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256" r:id="rId2"/>
    <p:sldId id="260" r:id="rId3"/>
    <p:sldId id="259" r:id="rId4"/>
    <p:sldId id="257" r:id="rId5"/>
    <p:sldId id="290" r:id="rId6"/>
    <p:sldId id="292" r:id="rId7"/>
    <p:sldId id="278" r:id="rId8"/>
    <p:sldId id="289" r:id="rId9"/>
    <p:sldId id="293" r:id="rId10"/>
    <p:sldId id="294" r:id="rId11"/>
    <p:sldId id="296" r:id="rId12"/>
    <p:sldId id="297" r:id="rId13"/>
    <p:sldId id="298" r:id="rId14"/>
    <p:sldId id="287" r:id="rId15"/>
    <p:sldId id="276" r:id="rId16"/>
    <p:sldId id="286" r:id="rId17"/>
    <p:sldId id="277" r:id="rId18"/>
    <p:sldId id="288" r:id="rId19"/>
    <p:sldId id="270" r:id="rId20"/>
    <p:sldId id="272" r:id="rId21"/>
    <p:sldId id="275" r:id="rId22"/>
    <p:sldId id="280" r:id="rId23"/>
    <p:sldId id="283" r:id="rId24"/>
    <p:sldId id="281" r:id="rId25"/>
    <p:sldId id="271" r:id="rId26"/>
    <p:sldId id="279" r:id="rId27"/>
    <p:sldId id="285" r:id="rId28"/>
    <p:sldId id="284" r:id="rId29"/>
    <p:sldId id="264" r:id="rId30"/>
    <p:sldId id="261" r:id="rId31"/>
    <p:sldId id="262" r:id="rId32"/>
    <p:sldId id="282" r:id="rId33"/>
    <p:sldId id="268" r:id="rId34"/>
    <p:sldId id="269" r:id="rId35"/>
    <p:sldId id="265" r:id="rId36"/>
    <p:sldId id="266" r:id="rId37"/>
    <p:sldId id="267" r:id="rId38"/>
    <p:sldId id="263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82" d="100"/>
          <a:sy n="82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B88BD-B93C-4774-8FE8-789C170FC12E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CCD17-E67A-460F-A50B-CFABBBC363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60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CD17-E67A-460F-A50B-CFABBBC3638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24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CD17-E67A-460F-A50B-CFABBBC3638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24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3A50B0-F4DC-44CA-A69C-A13922DC1358}" type="datetimeFigureOut">
              <a:rPr lang="en-AU" smtClean="0"/>
              <a:t>15/12/14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31F5D-2A52-444A-B26D-C9D0E3E99772}" type="slidenum">
              <a:rPr lang="en-AU" smtClean="0"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828800"/>
          </a:xfrm>
        </p:spPr>
        <p:txBody>
          <a:bodyPr>
            <a:normAutofit/>
          </a:bodyPr>
          <a:lstStyle/>
          <a:p>
            <a:r>
              <a:rPr lang="en-AU" dirty="0" smtClean="0"/>
              <a:t>Monday Morning Teaching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7488832" cy="1752600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Anatomy of the Inguinal and Femoral Canals</a:t>
            </a:r>
          </a:p>
          <a:p>
            <a:r>
              <a:rPr lang="en-AU" dirty="0" smtClean="0">
                <a:effectLst/>
              </a:rPr>
              <a:t>TEPP view of hernias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23792" y="6309320"/>
            <a:ext cx="5320208" cy="54868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Mon 5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Mar 2012, 0700-0730hrs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9" y="4257675"/>
            <a:ext cx="27527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24450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What is the Midpoint of Inguinal Ligament?</a:t>
            </a:r>
          </a:p>
          <a:p>
            <a:endParaRPr lang="en-AU" dirty="0"/>
          </a:p>
          <a:p>
            <a:r>
              <a:rPr lang="en-AU" dirty="0" smtClean="0"/>
              <a:t>Name the structure for which the </a:t>
            </a:r>
            <a:r>
              <a:rPr lang="en-AU" dirty="0" err="1" smtClean="0"/>
              <a:t>midinguinal</a:t>
            </a:r>
            <a:r>
              <a:rPr lang="en-AU" dirty="0" smtClean="0"/>
              <a:t> point is a landmark? 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434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u="sng" dirty="0" smtClean="0"/>
              <a:t>Answer</a:t>
            </a:r>
          </a:p>
          <a:p>
            <a:pPr lvl="1"/>
            <a:r>
              <a:rPr lang="en-AU" dirty="0" smtClean="0"/>
              <a:t>½ way between PT and ASIS 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r>
              <a:rPr lang="en-AU" dirty="0" smtClean="0"/>
              <a:t>Deep inguinal ring  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6 0f 15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2203" r="3657" b="12043"/>
          <a:stretch/>
        </p:blipFill>
        <p:spPr>
          <a:xfrm>
            <a:off x="4932040" y="3118875"/>
            <a:ext cx="383630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9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96267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What are the Boundaries of the Inguinal Canal?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920085"/>
            <a:ext cx="533893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 smtClean="0"/>
              <a:t>Answer</a:t>
            </a:r>
          </a:p>
          <a:p>
            <a:r>
              <a:rPr lang="en-AU" dirty="0" smtClean="0"/>
              <a:t>Anterior </a:t>
            </a:r>
            <a:r>
              <a:rPr lang="en-AU" dirty="0"/>
              <a:t>– </a:t>
            </a:r>
            <a:r>
              <a:rPr lang="en-AU" dirty="0" err="1"/>
              <a:t>aponeurosis</a:t>
            </a:r>
            <a:r>
              <a:rPr lang="en-AU" dirty="0"/>
              <a:t> external oblique + (</a:t>
            </a:r>
            <a:r>
              <a:rPr lang="en-AU" dirty="0" err="1"/>
              <a:t>lat</a:t>
            </a:r>
            <a:r>
              <a:rPr lang="en-AU" dirty="0"/>
              <a:t>) internal oblique</a:t>
            </a:r>
          </a:p>
          <a:p>
            <a:r>
              <a:rPr lang="en-AU" dirty="0"/>
              <a:t>Floor – </a:t>
            </a:r>
            <a:r>
              <a:rPr lang="en-AU" dirty="0" err="1"/>
              <a:t>inrolled</a:t>
            </a:r>
            <a:r>
              <a:rPr lang="en-AU" dirty="0"/>
              <a:t> edge </a:t>
            </a:r>
            <a:r>
              <a:rPr lang="en-AU" dirty="0" err="1"/>
              <a:t>ing</a:t>
            </a:r>
            <a:r>
              <a:rPr lang="en-AU" dirty="0"/>
              <a:t> </a:t>
            </a:r>
            <a:r>
              <a:rPr lang="en-AU" dirty="0" err="1"/>
              <a:t>lig</a:t>
            </a:r>
            <a:r>
              <a:rPr lang="en-AU" dirty="0"/>
              <a:t> supported med by lacunar </a:t>
            </a:r>
            <a:r>
              <a:rPr lang="en-AU" dirty="0" err="1"/>
              <a:t>lig</a:t>
            </a:r>
            <a:endParaRPr lang="en-AU" dirty="0"/>
          </a:p>
          <a:p>
            <a:r>
              <a:rPr lang="en-AU" dirty="0"/>
              <a:t>Roof – </a:t>
            </a:r>
            <a:r>
              <a:rPr lang="en-AU" dirty="0">
                <a:sym typeface="Symbol"/>
              </a:rPr>
              <a:t> </a:t>
            </a:r>
            <a:r>
              <a:rPr lang="en-AU" dirty="0"/>
              <a:t>edges of IO + </a:t>
            </a:r>
            <a:r>
              <a:rPr lang="en-AU" dirty="0" err="1"/>
              <a:t>transversus</a:t>
            </a:r>
            <a:r>
              <a:rPr lang="en-AU" dirty="0"/>
              <a:t>, forms </a:t>
            </a:r>
            <a:r>
              <a:rPr lang="en-AU" dirty="0" err="1"/>
              <a:t>conj</a:t>
            </a:r>
            <a:r>
              <a:rPr lang="en-AU" dirty="0"/>
              <a:t> tend medially</a:t>
            </a:r>
          </a:p>
          <a:p>
            <a:r>
              <a:rPr lang="en-AU" dirty="0"/>
              <a:t>Posterior – </a:t>
            </a:r>
            <a:r>
              <a:rPr lang="en-AU" dirty="0" err="1"/>
              <a:t>transversalis</a:t>
            </a:r>
            <a:r>
              <a:rPr lang="en-AU" dirty="0"/>
              <a:t> fascia(</a:t>
            </a:r>
            <a:r>
              <a:rPr lang="en-AU" dirty="0" err="1"/>
              <a:t>lat</a:t>
            </a:r>
            <a:r>
              <a:rPr lang="en-AU" dirty="0"/>
              <a:t>), conjoint tendon (med)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7 0f 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99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2962672" cy="4434840"/>
          </a:xfrm>
        </p:spPr>
        <p:txBody>
          <a:bodyPr/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What are the borders of the Femoral Ring?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9568" y="1268760"/>
            <a:ext cx="5266928" cy="4434840"/>
          </a:xfrm>
        </p:spPr>
        <p:txBody>
          <a:bodyPr/>
          <a:lstStyle/>
          <a:p>
            <a:pPr marL="0" indent="0">
              <a:buNone/>
            </a:pPr>
            <a:r>
              <a:rPr lang="en-AU" b="1" u="sng" dirty="0" smtClean="0"/>
              <a:t>Answer</a:t>
            </a:r>
          </a:p>
          <a:p>
            <a:pPr lvl="1"/>
            <a:r>
              <a:rPr lang="en-AU" dirty="0"/>
              <a:t>Anterior – medial part of inguinal ligament</a:t>
            </a:r>
          </a:p>
          <a:p>
            <a:pPr lvl="1"/>
            <a:r>
              <a:rPr lang="en-AU" dirty="0"/>
              <a:t>Lateral – femoral vein </a:t>
            </a:r>
          </a:p>
          <a:p>
            <a:pPr lvl="1"/>
            <a:r>
              <a:rPr lang="en-AU" dirty="0"/>
              <a:t>Posterior – </a:t>
            </a:r>
            <a:r>
              <a:rPr lang="en-AU" dirty="0" err="1"/>
              <a:t>pectineal</a:t>
            </a:r>
            <a:r>
              <a:rPr lang="en-AU" dirty="0"/>
              <a:t> ligament and </a:t>
            </a:r>
            <a:r>
              <a:rPr lang="en-AU" dirty="0" err="1"/>
              <a:t>pectaneus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Medial – </a:t>
            </a:r>
            <a:r>
              <a:rPr lang="en-AU" dirty="0" err="1"/>
              <a:t>crescentic</a:t>
            </a:r>
            <a:r>
              <a:rPr lang="en-AU" dirty="0"/>
              <a:t> edge of lacunar ligament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47281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8 0f 15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0"/>
          <a:stretch/>
        </p:blipFill>
        <p:spPr bwMode="auto">
          <a:xfrm>
            <a:off x="539552" y="3121859"/>
            <a:ext cx="3284576" cy="33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31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266928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Internal oblique arises from how much of the inguinal ligament ? (also has wider origin)</a:t>
            </a:r>
          </a:p>
          <a:p>
            <a:endParaRPr lang="en-AU" dirty="0"/>
          </a:p>
          <a:p>
            <a:r>
              <a:rPr lang="en-AU" dirty="0" err="1" smtClean="0"/>
              <a:t>Transversus</a:t>
            </a:r>
            <a:r>
              <a:rPr lang="en-AU" dirty="0" smtClean="0"/>
              <a:t> </a:t>
            </a:r>
            <a:r>
              <a:rPr lang="en-AU" dirty="0" err="1" smtClean="0"/>
              <a:t>Abdominus</a:t>
            </a:r>
            <a:r>
              <a:rPr lang="en-AU" dirty="0" smtClean="0"/>
              <a:t> </a:t>
            </a:r>
            <a:r>
              <a:rPr lang="en-AU" dirty="0"/>
              <a:t>arises from how much of the inguinal ligament ? (also has wider origin)</a:t>
            </a:r>
          </a:p>
          <a:p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120" y="1920085"/>
            <a:ext cx="303468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 smtClean="0"/>
              <a:t>Answer</a:t>
            </a:r>
          </a:p>
          <a:p>
            <a:r>
              <a:rPr lang="en-AU" dirty="0" smtClean="0"/>
              <a:t>Lateral 2/3</a:t>
            </a:r>
            <a:r>
              <a:rPr lang="en-AU" baseline="30000" dirty="0" smtClean="0"/>
              <a:t>rd</a:t>
            </a:r>
            <a:r>
              <a:rPr lang="en-AU" dirty="0"/>
              <a:t> </a:t>
            </a:r>
            <a:r>
              <a:rPr lang="en-AU" dirty="0" smtClean="0"/>
              <a:t>of inguinal ligament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Lateral 1/3</a:t>
            </a:r>
            <a:r>
              <a:rPr lang="en-AU" baseline="30000" dirty="0" smtClean="0"/>
              <a:t>rd</a:t>
            </a:r>
            <a:r>
              <a:rPr lang="en-AU" dirty="0" smtClean="0"/>
              <a:t> of inguinal ligament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9 0f 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196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96751"/>
            <a:ext cx="2736304" cy="5111991"/>
          </a:xfrm>
        </p:spPr>
        <p:txBody>
          <a:bodyPr/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Name the Umbilical Ligaments ?</a:t>
            </a:r>
          </a:p>
          <a:p>
            <a:endParaRPr lang="en-AU" dirty="0"/>
          </a:p>
          <a:p>
            <a:r>
              <a:rPr lang="en-AU" dirty="0" smtClean="0"/>
              <a:t>Now their Contents?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10 0f 15</a:t>
            </a:r>
            <a:endParaRPr lang="en-AU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59832" y="478237"/>
            <a:ext cx="6048672" cy="6191123"/>
            <a:chOff x="3059832" y="478237"/>
            <a:chExt cx="6048672" cy="6191123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78237"/>
              <a:ext cx="6048672" cy="619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8244408" y="2780928"/>
              <a:ext cx="864096" cy="100811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48364" y="4005064"/>
              <a:ext cx="1116124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244408" y="1844824"/>
              <a:ext cx="792088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26268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-99392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5327612"/>
            <a:ext cx="8435280" cy="1413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What pathology does this intra-peritoneal image show?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11 0f 15</a:t>
            </a:r>
            <a:endParaRPr lang="en-AU" dirty="0"/>
          </a:p>
        </p:txBody>
      </p:sp>
      <p:pic>
        <p:nvPicPr>
          <p:cNvPr id="7170" name="Picture 2" descr="http://www.indmedica.com/journals/images/ijpd/IJPD_05_03_Fig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576449" cy="41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8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5085184"/>
            <a:ext cx="8352928" cy="11488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This is direct vision whilst conducting balloon dissection in TEPP, what is the vessel most likely identified by marker?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12 0f 15</a:t>
            </a:r>
            <a:endParaRPr lang="en-AU" dirty="0"/>
          </a:p>
        </p:txBody>
      </p:sp>
      <p:pic>
        <p:nvPicPr>
          <p:cNvPr id="7" name="Picture 2" descr="http://www.bristolsurgery.com/images/hernia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" y="1230908"/>
            <a:ext cx="4388544" cy="3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bristolsurgery.com/images/herni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69" y="1230907"/>
            <a:ext cx="4295711" cy="32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228184" y="980728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8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517231"/>
            <a:ext cx="8147248" cy="8376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u="sng" dirty="0" smtClean="0"/>
              <a:t>Question </a:t>
            </a:r>
          </a:p>
          <a:p>
            <a:r>
              <a:rPr lang="en-AU" dirty="0" smtClean="0"/>
              <a:t>If once the sac was dissected away and mesh inserted ready to be place, I fired an </a:t>
            </a:r>
            <a:r>
              <a:rPr lang="en-AU" dirty="0" err="1" smtClean="0"/>
              <a:t>absorbatac</a:t>
            </a:r>
            <a:r>
              <a:rPr lang="en-AU" dirty="0" smtClean="0"/>
              <a:t> in this triangle what structures could I hit?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13 0f 15</a:t>
            </a:r>
            <a:endParaRPr lang="en-AU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91680" y="1052736"/>
            <a:ext cx="5760640" cy="4320480"/>
            <a:chOff x="1691680" y="1052736"/>
            <a:chExt cx="5760640" cy="4320480"/>
          </a:xfrm>
        </p:grpSpPr>
        <p:pic>
          <p:nvPicPr>
            <p:cNvPr id="7" name="Picture 2" descr="http://www.bristolsurgery.com/images/hernia%2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052736"/>
              <a:ext cx="5760640" cy="432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3419872" y="1844824"/>
              <a:ext cx="2520280" cy="35283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19872" y="1844824"/>
              <a:ext cx="504056" cy="35283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851920" y="5301208"/>
              <a:ext cx="201622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288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73217"/>
            <a:ext cx="8147248" cy="14847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u="sng" dirty="0" smtClean="0"/>
              <a:t>Question </a:t>
            </a:r>
          </a:p>
          <a:p>
            <a:r>
              <a:rPr lang="en-AU" dirty="0" smtClean="0"/>
              <a:t>If once the sac was dissected away and mesh inserted ready to be place, I fired an </a:t>
            </a:r>
            <a:r>
              <a:rPr lang="en-AU" dirty="0" err="1" smtClean="0"/>
              <a:t>absorbatac</a:t>
            </a:r>
            <a:r>
              <a:rPr lang="en-AU" dirty="0" smtClean="0"/>
              <a:t> in this triangle what could be the patient experience in the long term </a:t>
            </a:r>
          </a:p>
          <a:p>
            <a:r>
              <a:rPr lang="en-AU" dirty="0" smtClean="0"/>
              <a:t>So what structure would I have hit?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551712" y="64886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14 and 15 0f 15</a:t>
            </a:r>
            <a:endParaRPr lang="en-AU" dirty="0"/>
          </a:p>
        </p:txBody>
      </p:sp>
      <p:pic>
        <p:nvPicPr>
          <p:cNvPr id="7" name="Picture 2" descr="http://www.bristolsurgery.com/images/hernia%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19872" y="1844824"/>
            <a:ext cx="2520280" cy="35283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19872" y="1484784"/>
            <a:ext cx="4032448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20272" y="1484784"/>
            <a:ext cx="432048" cy="3888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5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" y="2492896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Inguinal Canal </a:t>
            </a:r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1639" r="77355" b="51718"/>
          <a:stretch/>
        </p:blipFill>
        <p:spPr bwMode="auto">
          <a:xfrm>
            <a:off x="7094466" y="4005064"/>
            <a:ext cx="2017486" cy="268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70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Scope of Session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4389120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Spot Test 			(0700-0705hr)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Anatomy of Inguinal Canal 	(0705-0710hr)</a:t>
            </a:r>
          </a:p>
          <a:p>
            <a:r>
              <a:rPr lang="en-AU" dirty="0" smtClean="0"/>
              <a:t>Anatomy of Femoral Canal 	(0710-0715hr)</a:t>
            </a:r>
          </a:p>
          <a:p>
            <a:r>
              <a:rPr lang="en-AU" dirty="0" smtClean="0"/>
              <a:t>TEP Hernia 			(0715-0725hr)</a:t>
            </a:r>
          </a:p>
          <a:p>
            <a:pPr lvl="1"/>
            <a:r>
              <a:rPr lang="en-AU" dirty="0" smtClean="0"/>
              <a:t>What is TEP</a:t>
            </a:r>
          </a:p>
          <a:p>
            <a:pPr lvl="1"/>
            <a:r>
              <a:rPr lang="en-AU" dirty="0" smtClean="0"/>
              <a:t>TEP Anatomy</a:t>
            </a:r>
          </a:p>
          <a:p>
            <a:pPr lvl="1"/>
            <a:r>
              <a:rPr lang="en-AU" dirty="0" smtClean="0"/>
              <a:t>TEP Triangles</a:t>
            </a:r>
          </a:p>
          <a:p>
            <a:pPr lvl="2"/>
            <a:r>
              <a:rPr lang="en-AU" dirty="0" smtClean="0"/>
              <a:t>Triangle of Doom </a:t>
            </a:r>
          </a:p>
          <a:p>
            <a:pPr lvl="2"/>
            <a:r>
              <a:rPr lang="en-AU" dirty="0" smtClean="0"/>
              <a:t>Triangle of Pain </a:t>
            </a:r>
          </a:p>
          <a:p>
            <a:pPr lvl="1"/>
            <a:r>
              <a:rPr lang="en-AU" dirty="0" smtClean="0"/>
              <a:t>Mesh Anatomy in TEP</a:t>
            </a:r>
          </a:p>
          <a:p>
            <a:pPr lvl="1"/>
            <a:endParaRPr lang="en-AU" dirty="0"/>
          </a:p>
          <a:p>
            <a:r>
              <a:rPr lang="en-AU" dirty="0" smtClean="0"/>
              <a:t>Questions / Discussions </a:t>
            </a:r>
          </a:p>
        </p:txBody>
      </p:sp>
    </p:spTree>
    <p:extLst>
      <p:ext uri="{BB962C8B-B14F-4D97-AF65-F5344CB8AC3E}">
        <p14:creationId xmlns:p14="http://schemas.microsoft.com/office/powerpoint/2010/main" val="334395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Inguinal Canal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83832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Oblique </a:t>
            </a:r>
            <a:r>
              <a:rPr lang="en-AU" dirty="0" err="1" smtClean="0"/>
              <a:t>intermuscular</a:t>
            </a:r>
            <a:r>
              <a:rPr lang="en-AU" dirty="0" smtClean="0"/>
              <a:t> slit ~6cm, long lying above the medial ½ of inguinal </a:t>
            </a:r>
            <a:r>
              <a:rPr lang="en-AU" dirty="0" err="1" smtClean="0"/>
              <a:t>lig</a:t>
            </a:r>
            <a:r>
              <a:rPr lang="en-AU" dirty="0" smtClean="0"/>
              <a:t>.</a:t>
            </a:r>
          </a:p>
          <a:p>
            <a:pPr lvl="1"/>
            <a:endParaRPr lang="en-AU" dirty="0" smtClean="0"/>
          </a:p>
          <a:p>
            <a:pPr lvl="1"/>
            <a:r>
              <a:rPr lang="en-AU" u="sng" dirty="0" smtClean="0"/>
              <a:t>Commences: </a:t>
            </a:r>
            <a:r>
              <a:rPr lang="en-AU" dirty="0" smtClean="0"/>
              <a:t>Deep inguinal ring</a:t>
            </a:r>
          </a:p>
          <a:p>
            <a:pPr lvl="1"/>
            <a:r>
              <a:rPr lang="en-AU" u="sng" dirty="0" smtClean="0"/>
              <a:t>Ends: </a:t>
            </a:r>
            <a:r>
              <a:rPr lang="en-AU" dirty="0" smtClean="0"/>
              <a:t>Superficial Inguinal ring </a:t>
            </a:r>
          </a:p>
          <a:p>
            <a:pPr lvl="1"/>
            <a:r>
              <a:rPr lang="en-AU" u="sng" dirty="0" smtClean="0"/>
              <a:t>Transmits:</a:t>
            </a:r>
          </a:p>
          <a:p>
            <a:pPr lvl="2"/>
            <a:r>
              <a:rPr lang="en-AU" dirty="0" smtClean="0"/>
              <a:t>Males: spermatic cord and </a:t>
            </a:r>
            <a:r>
              <a:rPr lang="en-AU" dirty="0" err="1" smtClean="0"/>
              <a:t>ilioinguinal</a:t>
            </a:r>
            <a:r>
              <a:rPr lang="en-AU" dirty="0" smtClean="0"/>
              <a:t> nerve</a:t>
            </a:r>
          </a:p>
          <a:p>
            <a:pPr lvl="2"/>
            <a:r>
              <a:rPr lang="en-AU" dirty="0" smtClean="0"/>
              <a:t>Females: round ligament of uterus </a:t>
            </a:r>
            <a:r>
              <a:rPr lang="en-AU" dirty="0"/>
              <a:t>and </a:t>
            </a:r>
            <a:r>
              <a:rPr lang="en-AU" dirty="0" err="1"/>
              <a:t>ilioinguinal</a:t>
            </a:r>
            <a:r>
              <a:rPr lang="en-AU" dirty="0"/>
              <a:t> </a:t>
            </a:r>
            <a:r>
              <a:rPr lang="en-AU" dirty="0" smtClean="0"/>
              <a:t>nerve</a:t>
            </a:r>
          </a:p>
          <a:p>
            <a:pPr lvl="2"/>
            <a:endParaRPr lang="en-AU" dirty="0"/>
          </a:p>
          <a:p>
            <a:r>
              <a:rPr lang="en-AU" u="sng" dirty="0" smtClean="0"/>
              <a:t>Walls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Anterior – </a:t>
            </a:r>
            <a:r>
              <a:rPr lang="en-AU" dirty="0" err="1" smtClean="0"/>
              <a:t>aponeurosis</a:t>
            </a:r>
            <a:r>
              <a:rPr lang="en-AU" dirty="0" smtClean="0"/>
              <a:t> external oblique + (</a:t>
            </a:r>
            <a:r>
              <a:rPr lang="en-AU" dirty="0" err="1" smtClean="0"/>
              <a:t>lat</a:t>
            </a:r>
            <a:r>
              <a:rPr lang="en-AU" dirty="0" smtClean="0"/>
              <a:t>) internal oblique</a:t>
            </a:r>
          </a:p>
          <a:p>
            <a:pPr lvl="1"/>
            <a:r>
              <a:rPr lang="en-AU" dirty="0" smtClean="0"/>
              <a:t>Floor</a:t>
            </a:r>
            <a:r>
              <a:rPr lang="en-AU" dirty="0"/>
              <a:t> – </a:t>
            </a:r>
            <a:r>
              <a:rPr lang="en-AU" dirty="0" err="1" smtClean="0"/>
              <a:t>inrolled</a:t>
            </a:r>
            <a:r>
              <a:rPr lang="en-AU" dirty="0" smtClean="0"/>
              <a:t> edge </a:t>
            </a:r>
            <a:r>
              <a:rPr lang="en-AU" dirty="0" err="1" smtClean="0"/>
              <a:t>ing</a:t>
            </a:r>
            <a:r>
              <a:rPr lang="en-AU" dirty="0" smtClean="0"/>
              <a:t> </a:t>
            </a:r>
            <a:r>
              <a:rPr lang="en-AU" dirty="0" err="1" smtClean="0"/>
              <a:t>lig</a:t>
            </a:r>
            <a:r>
              <a:rPr lang="en-AU" dirty="0" smtClean="0"/>
              <a:t> supported med by lacunar </a:t>
            </a:r>
            <a:r>
              <a:rPr lang="en-AU" dirty="0" err="1" smtClean="0"/>
              <a:t>lig</a:t>
            </a:r>
            <a:endParaRPr lang="en-AU" dirty="0" smtClean="0"/>
          </a:p>
          <a:p>
            <a:pPr lvl="1"/>
            <a:r>
              <a:rPr lang="en-AU" dirty="0" smtClean="0"/>
              <a:t>Roof</a:t>
            </a:r>
            <a:r>
              <a:rPr lang="en-AU" dirty="0"/>
              <a:t> </a:t>
            </a:r>
            <a:r>
              <a:rPr lang="en-AU" dirty="0" smtClean="0"/>
              <a:t>– </a:t>
            </a:r>
            <a:r>
              <a:rPr lang="en-AU" dirty="0" smtClean="0">
                <a:sym typeface="Symbol"/>
              </a:rPr>
              <a:t> </a:t>
            </a:r>
            <a:r>
              <a:rPr lang="en-AU" dirty="0" smtClean="0"/>
              <a:t>edges of IO + </a:t>
            </a:r>
            <a:r>
              <a:rPr lang="en-AU" dirty="0" err="1" smtClean="0"/>
              <a:t>transversus</a:t>
            </a:r>
            <a:r>
              <a:rPr lang="en-AU" dirty="0" smtClean="0"/>
              <a:t>, forms </a:t>
            </a:r>
            <a:r>
              <a:rPr lang="en-AU" dirty="0" err="1" smtClean="0"/>
              <a:t>conj</a:t>
            </a:r>
            <a:r>
              <a:rPr lang="en-AU" dirty="0" smtClean="0"/>
              <a:t> tend medially</a:t>
            </a:r>
          </a:p>
          <a:p>
            <a:pPr lvl="1"/>
            <a:r>
              <a:rPr lang="en-AU" dirty="0" smtClean="0"/>
              <a:t>Posterior</a:t>
            </a:r>
            <a:r>
              <a:rPr lang="en-AU" dirty="0"/>
              <a:t> – </a:t>
            </a:r>
            <a:r>
              <a:rPr lang="en-AU" dirty="0" err="1" smtClean="0"/>
              <a:t>transversalis</a:t>
            </a:r>
            <a:r>
              <a:rPr lang="en-AU" dirty="0" smtClean="0"/>
              <a:t> fascia(</a:t>
            </a:r>
            <a:r>
              <a:rPr lang="en-AU" dirty="0" err="1" smtClean="0"/>
              <a:t>lat</a:t>
            </a:r>
            <a:r>
              <a:rPr lang="en-AU" dirty="0" smtClean="0"/>
              <a:t>), conjoint tendon (med)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32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Inguinal Canal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00600"/>
          </a:xfrm>
        </p:spPr>
        <p:txBody>
          <a:bodyPr>
            <a:normAutofit fontScale="70000" lnSpcReduction="20000"/>
          </a:bodyPr>
          <a:lstStyle/>
          <a:p>
            <a:r>
              <a:rPr lang="en-AU" b="1" u="sng" dirty="0" smtClean="0"/>
              <a:t>Further Review of Associated Structures </a:t>
            </a:r>
            <a:endParaRPr lang="en-AU" dirty="0" smtClean="0"/>
          </a:p>
          <a:p>
            <a:pPr lvl="1"/>
            <a:r>
              <a:rPr lang="en-AU" u="sng" dirty="0" smtClean="0"/>
              <a:t>Superficial </a:t>
            </a:r>
            <a:r>
              <a:rPr lang="en-AU" u="sng" dirty="0"/>
              <a:t>Inguinal Ring</a:t>
            </a:r>
            <a:endParaRPr lang="en-AU" u="sng" dirty="0" smtClean="0"/>
          </a:p>
          <a:p>
            <a:pPr lvl="2"/>
            <a:r>
              <a:rPr lang="en-AU" dirty="0" smtClean="0"/>
              <a:t>V-shaped opening in </a:t>
            </a:r>
            <a:r>
              <a:rPr lang="en-AU" dirty="0" err="1" smtClean="0"/>
              <a:t>aponeurosis</a:t>
            </a:r>
            <a:r>
              <a:rPr lang="en-AU" dirty="0" smtClean="0"/>
              <a:t> of ext. oblique </a:t>
            </a:r>
          </a:p>
          <a:p>
            <a:pPr lvl="3"/>
            <a:r>
              <a:rPr lang="en-AU" dirty="0" smtClean="0"/>
              <a:t>Lat. Crus attaches to pubic tubercle, some fibres reflect – posterior crus  </a:t>
            </a:r>
          </a:p>
          <a:p>
            <a:pPr lvl="3"/>
            <a:r>
              <a:rPr lang="en-AU" dirty="0" smtClean="0"/>
              <a:t>Med. Crus attaches to pubic crest </a:t>
            </a:r>
          </a:p>
          <a:p>
            <a:pPr lvl="3"/>
            <a:r>
              <a:rPr lang="en-AU" dirty="0" smtClean="0"/>
              <a:t>Inter-</a:t>
            </a:r>
            <a:r>
              <a:rPr lang="en-AU" dirty="0" err="1" smtClean="0"/>
              <a:t>crurual</a:t>
            </a:r>
            <a:r>
              <a:rPr lang="en-AU" dirty="0" smtClean="0"/>
              <a:t> fibres form base of triangular opening and hold crus together </a:t>
            </a:r>
          </a:p>
          <a:p>
            <a:pPr lvl="1"/>
            <a:endParaRPr lang="en-AU" dirty="0" smtClean="0"/>
          </a:p>
          <a:p>
            <a:pPr lvl="1"/>
            <a:r>
              <a:rPr lang="en-AU" u="sng" dirty="0" smtClean="0"/>
              <a:t>Deep Inguinal Ring </a:t>
            </a:r>
          </a:p>
          <a:p>
            <a:pPr lvl="2"/>
            <a:r>
              <a:rPr lang="en-AU" dirty="0" smtClean="0"/>
              <a:t>Opening in the </a:t>
            </a:r>
            <a:r>
              <a:rPr lang="en-AU" dirty="0" err="1" smtClean="0"/>
              <a:t>trasnversalis</a:t>
            </a:r>
            <a:r>
              <a:rPr lang="en-AU" dirty="0" smtClean="0"/>
              <a:t> fascia </a:t>
            </a:r>
          </a:p>
          <a:p>
            <a:pPr lvl="2"/>
            <a:r>
              <a:rPr lang="en-AU" dirty="0" smtClean="0"/>
              <a:t>Bounded </a:t>
            </a:r>
          </a:p>
          <a:p>
            <a:pPr lvl="3"/>
            <a:r>
              <a:rPr lang="en-AU" dirty="0" smtClean="0"/>
              <a:t>Laterally by the angle between </a:t>
            </a:r>
            <a:r>
              <a:rPr lang="en-AU" dirty="0" err="1" smtClean="0"/>
              <a:t>transversus</a:t>
            </a:r>
            <a:r>
              <a:rPr lang="en-AU" dirty="0" smtClean="0"/>
              <a:t> muscle fibres and inguinal ligament </a:t>
            </a:r>
          </a:p>
          <a:p>
            <a:pPr lvl="3"/>
            <a:r>
              <a:rPr lang="en-AU" dirty="0" smtClean="0"/>
              <a:t>Medially by thickened </a:t>
            </a:r>
            <a:r>
              <a:rPr lang="en-AU" dirty="0" err="1" smtClean="0"/>
              <a:t>transversalis</a:t>
            </a:r>
            <a:r>
              <a:rPr lang="en-AU" dirty="0" smtClean="0"/>
              <a:t> fascia named </a:t>
            </a:r>
            <a:r>
              <a:rPr lang="en-AU" dirty="0" err="1" smtClean="0"/>
              <a:t>interfoveolar</a:t>
            </a:r>
            <a:r>
              <a:rPr lang="en-AU" dirty="0" smtClean="0"/>
              <a:t> ligament </a:t>
            </a:r>
          </a:p>
          <a:p>
            <a:pPr lvl="3"/>
            <a:r>
              <a:rPr lang="en-AU" dirty="0" smtClean="0"/>
              <a:t>Note the </a:t>
            </a:r>
            <a:r>
              <a:rPr lang="en-AU" dirty="0" err="1" smtClean="0"/>
              <a:t>transversalis</a:t>
            </a:r>
            <a:r>
              <a:rPr lang="en-AU" dirty="0" smtClean="0"/>
              <a:t> fascia continues as internal spermatic fascia </a:t>
            </a:r>
          </a:p>
          <a:p>
            <a:pPr lvl="3"/>
            <a:endParaRPr lang="en-AU" dirty="0"/>
          </a:p>
          <a:p>
            <a:pPr lvl="1"/>
            <a:r>
              <a:rPr lang="en-AU" u="sng" dirty="0" smtClean="0"/>
              <a:t>Structures Deep to Posterior Wall   </a:t>
            </a:r>
          </a:p>
          <a:p>
            <a:pPr lvl="2"/>
            <a:r>
              <a:rPr lang="en-AU" dirty="0" smtClean="0"/>
              <a:t>Deep inferior </a:t>
            </a:r>
            <a:r>
              <a:rPr lang="en-AU" dirty="0" err="1" smtClean="0"/>
              <a:t>epigastric</a:t>
            </a:r>
            <a:r>
              <a:rPr lang="en-AU" dirty="0" smtClean="0"/>
              <a:t> artery and vein </a:t>
            </a:r>
          </a:p>
          <a:p>
            <a:pPr lvl="2"/>
            <a:r>
              <a:rPr lang="en-AU" dirty="0" smtClean="0"/>
              <a:t>Lateral to deep inf. </a:t>
            </a:r>
            <a:r>
              <a:rPr lang="en-AU" dirty="0" err="1" smtClean="0"/>
              <a:t>epigas</a:t>
            </a:r>
            <a:r>
              <a:rPr lang="en-AU" dirty="0" smtClean="0"/>
              <a:t>. vessels – vas </a:t>
            </a:r>
            <a:r>
              <a:rPr lang="en-AU" dirty="0" err="1" smtClean="0"/>
              <a:t>deferans</a:t>
            </a:r>
            <a:r>
              <a:rPr lang="en-AU" dirty="0" smtClean="0"/>
              <a:t> or round ligament </a:t>
            </a:r>
          </a:p>
          <a:p>
            <a:pPr lvl="2"/>
            <a:endParaRPr lang="en-AU" dirty="0"/>
          </a:p>
          <a:p>
            <a:pPr lvl="1"/>
            <a:r>
              <a:rPr lang="en-AU" u="sng" dirty="0" err="1" smtClean="0"/>
              <a:t>Hasselbach</a:t>
            </a:r>
            <a:r>
              <a:rPr lang="en-AU" u="sng" dirty="0" smtClean="0"/>
              <a:t> Triangle  (Inguinal Triangle)</a:t>
            </a:r>
          </a:p>
          <a:p>
            <a:pPr lvl="2"/>
            <a:r>
              <a:rPr lang="en-AU" dirty="0" smtClean="0"/>
              <a:t>Boundaries </a:t>
            </a:r>
          </a:p>
          <a:p>
            <a:pPr lvl="3"/>
            <a:r>
              <a:rPr lang="en-AU" dirty="0" smtClean="0"/>
              <a:t>Lateral: deep inferior </a:t>
            </a:r>
            <a:r>
              <a:rPr lang="en-AU" dirty="0" err="1" smtClean="0"/>
              <a:t>epigastric</a:t>
            </a:r>
            <a:r>
              <a:rPr lang="en-AU" dirty="0" smtClean="0"/>
              <a:t> artery </a:t>
            </a:r>
          </a:p>
          <a:p>
            <a:pPr lvl="3"/>
            <a:r>
              <a:rPr lang="en-AU" dirty="0" smtClean="0"/>
              <a:t>Medial: 	Lateral border of rectus muscle </a:t>
            </a:r>
          </a:p>
          <a:p>
            <a:pPr lvl="3"/>
            <a:r>
              <a:rPr lang="en-AU" dirty="0" smtClean="0"/>
              <a:t>Below: inguinal ligament </a:t>
            </a:r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99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2983"/>
          <a:stretch/>
        </p:blipFill>
        <p:spPr bwMode="auto">
          <a:xfrm>
            <a:off x="20038" y="692695"/>
            <a:ext cx="9123962" cy="562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57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92" y="44624"/>
            <a:ext cx="5319848" cy="6697662"/>
          </a:xfrm>
        </p:spPr>
      </p:pic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81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04" y="0"/>
            <a:ext cx="5814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9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" y="2492896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Femoral Canal </a:t>
            </a:r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1639" r="77355" b="51718"/>
          <a:stretch/>
        </p:blipFill>
        <p:spPr bwMode="auto">
          <a:xfrm>
            <a:off x="6948264" y="4030245"/>
            <a:ext cx="2017486" cy="268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3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Femoral Canal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256584"/>
          </a:xfrm>
        </p:spPr>
        <p:txBody>
          <a:bodyPr>
            <a:normAutofit fontScale="70000" lnSpcReduction="20000"/>
          </a:bodyPr>
          <a:lstStyle/>
          <a:p>
            <a:r>
              <a:rPr lang="en-AU" b="1" dirty="0" smtClean="0"/>
              <a:t>Femoral Ring</a:t>
            </a:r>
          </a:p>
          <a:p>
            <a:pPr lvl="1"/>
            <a:r>
              <a:rPr lang="en-AU" dirty="0" smtClean="0"/>
              <a:t>Is the Abdominal opening to the Femoral Canal</a:t>
            </a:r>
          </a:p>
          <a:p>
            <a:pPr lvl="1"/>
            <a:r>
              <a:rPr lang="en-AU" dirty="0" smtClean="0"/>
              <a:t>Boundaries:</a:t>
            </a:r>
          </a:p>
          <a:p>
            <a:pPr lvl="2"/>
            <a:r>
              <a:rPr lang="en-AU" dirty="0" smtClean="0"/>
              <a:t>Anterior – medial part of inguinal ligament</a:t>
            </a:r>
          </a:p>
          <a:p>
            <a:pPr lvl="2"/>
            <a:r>
              <a:rPr lang="en-AU" dirty="0" smtClean="0"/>
              <a:t>Lateral</a:t>
            </a:r>
            <a:r>
              <a:rPr lang="en-AU" dirty="0"/>
              <a:t> – </a:t>
            </a:r>
            <a:r>
              <a:rPr lang="en-AU" dirty="0" smtClean="0"/>
              <a:t>femoral vein </a:t>
            </a:r>
          </a:p>
          <a:p>
            <a:pPr lvl="2"/>
            <a:r>
              <a:rPr lang="en-AU" dirty="0" smtClean="0"/>
              <a:t>Posterior</a:t>
            </a:r>
            <a:r>
              <a:rPr lang="en-AU" dirty="0"/>
              <a:t> – </a:t>
            </a:r>
            <a:r>
              <a:rPr lang="en-AU" dirty="0" err="1" smtClean="0"/>
              <a:t>pectineal</a:t>
            </a:r>
            <a:r>
              <a:rPr lang="en-AU" dirty="0" smtClean="0"/>
              <a:t> ligament and </a:t>
            </a:r>
            <a:r>
              <a:rPr lang="en-AU" dirty="0" err="1" smtClean="0"/>
              <a:t>pectaneus</a:t>
            </a:r>
            <a:r>
              <a:rPr lang="en-AU" dirty="0" smtClean="0"/>
              <a:t> </a:t>
            </a:r>
          </a:p>
          <a:p>
            <a:pPr lvl="2"/>
            <a:r>
              <a:rPr lang="en-AU" dirty="0" smtClean="0"/>
              <a:t>Medial</a:t>
            </a:r>
            <a:r>
              <a:rPr lang="en-AU" dirty="0"/>
              <a:t> – </a:t>
            </a:r>
            <a:r>
              <a:rPr lang="en-AU" dirty="0" err="1" smtClean="0"/>
              <a:t>crescentic</a:t>
            </a:r>
            <a:r>
              <a:rPr lang="en-AU" dirty="0" smtClean="0"/>
              <a:t> edge of lacunar ligament </a:t>
            </a:r>
          </a:p>
          <a:p>
            <a:pPr lvl="2"/>
            <a:endParaRPr lang="en-AU" dirty="0" smtClean="0"/>
          </a:p>
          <a:p>
            <a:r>
              <a:rPr lang="en-AU" b="1" dirty="0" smtClean="0"/>
              <a:t>Femoral Canal </a:t>
            </a:r>
            <a:r>
              <a:rPr lang="en-AU" dirty="0" smtClean="0"/>
              <a:t>only about 1-2cm long before the walls fuse</a:t>
            </a:r>
          </a:p>
          <a:p>
            <a:endParaRPr lang="en-AU" dirty="0" smtClean="0"/>
          </a:p>
          <a:p>
            <a:r>
              <a:rPr lang="en-AU" b="1" dirty="0" smtClean="0"/>
              <a:t>Purpose</a:t>
            </a:r>
          </a:p>
          <a:p>
            <a:pPr lvl="1"/>
            <a:r>
              <a:rPr lang="en-AU" dirty="0" smtClean="0"/>
              <a:t>Route by which efferent lymph vessels from deep inguinal nodes pass to the abdomen</a:t>
            </a:r>
          </a:p>
          <a:p>
            <a:pPr lvl="1"/>
            <a:r>
              <a:rPr lang="en-AU" dirty="0"/>
              <a:t>Allow space for femoral vein to expand </a:t>
            </a:r>
          </a:p>
          <a:p>
            <a:pPr marL="393192" lvl="1" indent="0">
              <a:buNone/>
            </a:pPr>
            <a:r>
              <a:rPr lang="en-AU" dirty="0" smtClean="0"/>
              <a:t>  </a:t>
            </a:r>
          </a:p>
          <a:p>
            <a:r>
              <a:rPr lang="en-AU" b="1" dirty="0" smtClean="0"/>
              <a:t>Contents:</a:t>
            </a:r>
          </a:p>
          <a:p>
            <a:pPr lvl="1"/>
            <a:r>
              <a:rPr lang="en-AU" dirty="0" smtClean="0"/>
              <a:t>Empty space</a:t>
            </a:r>
          </a:p>
          <a:p>
            <a:pPr lvl="1"/>
            <a:r>
              <a:rPr lang="en-AU" dirty="0" smtClean="0"/>
              <a:t>Fat</a:t>
            </a:r>
          </a:p>
          <a:p>
            <a:pPr lvl="1"/>
            <a:r>
              <a:rPr lang="en-AU" dirty="0" smtClean="0"/>
              <a:t>Lymphatics</a:t>
            </a:r>
          </a:p>
          <a:p>
            <a:pPr lvl="1"/>
            <a:r>
              <a:rPr lang="en-AU" dirty="0" smtClean="0"/>
              <a:t>Lymph node of </a:t>
            </a:r>
            <a:r>
              <a:rPr lang="en-AU" dirty="0" err="1" smtClean="0"/>
              <a:t>Cloquet</a:t>
            </a:r>
            <a:r>
              <a:rPr lang="en-AU" dirty="0" smtClean="0"/>
              <a:t> – drains clitoris/glans penis</a:t>
            </a:r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Femoral Canal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256584"/>
          </a:xfrm>
        </p:spPr>
        <p:txBody>
          <a:bodyPr>
            <a:normAutofit/>
          </a:bodyPr>
          <a:lstStyle/>
          <a:p>
            <a:r>
              <a:rPr lang="en-AU" sz="1600" b="1" dirty="0" smtClean="0"/>
              <a:t>Note</a:t>
            </a:r>
          </a:p>
          <a:p>
            <a:pPr lvl="1"/>
            <a:endParaRPr lang="en-AU" sz="1600" dirty="0" smtClean="0"/>
          </a:p>
          <a:p>
            <a:pPr lvl="1"/>
            <a:r>
              <a:rPr lang="en-AU" sz="1600" dirty="0" smtClean="0"/>
              <a:t>During open femoral hernia repair lacunar ligament may have to be incised – this puts an accessory </a:t>
            </a:r>
            <a:r>
              <a:rPr lang="en-AU" sz="1600" dirty="0" err="1" smtClean="0"/>
              <a:t>obturator</a:t>
            </a:r>
            <a:r>
              <a:rPr lang="en-AU" sz="1600" dirty="0" smtClean="0"/>
              <a:t> artery at risk</a:t>
            </a:r>
          </a:p>
          <a:p>
            <a:pPr lvl="1"/>
            <a:endParaRPr lang="en-AU" sz="1600" dirty="0"/>
          </a:p>
          <a:p>
            <a:pPr lvl="1"/>
            <a:r>
              <a:rPr lang="en-AU" sz="1600" dirty="0" smtClean="0"/>
              <a:t>50% of people have an </a:t>
            </a:r>
            <a:r>
              <a:rPr lang="en-AU" sz="1600" b="1" i="1" dirty="0" smtClean="0"/>
              <a:t>accessory</a:t>
            </a:r>
            <a:r>
              <a:rPr lang="en-AU" sz="1600" dirty="0" smtClean="0"/>
              <a:t> or </a:t>
            </a:r>
            <a:r>
              <a:rPr lang="en-AU" sz="1600" b="1" i="1" dirty="0" smtClean="0"/>
              <a:t>abnormal </a:t>
            </a:r>
            <a:r>
              <a:rPr lang="en-AU" sz="1600" b="1" i="1" dirty="0" err="1" smtClean="0"/>
              <a:t>obturator</a:t>
            </a:r>
            <a:r>
              <a:rPr lang="en-AU" sz="1600" b="1" i="1" dirty="0" smtClean="0"/>
              <a:t> artery</a:t>
            </a:r>
            <a:r>
              <a:rPr lang="en-AU" sz="1600" dirty="0" smtClean="0"/>
              <a:t>  </a:t>
            </a:r>
            <a:endParaRPr lang="en-AU" sz="1600" dirty="0"/>
          </a:p>
          <a:p>
            <a:pPr lvl="1"/>
            <a:endParaRPr lang="en-AU" sz="1600" dirty="0" smtClean="0"/>
          </a:p>
          <a:p>
            <a:pPr lvl="1"/>
            <a:r>
              <a:rPr lang="en-AU" sz="1600" b="1" i="1" dirty="0" smtClean="0"/>
              <a:t>Accessary </a:t>
            </a:r>
            <a:r>
              <a:rPr lang="en-AU" sz="1600" b="1" i="1" dirty="0" err="1" smtClean="0"/>
              <a:t>Obturator</a:t>
            </a:r>
            <a:r>
              <a:rPr lang="en-AU" sz="1600" b="1" i="1" dirty="0" smtClean="0"/>
              <a:t> Artery:</a:t>
            </a:r>
          </a:p>
          <a:p>
            <a:pPr lvl="2"/>
            <a:r>
              <a:rPr lang="en-AU" sz="1600" dirty="0" smtClean="0"/>
              <a:t> Deep inferior </a:t>
            </a:r>
            <a:r>
              <a:rPr lang="en-AU" sz="1600" dirty="0" err="1" smtClean="0"/>
              <a:t>epigastric</a:t>
            </a:r>
            <a:r>
              <a:rPr lang="en-AU" sz="1600" dirty="0" smtClean="0"/>
              <a:t> gives a pubic branch to the </a:t>
            </a:r>
            <a:r>
              <a:rPr lang="en-AU" sz="1600" dirty="0" err="1" smtClean="0"/>
              <a:t>periosteum</a:t>
            </a:r>
            <a:r>
              <a:rPr lang="en-AU" sz="1600" dirty="0" smtClean="0"/>
              <a:t> of superior pubic ramus – this </a:t>
            </a:r>
            <a:r>
              <a:rPr lang="en-AU" sz="1600" dirty="0" err="1" smtClean="0"/>
              <a:t>anastamoses</a:t>
            </a:r>
            <a:r>
              <a:rPr lang="en-AU" sz="1600" dirty="0" smtClean="0"/>
              <a:t> with the pubic braches of </a:t>
            </a:r>
            <a:r>
              <a:rPr lang="en-AU" sz="1600" dirty="0" err="1" smtClean="0"/>
              <a:t>obturator</a:t>
            </a:r>
            <a:r>
              <a:rPr lang="en-AU" sz="1600" dirty="0" smtClean="0"/>
              <a:t> artery </a:t>
            </a:r>
          </a:p>
          <a:p>
            <a:pPr lvl="2"/>
            <a:r>
              <a:rPr lang="en-AU" sz="1600" dirty="0" smtClean="0"/>
              <a:t>If </a:t>
            </a:r>
            <a:r>
              <a:rPr lang="en-AU" sz="1600" dirty="0" err="1" smtClean="0"/>
              <a:t>obturator</a:t>
            </a:r>
            <a:r>
              <a:rPr lang="en-AU" sz="1600" dirty="0" smtClean="0"/>
              <a:t> artery absent – then this </a:t>
            </a:r>
            <a:r>
              <a:rPr lang="en-AU" sz="1600" dirty="0" err="1" smtClean="0"/>
              <a:t>anastamosis</a:t>
            </a:r>
            <a:r>
              <a:rPr lang="en-AU" sz="1600" dirty="0" smtClean="0"/>
              <a:t> is patent </a:t>
            </a:r>
          </a:p>
          <a:p>
            <a:pPr lvl="2"/>
            <a:endParaRPr lang="en-AU" dirty="0" smtClean="0"/>
          </a:p>
          <a:p>
            <a:pPr lvl="2"/>
            <a:endParaRPr lang="en-AU" dirty="0" smtClean="0"/>
          </a:p>
          <a:p>
            <a:pPr lvl="1"/>
            <a:endParaRPr lang="en-AU" dirty="0" smtClean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55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0" y="404664"/>
            <a:ext cx="9152720" cy="60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39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" y="2492896"/>
            <a:ext cx="8229600" cy="1143000"/>
          </a:xfrm>
        </p:spPr>
        <p:txBody>
          <a:bodyPr/>
          <a:lstStyle/>
          <a:p>
            <a:pPr algn="ctr"/>
            <a:r>
              <a:rPr lang="en-AU" dirty="0"/>
              <a:t>Totally Extra Peritoneal (TEP)</a:t>
            </a:r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8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 Awareness Alert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4389120"/>
          </a:xfrm>
        </p:spPr>
        <p:txBody>
          <a:bodyPr/>
          <a:lstStyle/>
          <a:p>
            <a:r>
              <a:rPr lang="en-AU" dirty="0" smtClean="0"/>
              <a:t>This anatomy session scheduled 0700 – 0730hrs</a:t>
            </a:r>
          </a:p>
          <a:p>
            <a:r>
              <a:rPr lang="en-AU" dirty="0" smtClean="0"/>
              <a:t>In order for this session to finish at 0730hrs extended discussion regarding hernia’s will be limited. </a:t>
            </a:r>
          </a:p>
          <a:p>
            <a:r>
              <a:rPr lang="en-AU" dirty="0" smtClean="0"/>
              <a:t>Hernia’s</a:t>
            </a:r>
          </a:p>
          <a:p>
            <a:pPr lvl="1"/>
            <a:r>
              <a:rPr lang="en-AU" dirty="0" smtClean="0"/>
              <a:t>Aetiology </a:t>
            </a:r>
          </a:p>
          <a:p>
            <a:pPr lvl="1"/>
            <a:r>
              <a:rPr lang="en-AU" dirty="0" smtClean="0"/>
              <a:t>Types</a:t>
            </a:r>
          </a:p>
          <a:p>
            <a:pPr lvl="1"/>
            <a:r>
              <a:rPr lang="en-AU" dirty="0" smtClean="0"/>
              <a:t>Operative Techniques</a:t>
            </a:r>
          </a:p>
          <a:p>
            <a:pPr lvl="2"/>
            <a:r>
              <a:rPr lang="en-AU" dirty="0" smtClean="0"/>
              <a:t>Indications / Contraindications</a:t>
            </a:r>
          </a:p>
          <a:p>
            <a:pPr lvl="2"/>
            <a:r>
              <a:rPr lang="en-AU" dirty="0" smtClean="0"/>
              <a:t>Benefits / Superiority</a:t>
            </a:r>
          </a:p>
          <a:p>
            <a:pPr lvl="2"/>
            <a:r>
              <a:rPr lang="en-AU" dirty="0" smtClean="0"/>
              <a:t>Management of Recurrence etc… 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644008" y="3717032"/>
            <a:ext cx="864096" cy="2520280"/>
          </a:xfrm>
          <a:prstGeom prst="rightBrace">
            <a:avLst>
              <a:gd name="adj1" fmla="val 11219"/>
              <a:gd name="adj2" fmla="val 3735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28561" y="3717032"/>
            <a:ext cx="3248744" cy="2039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/>
              <a:t>Please direct at Fellowship contenders at a later time </a:t>
            </a:r>
          </a:p>
        </p:txBody>
      </p:sp>
    </p:spTree>
    <p:extLst>
      <p:ext uri="{BB962C8B-B14F-4D97-AF65-F5344CB8AC3E}">
        <p14:creationId xmlns:p14="http://schemas.microsoft.com/office/powerpoint/2010/main" val="382331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810344"/>
          </a:xfrm>
        </p:spPr>
        <p:txBody>
          <a:bodyPr/>
          <a:lstStyle/>
          <a:p>
            <a:pPr algn="ctr"/>
            <a:r>
              <a:rPr lang="en-AU" dirty="0" smtClean="0"/>
              <a:t>Totally Extra Peritoneal (TEP)</a:t>
            </a:r>
            <a:endParaRPr lang="en-AU" dirty="0"/>
          </a:p>
        </p:txBody>
      </p:sp>
      <p:pic>
        <p:nvPicPr>
          <p:cNvPr id="1026" name="Picture 2" descr="http://www.mdconsult.com.ezproxy.surgeons.org/books/bbmapAsset?appID=MDC&amp;isbn=978-1-4377-1560-6&amp;eid=4-u1.0-B978-1-4377-1560-6..00046-9..f046-007-9781437715606&amp;assetType=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9508"/>
            <a:ext cx="7128792" cy="54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8831" y="630932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/>
              <a:t>FIGURE 46-7</a:t>
            </a:r>
            <a:r>
              <a:rPr lang="en-AU" sz="900" dirty="0"/>
              <a:t> TEP laparoscopic hernia repair</a:t>
            </a:r>
            <a:r>
              <a:rPr lang="en-AU" sz="900" dirty="0" smtClean="0"/>
              <a:t>.</a:t>
            </a:r>
          </a:p>
          <a:p>
            <a:r>
              <a:rPr lang="en-AU" sz="900" b="1" dirty="0" smtClean="0"/>
              <a:t>Townsend</a:t>
            </a:r>
            <a:r>
              <a:rPr lang="en-AU" sz="900" b="1" dirty="0"/>
              <a:t>: </a:t>
            </a:r>
            <a:r>
              <a:rPr lang="en-AU" sz="900" b="1" dirty="0" err="1"/>
              <a:t>Sabiston</a:t>
            </a:r>
            <a:r>
              <a:rPr lang="en-AU" sz="900" b="1" dirty="0"/>
              <a:t> Textbook of Surgery, 19th </a:t>
            </a:r>
            <a:r>
              <a:rPr lang="en-AU" sz="900" b="1" dirty="0" err="1" smtClean="0"/>
              <a:t>ed</a:t>
            </a:r>
            <a:r>
              <a:rPr lang="en-AU" sz="900" b="1" dirty="0" smtClean="0"/>
              <a:t> , 2012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27937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9702"/>
            <a:ext cx="9324528" cy="892398"/>
          </a:xfrm>
        </p:spPr>
        <p:txBody>
          <a:bodyPr>
            <a:normAutofit/>
          </a:bodyPr>
          <a:lstStyle/>
          <a:p>
            <a:r>
              <a:rPr lang="en-AU" sz="4000" dirty="0" smtClean="0"/>
              <a:t>Posterior Aspect of Anterior Abdominal Wall </a:t>
            </a:r>
            <a:endParaRPr lang="en-AU" sz="4000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6877"/>
            <a:ext cx="6048672" cy="619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3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b="1879"/>
          <a:stretch/>
        </p:blipFill>
        <p:spPr bwMode="auto">
          <a:xfrm>
            <a:off x="169217" y="1002380"/>
            <a:ext cx="4546799" cy="506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AU" dirty="0" smtClean="0"/>
              <a:t>Anatomy in TEP Views  </a:t>
            </a:r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7" name="Picture 5" descr="http://media.jaapa.com/images/2009/03/17/hernia0608fig1_46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66" y="1012921"/>
            <a:ext cx="4161330" cy="57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921" y="594549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/>
              <a:t>FIGURE </a:t>
            </a:r>
            <a:r>
              <a:rPr lang="en-AU" sz="900" b="1" dirty="0" smtClean="0"/>
              <a:t>46-3 Townsend</a:t>
            </a:r>
            <a:r>
              <a:rPr lang="en-AU" sz="900" b="1" dirty="0"/>
              <a:t>: </a:t>
            </a:r>
            <a:r>
              <a:rPr lang="en-AU" sz="900" b="1" dirty="0" err="1"/>
              <a:t>Sabiston</a:t>
            </a:r>
            <a:r>
              <a:rPr lang="en-AU" sz="900" b="1" dirty="0"/>
              <a:t> Textbook of Surgery, 19th </a:t>
            </a:r>
            <a:r>
              <a:rPr lang="en-AU" sz="900" b="1" dirty="0" err="1" smtClean="0"/>
              <a:t>ed</a:t>
            </a:r>
            <a:r>
              <a:rPr lang="en-AU" sz="900" b="1" dirty="0" smtClean="0"/>
              <a:t> , 2012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9394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Intra Op Views - Anatomy in TEP</a:t>
            </a:r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42" name="Picture 2" descr="http://www.bristolsurgery.com/images/hernia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83671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ristolsurgery.com/images/herni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645024"/>
            <a:ext cx="374441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008" y="980728"/>
            <a:ext cx="3826768" cy="5055840"/>
          </a:xfrm>
        </p:spPr>
        <p:txBody>
          <a:bodyPr>
            <a:normAutofit/>
          </a:bodyPr>
          <a:lstStyle/>
          <a:p>
            <a:r>
              <a:rPr lang="en-AU" dirty="0" smtClean="0"/>
              <a:t>Dissecting Balloon inflation under vision in the pre-peritoneal space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Direct vision of deep inferior </a:t>
            </a:r>
            <a:r>
              <a:rPr lang="en-AU" dirty="0" err="1" smtClean="0"/>
              <a:t>epigastric</a:t>
            </a:r>
            <a:r>
              <a:rPr lang="en-AU" dirty="0" smtClean="0"/>
              <a:t> vessels staying above dissecting balloon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65627" y="6502524"/>
            <a:ext cx="3275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/>
              <a:t>Images from www.bristolsurgery.com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400712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Intra Op Views - Anatomy in TEP</a:t>
            </a:r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008" y="980728"/>
            <a:ext cx="3826768" cy="5055840"/>
          </a:xfrm>
        </p:spPr>
        <p:txBody>
          <a:bodyPr>
            <a:normAutofit/>
          </a:bodyPr>
          <a:lstStyle/>
          <a:p>
            <a:r>
              <a:rPr lang="en-AU" dirty="0" smtClean="0"/>
              <a:t>Identification of Sac and Anatomy in pre peritoneal space 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Views post blunt dissection of sac off cord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65627" y="6502524"/>
            <a:ext cx="3275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/>
              <a:t>Images from www.bristolsurgery.com</a:t>
            </a:r>
            <a:endParaRPr lang="en-AU" sz="900" dirty="0"/>
          </a:p>
        </p:txBody>
      </p:sp>
      <p:pic>
        <p:nvPicPr>
          <p:cNvPr id="11266" name="Picture 2" descr="http://www.bristolsurgery.com/images/hernia%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5" y="7875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bristolsurgery.com/images/hernia%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5" y="36450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9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AU" dirty="0" smtClean="0"/>
              <a:t>Stapling/Tacking Dangers in TEP</a:t>
            </a:r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0"/>
          <a:stretch/>
        </p:blipFill>
        <p:spPr bwMode="auto">
          <a:xfrm>
            <a:off x="1475656" y="775030"/>
            <a:ext cx="5832648" cy="603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8831" y="630932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/>
              <a:t>FIGURE </a:t>
            </a:r>
            <a:r>
              <a:rPr lang="en-AU" sz="900" b="1" dirty="0" smtClean="0"/>
              <a:t>46-4 Townsend</a:t>
            </a:r>
            <a:r>
              <a:rPr lang="en-AU" sz="900" b="1" dirty="0"/>
              <a:t>: </a:t>
            </a:r>
            <a:r>
              <a:rPr lang="en-AU" sz="900" b="1" dirty="0" err="1"/>
              <a:t>Sabiston</a:t>
            </a:r>
            <a:r>
              <a:rPr lang="en-AU" sz="900" b="1" dirty="0"/>
              <a:t> Textbook of Surgery, 19th </a:t>
            </a:r>
            <a:r>
              <a:rPr lang="en-AU" sz="900" b="1" dirty="0" err="1" smtClean="0"/>
              <a:t>ed</a:t>
            </a:r>
            <a:r>
              <a:rPr lang="en-AU" sz="900" b="1" dirty="0" smtClean="0"/>
              <a:t> , 2012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400153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355976" y="764704"/>
            <a:ext cx="4758711" cy="5913948"/>
            <a:chOff x="4355976" y="764704"/>
            <a:chExt cx="4758711" cy="5913948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0" b="10380"/>
            <a:stretch/>
          </p:blipFill>
          <p:spPr bwMode="auto">
            <a:xfrm>
              <a:off x="4355976" y="764704"/>
              <a:ext cx="4758711" cy="5107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838831" y="6309320"/>
              <a:ext cx="327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b="1" dirty="0"/>
                <a:t>FIGURE </a:t>
              </a:r>
              <a:r>
                <a:rPr lang="en-AU" sz="900" b="1" dirty="0" smtClean="0"/>
                <a:t>46-4 Townsend</a:t>
              </a:r>
              <a:r>
                <a:rPr lang="en-AU" sz="900" b="1" dirty="0"/>
                <a:t>: </a:t>
              </a:r>
              <a:r>
                <a:rPr lang="en-AU" sz="900" b="1" dirty="0" err="1"/>
                <a:t>Sabiston</a:t>
              </a:r>
              <a:r>
                <a:rPr lang="en-AU" sz="900" b="1" dirty="0"/>
                <a:t> Textbook of Surgery, 19th </a:t>
              </a:r>
              <a:r>
                <a:rPr lang="en-AU" sz="900" b="1" dirty="0" err="1" smtClean="0"/>
                <a:t>ed</a:t>
              </a:r>
              <a:r>
                <a:rPr lang="en-AU" sz="900" b="1" dirty="0" smtClean="0"/>
                <a:t> , 2012</a:t>
              </a:r>
              <a:endParaRPr lang="en-AU" sz="9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436096" y="2348880"/>
              <a:ext cx="1728192" cy="2736304"/>
              <a:chOff x="5436096" y="2348880"/>
              <a:chExt cx="1728192" cy="2736304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5436096" y="2348880"/>
                <a:ext cx="1440160" cy="201622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876256" y="2348880"/>
                <a:ext cx="288032" cy="27363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5436096" y="4365104"/>
                <a:ext cx="1728192" cy="7200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TEP Triangle of Doom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826768" cy="5055840"/>
          </a:xfrm>
        </p:spPr>
        <p:txBody>
          <a:bodyPr>
            <a:normAutofit/>
          </a:bodyPr>
          <a:lstStyle/>
          <a:p>
            <a:r>
              <a:rPr lang="en-AU" dirty="0" smtClean="0"/>
              <a:t>Staples / Tacking to be avoided</a:t>
            </a:r>
          </a:p>
          <a:p>
            <a:r>
              <a:rPr lang="en-AU" dirty="0" smtClean="0"/>
              <a:t>Bounded by:</a:t>
            </a:r>
          </a:p>
          <a:p>
            <a:pPr lvl="1"/>
            <a:r>
              <a:rPr lang="en-AU" dirty="0" err="1" smtClean="0"/>
              <a:t>Ductus</a:t>
            </a:r>
            <a:r>
              <a:rPr lang="en-AU" dirty="0" smtClean="0"/>
              <a:t> </a:t>
            </a:r>
            <a:r>
              <a:rPr lang="en-AU" dirty="0"/>
              <a:t>deferens </a:t>
            </a:r>
            <a:r>
              <a:rPr lang="en-AU" dirty="0" smtClean="0"/>
              <a:t>medially</a:t>
            </a:r>
          </a:p>
          <a:p>
            <a:pPr lvl="1"/>
            <a:r>
              <a:rPr lang="en-AU" dirty="0" smtClean="0"/>
              <a:t>Spermatic vessels laterally</a:t>
            </a:r>
          </a:p>
          <a:p>
            <a:pPr lvl="1"/>
            <a:endParaRPr lang="en-AU" dirty="0"/>
          </a:p>
          <a:p>
            <a:r>
              <a:rPr lang="en-AU" dirty="0" smtClean="0"/>
              <a:t>Avoids </a:t>
            </a:r>
            <a:r>
              <a:rPr lang="en-AU" dirty="0"/>
              <a:t>injury to the external iliac vessels and femoral nerve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22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355976" y="764704"/>
            <a:ext cx="4758711" cy="5729282"/>
            <a:chOff x="4355976" y="764704"/>
            <a:chExt cx="4758711" cy="5729282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0" b="10380"/>
            <a:stretch/>
          </p:blipFill>
          <p:spPr bwMode="auto">
            <a:xfrm>
              <a:off x="4355976" y="764704"/>
              <a:ext cx="4758711" cy="5107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838831" y="6124654"/>
              <a:ext cx="327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b="1" dirty="0"/>
                <a:t>FIGURE </a:t>
              </a:r>
              <a:r>
                <a:rPr lang="en-AU" sz="900" b="1" dirty="0" smtClean="0"/>
                <a:t>46-4 Townsend</a:t>
              </a:r>
              <a:r>
                <a:rPr lang="en-AU" sz="900" b="1" dirty="0"/>
                <a:t>: </a:t>
              </a:r>
              <a:r>
                <a:rPr lang="en-AU" sz="900" b="1" dirty="0" err="1"/>
                <a:t>Sabiston</a:t>
              </a:r>
              <a:r>
                <a:rPr lang="en-AU" sz="900" b="1" dirty="0"/>
                <a:t> Textbook of Surgery, 19th </a:t>
              </a:r>
              <a:r>
                <a:rPr lang="en-AU" sz="900" b="1" dirty="0" err="1" smtClean="0"/>
                <a:t>ed</a:t>
              </a:r>
              <a:r>
                <a:rPr lang="en-AU" sz="900" b="1" dirty="0" smtClean="0"/>
                <a:t> , 2012</a:t>
              </a:r>
              <a:endParaRPr lang="en-AU" sz="9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735331" y="2420888"/>
              <a:ext cx="212934" cy="33123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48265" y="2420888"/>
              <a:ext cx="2016223" cy="10801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735331" y="3501008"/>
              <a:ext cx="2229157" cy="22322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TEP Triangle of Pain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3826768" cy="4983832"/>
          </a:xfrm>
        </p:spPr>
        <p:txBody>
          <a:bodyPr>
            <a:normAutofit/>
          </a:bodyPr>
          <a:lstStyle/>
          <a:p>
            <a:r>
              <a:rPr lang="en-AU" dirty="0"/>
              <a:t>Staples / Tacking to be avoided</a:t>
            </a:r>
          </a:p>
          <a:p>
            <a:r>
              <a:rPr lang="en-AU" dirty="0"/>
              <a:t>Bounded by:</a:t>
            </a:r>
          </a:p>
          <a:p>
            <a:pPr lvl="1"/>
            <a:r>
              <a:rPr lang="en-AU" dirty="0" err="1" smtClean="0"/>
              <a:t>Iliopubic</a:t>
            </a:r>
            <a:r>
              <a:rPr lang="en-AU" dirty="0" smtClean="0"/>
              <a:t> tract</a:t>
            </a:r>
          </a:p>
          <a:p>
            <a:pPr lvl="1"/>
            <a:r>
              <a:rPr lang="en-AU" dirty="0" smtClean="0"/>
              <a:t>External iliac artery</a:t>
            </a:r>
          </a:p>
          <a:p>
            <a:endParaRPr lang="en-AU" dirty="0" smtClean="0"/>
          </a:p>
          <a:p>
            <a:r>
              <a:rPr lang="en-AU" dirty="0"/>
              <a:t>Avoids injury </a:t>
            </a:r>
            <a:r>
              <a:rPr lang="en-AU" dirty="0" smtClean="0"/>
              <a:t>to the femoral branch of the </a:t>
            </a:r>
            <a:r>
              <a:rPr lang="en-AU" dirty="0" err="1" smtClean="0"/>
              <a:t>genitofemoral</a:t>
            </a:r>
            <a:r>
              <a:rPr lang="en-AU" dirty="0" smtClean="0"/>
              <a:t> nerve or lateral femoral cutaneous nerve. </a:t>
            </a:r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4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27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dconsult.com.ezproxy.surgeons.org/books/bbmapAsset?appID=MDC&amp;isbn=978-1-4377-1560-6&amp;eid=4-u1.0-B978-1-4377-1560-6..00046-9..f046-008-9781437715606&amp;assetType=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28297"/>
            <a:ext cx="6542610" cy="51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498"/>
            <a:ext cx="8507288" cy="73925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Mesh Anatomy in TEP Hernia Repair</a:t>
            </a:r>
            <a:endParaRPr lang="en-AU" dirty="0"/>
          </a:p>
        </p:txBody>
      </p:sp>
      <p:sp>
        <p:nvSpPr>
          <p:cNvPr id="4" name="AutoShape 2" descr="http://www.mdconsult.com.ezproxy.surgeons.org/books/bbmapAsset?appID=MDC&amp;isbn=978-1-4377-1560-6&amp;eid=4-u1.0-B978-1-4377-1560-6..00046-9..f046-008-9781437715606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148064" y="6309320"/>
            <a:ext cx="383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/>
              <a:t>FIGURE 46-8</a:t>
            </a:r>
            <a:r>
              <a:rPr lang="en-AU" sz="1000" dirty="0"/>
              <a:t> Prosthetic mesh placement for TEP hernia </a:t>
            </a:r>
            <a:r>
              <a:rPr lang="en-AU" sz="1000" dirty="0" smtClean="0"/>
              <a:t>repair</a:t>
            </a:r>
          </a:p>
          <a:p>
            <a:r>
              <a:rPr lang="en-AU" sz="1000" b="1" dirty="0"/>
              <a:t>Townsend: </a:t>
            </a:r>
            <a:r>
              <a:rPr lang="en-AU" sz="1000" b="1" dirty="0" err="1"/>
              <a:t>Sabiston</a:t>
            </a:r>
            <a:r>
              <a:rPr lang="en-AU" sz="1000" b="1" dirty="0"/>
              <a:t> Textbook of Surgery, 19th </a:t>
            </a:r>
            <a:r>
              <a:rPr lang="en-AU" sz="1000" b="1" dirty="0" err="1"/>
              <a:t>ed</a:t>
            </a:r>
            <a:r>
              <a:rPr lang="en-AU" sz="1000" b="1" dirty="0"/>
              <a:t> , 2012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73833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Thank you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7488832" cy="175260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Questions / Discussions </a:t>
            </a:r>
          </a:p>
        </p:txBody>
      </p:sp>
    </p:spTree>
    <p:extLst>
      <p:ext uri="{BB962C8B-B14F-4D97-AF65-F5344CB8AC3E}">
        <p14:creationId xmlns:p14="http://schemas.microsoft.com/office/powerpoint/2010/main" val="198480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What are the </a:t>
            </a:r>
            <a:r>
              <a:rPr lang="en-AU" dirty="0" err="1" smtClean="0"/>
              <a:t>muslces</a:t>
            </a:r>
            <a:r>
              <a:rPr lang="en-AU" dirty="0" smtClean="0"/>
              <a:t> of the anterolateral abdomen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(5 in total)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u="sng" dirty="0" smtClean="0"/>
              <a:t>Answer</a:t>
            </a:r>
          </a:p>
          <a:p>
            <a:r>
              <a:rPr lang="en-AU" dirty="0" smtClean="0"/>
              <a:t>External oblique</a:t>
            </a:r>
          </a:p>
          <a:p>
            <a:r>
              <a:rPr lang="en-AU" dirty="0" smtClean="0"/>
              <a:t>Internal oblique</a:t>
            </a:r>
          </a:p>
          <a:p>
            <a:r>
              <a:rPr lang="en-AU" dirty="0" err="1" smtClean="0"/>
              <a:t>Transversus</a:t>
            </a:r>
            <a:r>
              <a:rPr lang="en-AU" dirty="0" smtClean="0"/>
              <a:t> </a:t>
            </a:r>
            <a:r>
              <a:rPr lang="en-AU" dirty="0" err="1" smtClean="0"/>
              <a:t>abdominus</a:t>
            </a:r>
            <a:endParaRPr lang="en-AU" dirty="0" smtClean="0"/>
          </a:p>
          <a:p>
            <a:r>
              <a:rPr lang="en-AU" dirty="0" smtClean="0"/>
              <a:t>Rectus </a:t>
            </a:r>
            <a:r>
              <a:rPr lang="en-AU" dirty="0" err="1" smtClean="0"/>
              <a:t>abdominus</a:t>
            </a:r>
            <a:r>
              <a:rPr lang="en-AU" dirty="0" smtClean="0"/>
              <a:t> </a:t>
            </a:r>
          </a:p>
          <a:p>
            <a:r>
              <a:rPr lang="en-AU" dirty="0" err="1" smtClean="0"/>
              <a:t>Pyrimidalis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1 0f 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025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What nerves supply Rectus </a:t>
            </a:r>
            <a:r>
              <a:rPr lang="en-AU" dirty="0" err="1" smtClean="0"/>
              <a:t>abdominus</a:t>
            </a:r>
            <a:r>
              <a:rPr lang="en-AU" dirty="0" smtClean="0"/>
              <a:t> and external oblique?</a:t>
            </a:r>
          </a:p>
          <a:p>
            <a:endParaRPr lang="en-AU" dirty="0"/>
          </a:p>
          <a:p>
            <a:r>
              <a:rPr lang="en-AU" dirty="0"/>
              <a:t>What nerves supply </a:t>
            </a:r>
            <a:r>
              <a:rPr lang="en-AU" dirty="0" smtClean="0"/>
              <a:t>Internal oblique and </a:t>
            </a:r>
            <a:r>
              <a:rPr lang="en-AU" dirty="0" err="1" smtClean="0"/>
              <a:t>transverus</a:t>
            </a:r>
            <a:r>
              <a:rPr lang="en-AU" dirty="0" smtClean="0"/>
              <a:t> </a:t>
            </a:r>
            <a:r>
              <a:rPr lang="en-AU" dirty="0" err="1" smtClean="0"/>
              <a:t>abdominus</a:t>
            </a:r>
            <a:r>
              <a:rPr lang="en-AU" dirty="0" smtClean="0"/>
              <a:t>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u="sng" dirty="0" smtClean="0"/>
              <a:t>Answer</a:t>
            </a:r>
          </a:p>
          <a:p>
            <a:r>
              <a:rPr lang="en-AU" dirty="0" smtClean="0"/>
              <a:t>External oblique and Rectus by:</a:t>
            </a:r>
          </a:p>
          <a:p>
            <a:pPr lvl="1"/>
            <a:r>
              <a:rPr lang="en-AU" dirty="0" smtClean="0"/>
              <a:t>Lower intercostal and subcostal nerves T7-T12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Internal oblique and </a:t>
            </a:r>
            <a:r>
              <a:rPr lang="en-AU" dirty="0" err="1" smtClean="0"/>
              <a:t>Transversus</a:t>
            </a:r>
            <a:r>
              <a:rPr lang="en-AU" dirty="0" smtClean="0"/>
              <a:t> </a:t>
            </a:r>
            <a:r>
              <a:rPr lang="en-AU" dirty="0" err="1" smtClean="0"/>
              <a:t>abdominus</a:t>
            </a:r>
            <a:r>
              <a:rPr lang="en-AU" dirty="0" smtClean="0"/>
              <a:t> by:</a:t>
            </a:r>
          </a:p>
          <a:p>
            <a:pPr lvl="1"/>
            <a:r>
              <a:rPr lang="en-AU" dirty="0" smtClean="0"/>
              <a:t>T7-12 (as above) </a:t>
            </a:r>
            <a:r>
              <a:rPr lang="en-AU" b="1" i="1" dirty="0" smtClean="0"/>
              <a:t>and </a:t>
            </a:r>
          </a:p>
          <a:p>
            <a:pPr lvl="1"/>
            <a:r>
              <a:rPr lang="en-AU" dirty="0" smtClean="0"/>
              <a:t>L1</a:t>
            </a:r>
          </a:p>
          <a:p>
            <a:pPr lvl="2"/>
            <a:r>
              <a:rPr lang="en-AU" dirty="0" err="1" smtClean="0"/>
              <a:t>Iliohypogastric</a:t>
            </a:r>
            <a:r>
              <a:rPr lang="en-AU" dirty="0" smtClean="0"/>
              <a:t> </a:t>
            </a:r>
          </a:p>
          <a:p>
            <a:pPr lvl="2"/>
            <a:r>
              <a:rPr lang="en-AU" dirty="0" err="1" smtClean="0"/>
              <a:t>Ilioinguinal</a:t>
            </a:r>
            <a:r>
              <a:rPr lang="en-AU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2 0f 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786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Which nerve supplies sensation to the root of penis and anterior 1/3</a:t>
            </a:r>
            <a:r>
              <a:rPr lang="en-AU" baseline="30000" dirty="0" smtClean="0"/>
              <a:t>rd</a:t>
            </a:r>
            <a:r>
              <a:rPr lang="en-AU" dirty="0" smtClean="0"/>
              <a:t> </a:t>
            </a:r>
            <a:r>
              <a:rPr lang="en-AU" dirty="0" err="1" smtClean="0"/>
              <a:t>scotum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Which </a:t>
            </a:r>
            <a:r>
              <a:rPr lang="en-AU" dirty="0"/>
              <a:t>nerve supplies </a:t>
            </a:r>
            <a:r>
              <a:rPr lang="en-AU" dirty="0" smtClean="0"/>
              <a:t>the femoral triangle </a:t>
            </a:r>
          </a:p>
          <a:p>
            <a:endParaRPr lang="en-AU" dirty="0" smtClean="0"/>
          </a:p>
          <a:p>
            <a:r>
              <a:rPr lang="en-AU" dirty="0" smtClean="0"/>
              <a:t>Which nerve innervates the </a:t>
            </a:r>
            <a:r>
              <a:rPr lang="en-AU" dirty="0" err="1" smtClean="0"/>
              <a:t>cremaster</a:t>
            </a:r>
            <a:r>
              <a:rPr lang="en-AU" dirty="0" smtClean="0"/>
              <a:t> muscle ?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595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u="sng" dirty="0" smtClean="0"/>
              <a:t>Answer</a:t>
            </a:r>
          </a:p>
          <a:p>
            <a:pPr lvl="1"/>
            <a:r>
              <a:rPr lang="en-AU" dirty="0" err="1" smtClean="0"/>
              <a:t>Ilioinguinal</a:t>
            </a:r>
            <a:r>
              <a:rPr lang="en-AU" dirty="0" smtClean="0"/>
              <a:t> 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Femoral branch (L1) of </a:t>
            </a:r>
            <a:r>
              <a:rPr lang="en-AU" dirty="0" err="1" smtClean="0"/>
              <a:t>Genitofemoral</a:t>
            </a:r>
            <a:r>
              <a:rPr lang="en-AU" dirty="0" smtClean="0"/>
              <a:t> nerve(L1/L2)</a:t>
            </a:r>
          </a:p>
          <a:p>
            <a:pPr lvl="1"/>
            <a:endParaRPr lang="en-AU" dirty="0"/>
          </a:p>
          <a:p>
            <a:pPr lvl="1"/>
            <a:r>
              <a:rPr lang="en-AU" dirty="0" smtClean="0"/>
              <a:t>Genital branch (L2) of </a:t>
            </a:r>
            <a:r>
              <a:rPr lang="en-AU" dirty="0" err="1" smtClean="0"/>
              <a:t>Genitofemoral</a:t>
            </a:r>
            <a:r>
              <a:rPr lang="en-AU" dirty="0" smtClean="0"/>
              <a:t> nerve (L1/L2)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3 0f 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27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4312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44824"/>
            <a:ext cx="309634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What is the name of structure covered 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4 0f 15</a:t>
            </a:r>
            <a:endParaRPr lang="en-AU" dirty="0"/>
          </a:p>
        </p:txBody>
      </p:sp>
      <p:grpSp>
        <p:nvGrpSpPr>
          <p:cNvPr id="9" name="Group 8"/>
          <p:cNvGrpSpPr/>
          <p:nvPr/>
        </p:nvGrpSpPr>
        <p:grpSpPr>
          <a:xfrm>
            <a:off x="3644961" y="116632"/>
            <a:ext cx="5272749" cy="6624736"/>
            <a:chOff x="3644961" y="116632"/>
            <a:chExt cx="5272749" cy="66247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61" y="116632"/>
              <a:ext cx="5272749" cy="662473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812360" y="3789040"/>
              <a:ext cx="93610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8891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4312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4 0f 15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61" y="116632"/>
            <a:ext cx="5272749" cy="662473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44824"/>
            <a:ext cx="309634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What is the name of structure covered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826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AU" dirty="0" smtClean="0"/>
              <a:t>Spot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24450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u="sng" dirty="0" smtClean="0"/>
              <a:t>Question</a:t>
            </a:r>
            <a:r>
              <a:rPr lang="en-AU" dirty="0" smtClean="0"/>
              <a:t> </a:t>
            </a:r>
          </a:p>
          <a:p>
            <a:r>
              <a:rPr lang="en-AU" dirty="0" smtClean="0"/>
              <a:t>What is the </a:t>
            </a:r>
            <a:r>
              <a:rPr lang="en-AU" dirty="0" err="1" smtClean="0"/>
              <a:t>midinguinal</a:t>
            </a:r>
            <a:r>
              <a:rPr lang="en-AU" dirty="0" smtClean="0"/>
              <a:t> point?</a:t>
            </a:r>
          </a:p>
          <a:p>
            <a:endParaRPr lang="en-AU" dirty="0"/>
          </a:p>
          <a:p>
            <a:r>
              <a:rPr lang="en-AU" dirty="0" smtClean="0"/>
              <a:t>Name the structure for which the </a:t>
            </a:r>
            <a:r>
              <a:rPr lang="en-AU" dirty="0" err="1" smtClean="0"/>
              <a:t>midinguinal</a:t>
            </a:r>
            <a:r>
              <a:rPr lang="en-AU" dirty="0" smtClean="0"/>
              <a:t> point is a landmark? 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434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u="sng" dirty="0" smtClean="0"/>
              <a:t>Answer</a:t>
            </a:r>
          </a:p>
          <a:p>
            <a:pPr lvl="1"/>
            <a:r>
              <a:rPr lang="en-AU" dirty="0" smtClean="0"/>
              <a:t>½ way between PS and ASIS 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r>
              <a:rPr lang="en-AU" dirty="0" smtClean="0"/>
              <a:t>Femoral artery 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87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Question 5 0f 15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2203" r="3657" b="12043"/>
          <a:stretch/>
        </p:blipFill>
        <p:spPr>
          <a:xfrm>
            <a:off x="4932040" y="3118875"/>
            <a:ext cx="383630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8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1295</Words>
  <Application>Microsoft Macintosh PowerPoint</Application>
  <PresentationFormat>On-screen Show (4:3)</PresentationFormat>
  <Paragraphs>283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Monday Morning Teaching</vt:lpstr>
      <vt:lpstr>Scope of Session </vt:lpstr>
      <vt:lpstr>Time Awareness Alert </vt:lpstr>
      <vt:lpstr>Spot Test</vt:lpstr>
      <vt:lpstr>Spot Test</vt:lpstr>
      <vt:lpstr>Spot Test</vt:lpstr>
      <vt:lpstr>Spot Test</vt:lpstr>
      <vt:lpstr>Spot Test</vt:lpstr>
      <vt:lpstr>Spot Test</vt:lpstr>
      <vt:lpstr>Spot Test</vt:lpstr>
      <vt:lpstr>Spot Test</vt:lpstr>
      <vt:lpstr>Spot Test</vt:lpstr>
      <vt:lpstr>Spot Test</vt:lpstr>
      <vt:lpstr>Spot Test</vt:lpstr>
      <vt:lpstr>Spot Test</vt:lpstr>
      <vt:lpstr>Spot Test</vt:lpstr>
      <vt:lpstr>Spot Test</vt:lpstr>
      <vt:lpstr>Spot Test</vt:lpstr>
      <vt:lpstr>Inguinal Canal </vt:lpstr>
      <vt:lpstr>Inguinal Canal </vt:lpstr>
      <vt:lpstr>Inguinal Canal </vt:lpstr>
      <vt:lpstr>PowerPoint Presentation</vt:lpstr>
      <vt:lpstr>PowerPoint Presentation</vt:lpstr>
      <vt:lpstr>PowerPoint Presentation</vt:lpstr>
      <vt:lpstr>Femoral Canal </vt:lpstr>
      <vt:lpstr>Femoral Canal </vt:lpstr>
      <vt:lpstr>Femoral Canal </vt:lpstr>
      <vt:lpstr>PowerPoint Presentation</vt:lpstr>
      <vt:lpstr>Totally Extra Peritoneal (TEP)</vt:lpstr>
      <vt:lpstr>Totally Extra Peritoneal (TEP)</vt:lpstr>
      <vt:lpstr>Posterior Aspect of Anterior Abdominal Wall </vt:lpstr>
      <vt:lpstr>Anatomy in TEP Views  </vt:lpstr>
      <vt:lpstr>Intra Op Views - Anatomy in TEP</vt:lpstr>
      <vt:lpstr>Intra Op Views - Anatomy in TEP</vt:lpstr>
      <vt:lpstr>Stapling/Tacking Dangers in TEP</vt:lpstr>
      <vt:lpstr>TEP Triangle of Doom </vt:lpstr>
      <vt:lpstr>TEP Triangle of Pain  </vt:lpstr>
      <vt:lpstr>Mesh Anatomy in TEP Hernia Repair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apunch</dc:creator>
  <cp:lastModifiedBy>Gratian  Punch</cp:lastModifiedBy>
  <cp:revision>59</cp:revision>
  <dcterms:created xsi:type="dcterms:W3CDTF">2012-03-03T00:36:51Z</dcterms:created>
  <dcterms:modified xsi:type="dcterms:W3CDTF">2014-12-15T10:56:24Z</dcterms:modified>
</cp:coreProperties>
</file>