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1" r:id="rId5"/>
    <p:sldId id="259" r:id="rId6"/>
    <p:sldId id="273" r:id="rId7"/>
    <p:sldId id="260" r:id="rId8"/>
    <p:sldId id="261" r:id="rId9"/>
    <p:sldId id="262" r:id="rId10"/>
    <p:sldId id="263" r:id="rId11"/>
    <p:sldId id="266" r:id="rId12"/>
    <p:sldId id="265" r:id="rId13"/>
    <p:sldId id="274" r:id="rId14"/>
    <p:sldId id="275" r:id="rId15"/>
    <p:sldId id="268" r:id="rId16"/>
    <p:sldId id="269" r:id="rId17"/>
    <p:sldId id="276" r:id="rId18"/>
    <p:sldId id="264" r:id="rId19"/>
    <p:sldId id="267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December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December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December 15,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28008"/>
            <a:ext cx="7543800" cy="1048417"/>
          </a:xfrm>
        </p:spPr>
        <p:txBody>
          <a:bodyPr/>
          <a:lstStyle/>
          <a:p>
            <a:r>
              <a:rPr lang="en-US" dirty="0" smtClean="0"/>
              <a:t>Hernia repair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95540"/>
            <a:ext cx="6172200" cy="685800"/>
          </a:xfrm>
        </p:spPr>
        <p:txBody>
          <a:bodyPr/>
          <a:lstStyle/>
          <a:p>
            <a:r>
              <a:rPr lang="en-US" dirty="0" smtClean="0"/>
              <a:t>Rafael Gaszynski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6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33.1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5" t="-1" r="-361" b="-4485"/>
          <a:stretch/>
        </p:blipFill>
        <p:spPr>
          <a:xfrm>
            <a:off x="1688242" y="685801"/>
            <a:ext cx="6907854" cy="38216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45719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49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57" b="-1"/>
          <a:stretch/>
        </p:blipFill>
        <p:spPr>
          <a:xfrm>
            <a:off x="1622481" y="60065"/>
            <a:ext cx="6096000" cy="57311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45719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b20141211-1404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>
          <a:xfrm>
            <a:off x="826412" y="1568705"/>
            <a:ext cx="6985000" cy="4190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r>
              <a:rPr lang="en-US" dirty="0"/>
              <a:t>Laparoscopic Approach</a:t>
            </a:r>
          </a:p>
        </p:txBody>
      </p:sp>
    </p:spTree>
    <p:extLst>
      <p:ext uri="{BB962C8B-B14F-4D97-AF65-F5344CB8AC3E}">
        <p14:creationId xmlns:p14="http://schemas.microsoft.com/office/powerpoint/2010/main" val="2381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562" y="1349959"/>
            <a:ext cx="8345463" cy="5248591"/>
          </a:xfrm>
        </p:spPr>
        <p:txBody>
          <a:bodyPr/>
          <a:lstStyle/>
          <a:p>
            <a:r>
              <a:rPr lang="en-US" dirty="0"/>
              <a:t>Consent, Time out, correct site, </a:t>
            </a:r>
            <a:r>
              <a:rPr lang="en-US" dirty="0" err="1"/>
              <a:t>anbx</a:t>
            </a:r>
            <a:r>
              <a:rPr lang="en-US" dirty="0"/>
              <a:t>, DVT </a:t>
            </a:r>
          </a:p>
          <a:p>
            <a:r>
              <a:rPr lang="en-US" dirty="0" smtClean="0"/>
              <a:t>10mm </a:t>
            </a:r>
            <a:r>
              <a:rPr lang="en-US" dirty="0" err="1" smtClean="0"/>
              <a:t>infraumbilical</a:t>
            </a:r>
            <a:r>
              <a:rPr lang="en-US" dirty="0" smtClean="0"/>
              <a:t> incision </a:t>
            </a:r>
          </a:p>
          <a:p>
            <a:r>
              <a:rPr lang="en-US" dirty="0" smtClean="0"/>
              <a:t>Expose the anterior rectus sheath and make an incision through it</a:t>
            </a:r>
          </a:p>
          <a:p>
            <a:r>
              <a:rPr lang="en-US" dirty="0" smtClean="0"/>
              <a:t>Retract rectus muscle exposing anterior surface of posterior rectus sheath</a:t>
            </a:r>
          </a:p>
          <a:p>
            <a:r>
              <a:rPr lang="en-US" dirty="0" smtClean="0"/>
              <a:t>Insert pre-peritoneal dissecting balloon into pre-peritoneal space</a:t>
            </a:r>
          </a:p>
          <a:p>
            <a:r>
              <a:rPr lang="en-US" dirty="0" smtClean="0"/>
              <a:t>Advance to pubic </a:t>
            </a:r>
            <a:r>
              <a:rPr lang="en-US" dirty="0" err="1" smtClean="0"/>
              <a:t>symphasis</a:t>
            </a:r>
            <a:r>
              <a:rPr lang="en-US" dirty="0" smtClean="0"/>
              <a:t> and inflate balloon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563" y="400319"/>
            <a:ext cx="3094875" cy="914400"/>
          </a:xfrm>
        </p:spPr>
        <p:txBody>
          <a:bodyPr/>
          <a:lstStyle/>
          <a:p>
            <a:r>
              <a:rPr lang="en-US" dirty="0"/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19756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5 at 5.12.2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863"/>
          <a:stretch/>
        </p:blipFill>
        <p:spPr>
          <a:xfrm>
            <a:off x="3124861" y="805458"/>
            <a:ext cx="5084618" cy="56846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494" y="446788"/>
            <a:ext cx="2521802" cy="914400"/>
          </a:xfrm>
        </p:spPr>
        <p:txBody>
          <a:bodyPr/>
          <a:lstStyle/>
          <a:p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53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6" b="5793"/>
          <a:stretch/>
        </p:blipFill>
        <p:spPr>
          <a:xfrm>
            <a:off x="595186" y="139407"/>
            <a:ext cx="7634414" cy="58085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53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-12821" r="1527" b="-22272"/>
          <a:stretch/>
        </p:blipFill>
        <p:spPr>
          <a:xfrm>
            <a:off x="887359" y="402728"/>
            <a:ext cx="7433681" cy="60254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973" y="1584196"/>
            <a:ext cx="8236634" cy="4890438"/>
          </a:xfrm>
        </p:spPr>
        <p:txBody>
          <a:bodyPr/>
          <a:lstStyle/>
          <a:p>
            <a:r>
              <a:rPr lang="en-US" dirty="0" smtClean="0"/>
              <a:t>Place laparoscope and insufflate pre-peritoneal space</a:t>
            </a:r>
          </a:p>
          <a:p>
            <a:r>
              <a:rPr lang="en-US" dirty="0" smtClean="0"/>
              <a:t>Place 2x 5mm ports – usually in midline</a:t>
            </a:r>
          </a:p>
          <a:p>
            <a:r>
              <a:rPr lang="en-US" dirty="0" smtClean="0"/>
              <a:t>Dissect and expose </a:t>
            </a:r>
            <a:r>
              <a:rPr lang="en-US" dirty="0" err="1" smtClean="0"/>
              <a:t>Hasselbach’s</a:t>
            </a:r>
            <a:r>
              <a:rPr lang="en-US" dirty="0" smtClean="0"/>
              <a:t> triangle</a:t>
            </a:r>
          </a:p>
          <a:p>
            <a:r>
              <a:rPr lang="en-US" dirty="0" smtClean="0"/>
              <a:t>Dissect the </a:t>
            </a:r>
            <a:r>
              <a:rPr lang="en-US" dirty="0" err="1" smtClean="0"/>
              <a:t>preperitoneal</a:t>
            </a:r>
            <a:r>
              <a:rPr lang="en-US" dirty="0" smtClean="0"/>
              <a:t> space laterally and dorsally by pushing the peritoneum away from the abdominal wall</a:t>
            </a:r>
          </a:p>
          <a:p>
            <a:r>
              <a:rPr lang="en-US" dirty="0" smtClean="0"/>
              <a:t> reduce the hernia by pulling it out of internal ring</a:t>
            </a:r>
          </a:p>
          <a:p>
            <a:r>
              <a:rPr lang="en-US" dirty="0" smtClean="0"/>
              <a:t>Gonadal vessels and vas need to be protected</a:t>
            </a:r>
          </a:p>
          <a:p>
            <a:r>
              <a:rPr lang="en-US" dirty="0" smtClean="0"/>
              <a:t>Insert mesh and tack into place</a:t>
            </a:r>
          </a:p>
          <a:p>
            <a:r>
              <a:rPr lang="en-US" dirty="0" smtClean="0"/>
              <a:t>When tacking avoid the triangle of doom and pain</a:t>
            </a:r>
          </a:p>
          <a:p>
            <a:r>
              <a:rPr lang="en-US" dirty="0" err="1" smtClean="0"/>
              <a:t>Desufflate</a:t>
            </a:r>
            <a:r>
              <a:rPr lang="en-US" dirty="0" smtClean="0"/>
              <a:t> the </a:t>
            </a:r>
            <a:r>
              <a:rPr lang="en-US" dirty="0" err="1" smtClean="0"/>
              <a:t>preperitoneal</a:t>
            </a:r>
            <a:r>
              <a:rPr lang="en-US" dirty="0" smtClean="0"/>
              <a:t> space and remove ports</a:t>
            </a:r>
          </a:p>
          <a:p>
            <a:r>
              <a:rPr lang="en-US" dirty="0" smtClean="0"/>
              <a:t>Close anterior rectus sheath</a:t>
            </a:r>
          </a:p>
          <a:p>
            <a:r>
              <a:rPr lang="en-US" dirty="0" smtClean="0"/>
              <a:t>Close skin incision ports </a:t>
            </a:r>
          </a:p>
          <a:p>
            <a:pPr marL="1828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098" y="369340"/>
            <a:ext cx="3094875" cy="9144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41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231"/>
          <a:stretch/>
        </p:blipFill>
        <p:spPr>
          <a:xfrm>
            <a:off x="991261" y="1376678"/>
            <a:ext cx="7558369" cy="42126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379" y="462277"/>
            <a:ext cx="75438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57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>
          <a:xfrm>
            <a:off x="176180" y="685801"/>
            <a:ext cx="8806487" cy="40540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494" y="384829"/>
            <a:ext cx="2970967" cy="914400"/>
          </a:xfrm>
        </p:spPr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2"/>
          <a:stretch/>
        </p:blipFill>
        <p:spPr>
          <a:xfrm>
            <a:off x="4429629" y="139406"/>
            <a:ext cx="3683966" cy="6412675"/>
          </a:xfrm>
        </p:spPr>
      </p:pic>
    </p:spTree>
    <p:extLst>
      <p:ext uri="{BB962C8B-B14F-4D97-AF65-F5344CB8AC3E}">
        <p14:creationId xmlns:p14="http://schemas.microsoft.com/office/powerpoint/2010/main" val="41040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b20141211-1157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3125"/>
          <a:stretch>
            <a:fillRect/>
          </a:stretch>
        </p:blipFill>
        <p:spPr>
          <a:xfrm>
            <a:off x="595186" y="685801"/>
            <a:ext cx="7634414" cy="45806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1.1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 b="13756"/>
          <a:stretch>
            <a:fillRect/>
          </a:stretch>
        </p:blipFill>
        <p:spPr>
          <a:xfrm>
            <a:off x="1323974" y="1714501"/>
            <a:ext cx="6868585" cy="4121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490" y="384175"/>
            <a:ext cx="1356360" cy="9144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9.56.3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" b="-369"/>
          <a:stretch/>
        </p:blipFill>
        <p:spPr>
          <a:xfrm>
            <a:off x="1095873" y="356260"/>
            <a:ext cx="7376256" cy="51270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638" y="5334000"/>
            <a:ext cx="3001944" cy="914400"/>
          </a:xfrm>
        </p:spPr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982" y="1502487"/>
            <a:ext cx="7653711" cy="4854555"/>
          </a:xfrm>
        </p:spPr>
        <p:txBody>
          <a:bodyPr/>
          <a:lstStyle/>
          <a:p>
            <a:r>
              <a:rPr lang="en-US" dirty="0" smtClean="0"/>
              <a:t>Common problem</a:t>
            </a:r>
          </a:p>
          <a:p>
            <a:r>
              <a:rPr lang="en-US" dirty="0" smtClean="0"/>
              <a:t>True incidence unknown</a:t>
            </a:r>
          </a:p>
          <a:p>
            <a:r>
              <a:rPr lang="en-US" dirty="0" smtClean="0"/>
              <a:t>Suspected 5% population</a:t>
            </a:r>
          </a:p>
          <a:p>
            <a:r>
              <a:rPr lang="en-US" dirty="0" smtClean="0"/>
              <a:t>75% of all hernias inguinal region</a:t>
            </a:r>
          </a:p>
          <a:p>
            <a:r>
              <a:rPr lang="en-US" dirty="0" smtClean="0"/>
              <a:t>2/3 indirect</a:t>
            </a:r>
          </a:p>
          <a:p>
            <a:r>
              <a:rPr lang="en-US" dirty="0" smtClean="0"/>
              <a:t>Men 25 x more then woman</a:t>
            </a:r>
          </a:p>
          <a:p>
            <a:r>
              <a:rPr lang="en-US" dirty="0" smtClean="0"/>
              <a:t>Prevalence increases with age</a:t>
            </a:r>
          </a:p>
          <a:p>
            <a:r>
              <a:rPr lang="en-US" dirty="0" smtClean="0"/>
              <a:t>Incarcerated</a:t>
            </a:r>
          </a:p>
          <a:p>
            <a:r>
              <a:rPr lang="en-US" dirty="0" smtClean="0"/>
              <a:t>Strangulated – 1%-3% of groin hernias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982" y="400319"/>
            <a:ext cx="2676687" cy="914400"/>
          </a:xfrm>
        </p:spPr>
        <p:txBody>
          <a:bodyPr/>
          <a:lstStyle/>
          <a:p>
            <a:r>
              <a:rPr lang="en-US" dirty="0" smtClean="0"/>
              <a:t>Hernias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936" y="1537727"/>
            <a:ext cx="6889548" cy="4348303"/>
          </a:xfrm>
        </p:spPr>
        <p:txBody>
          <a:bodyPr/>
          <a:lstStyle/>
          <a:p>
            <a:r>
              <a:rPr lang="en-US" dirty="0" smtClean="0"/>
              <a:t>Most common – </a:t>
            </a:r>
            <a:r>
              <a:rPr lang="en-US" dirty="0"/>
              <a:t>L</a:t>
            </a:r>
            <a:r>
              <a:rPr lang="en-US" dirty="0" smtClean="0"/>
              <a:t>ichtenstein mesh repair</a:t>
            </a:r>
          </a:p>
          <a:p>
            <a:r>
              <a:rPr lang="en-US" dirty="0" smtClean="0"/>
              <a:t>Tension free repair</a:t>
            </a:r>
          </a:p>
          <a:p>
            <a:r>
              <a:rPr lang="en-US" dirty="0" err="1" smtClean="0"/>
              <a:t>Bassini</a:t>
            </a:r>
            <a:r>
              <a:rPr lang="en-US" dirty="0" smtClean="0"/>
              <a:t> – suture conjoint tendon to inguinal ligament</a:t>
            </a:r>
          </a:p>
          <a:p>
            <a:r>
              <a:rPr lang="en-US" dirty="0" err="1" smtClean="0"/>
              <a:t>Shouldice</a:t>
            </a:r>
            <a:r>
              <a:rPr lang="en-US" dirty="0" smtClean="0"/>
              <a:t> - </a:t>
            </a:r>
            <a:r>
              <a:rPr lang="en-US" dirty="0"/>
              <a:t>four layer reconstruction </a:t>
            </a:r>
            <a:r>
              <a:rPr lang="en-US" dirty="0" smtClean="0"/>
              <a:t>of fascia </a:t>
            </a:r>
            <a:r>
              <a:rPr lang="en-US" dirty="0" err="1" smtClean="0"/>
              <a:t>transversalis</a:t>
            </a:r>
            <a:endParaRPr lang="en-US" dirty="0" smtClean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3936" y="431298"/>
            <a:ext cx="4891537" cy="914400"/>
          </a:xfrm>
        </p:spPr>
        <p:txBody>
          <a:bodyPr/>
          <a:lstStyle/>
          <a:p>
            <a:r>
              <a:rPr lang="en-US" dirty="0" smtClean="0"/>
              <a:t>Open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563" y="1905215"/>
            <a:ext cx="7416156" cy="4553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Consent, Time out, correct site, </a:t>
            </a:r>
            <a:r>
              <a:rPr lang="en-US" dirty="0" err="1" smtClean="0"/>
              <a:t>anbx</a:t>
            </a:r>
            <a:r>
              <a:rPr lang="en-US" dirty="0" smtClean="0"/>
              <a:t>, DVT </a:t>
            </a:r>
          </a:p>
          <a:p>
            <a:r>
              <a:rPr lang="en-US" dirty="0" smtClean="0"/>
              <a:t>Surgeon on side of hernia, assistant opposite</a:t>
            </a:r>
          </a:p>
          <a:p>
            <a:r>
              <a:rPr lang="en-US" dirty="0" smtClean="0"/>
              <a:t>Incision through skin, subcutaneous fat, </a:t>
            </a:r>
            <a:r>
              <a:rPr lang="en-US" dirty="0" err="1" smtClean="0"/>
              <a:t>aponeurosis</a:t>
            </a:r>
            <a:r>
              <a:rPr lang="en-US" dirty="0" smtClean="0"/>
              <a:t> of external oblique</a:t>
            </a:r>
          </a:p>
          <a:p>
            <a:r>
              <a:rPr lang="en-US" dirty="0" err="1" smtClean="0"/>
              <a:t>Ilioinguinal</a:t>
            </a:r>
            <a:r>
              <a:rPr lang="en-US" dirty="0" smtClean="0"/>
              <a:t> nerve – protect or sacrifice</a:t>
            </a:r>
          </a:p>
          <a:p>
            <a:r>
              <a:rPr lang="en-US" dirty="0" smtClean="0"/>
              <a:t>Find spermatic cord</a:t>
            </a:r>
          </a:p>
          <a:p>
            <a:r>
              <a:rPr lang="en-US" dirty="0" smtClean="0"/>
              <a:t>Identify and separate the sac, open at the internal ring</a:t>
            </a:r>
          </a:p>
          <a:p>
            <a:r>
              <a:rPr lang="en-US" dirty="0" smtClean="0"/>
              <a:t>Reduce contents of sac</a:t>
            </a:r>
          </a:p>
          <a:p>
            <a:r>
              <a:rPr lang="en-US" dirty="0" smtClean="0"/>
              <a:t>Ligate and amputate the sac</a:t>
            </a:r>
          </a:p>
          <a:p>
            <a:r>
              <a:rPr lang="en-US" dirty="0" smtClean="0"/>
              <a:t>Prepare mesh and fix to pubic tubercle – lower border of mesh can be fixed to inguinal ligament</a:t>
            </a:r>
          </a:p>
          <a:p>
            <a:r>
              <a:rPr lang="en-US" dirty="0" smtClean="0"/>
              <a:t>Ensure tension free</a:t>
            </a:r>
          </a:p>
          <a:p>
            <a:r>
              <a:rPr lang="en-US" dirty="0" smtClean="0"/>
              <a:t>Close in layers</a:t>
            </a:r>
          </a:p>
          <a:p>
            <a:endParaRPr lang="en-US" dirty="0" smtClean="0"/>
          </a:p>
          <a:p>
            <a:pPr marL="1828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563" y="415809"/>
            <a:ext cx="3110364" cy="914400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31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157"/>
          <a:stretch>
            <a:fillRect/>
          </a:stretch>
        </p:blipFill>
        <p:spPr>
          <a:xfrm>
            <a:off x="1095873" y="1647185"/>
            <a:ext cx="7142190" cy="4285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69340"/>
            <a:ext cx="3590506" cy="914400"/>
          </a:xfrm>
        </p:spPr>
        <p:txBody>
          <a:bodyPr/>
          <a:lstStyle/>
          <a:p>
            <a:r>
              <a:rPr lang="en-US" dirty="0" smtClean="0"/>
              <a:t>Mesh repair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32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60" b="-1"/>
          <a:stretch/>
        </p:blipFill>
        <p:spPr>
          <a:xfrm>
            <a:off x="971965" y="0"/>
            <a:ext cx="6985000" cy="61183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H="1">
            <a:off x="604050" y="4876800"/>
            <a:ext cx="17319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2-14 at 10.3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" b="-1481"/>
          <a:stretch/>
        </p:blipFill>
        <p:spPr>
          <a:xfrm>
            <a:off x="1823831" y="356259"/>
            <a:ext cx="6096000" cy="60390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508302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615</TotalTime>
  <Words>297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Hernia repair</vt:lpstr>
      <vt:lpstr>Anatomy</vt:lpstr>
      <vt:lpstr>Anatomy</vt:lpstr>
      <vt:lpstr>Hernias</vt:lpstr>
      <vt:lpstr>Open Approach</vt:lpstr>
      <vt:lpstr>Procedure</vt:lpstr>
      <vt:lpstr>Mesh repair</vt:lpstr>
      <vt:lpstr>PowerPoint Presentation</vt:lpstr>
      <vt:lpstr>PowerPoint Presentation</vt:lpstr>
      <vt:lpstr>PowerPoint Presentation</vt:lpstr>
      <vt:lpstr>PowerPoint Presentation</vt:lpstr>
      <vt:lpstr>Laparoscopic Approach</vt:lpstr>
      <vt:lpstr>Procedure</vt:lpstr>
      <vt:lpstr>Position</vt:lpstr>
      <vt:lpstr>PowerPoint Presentation</vt:lpstr>
      <vt:lpstr>PowerPoint Presentation</vt:lpstr>
      <vt:lpstr>Procedure</vt:lpstr>
      <vt:lpstr>PowerPoint Presentation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Hernia repair</dc:title>
  <dc:creator>Rafael Gaszynski</dc:creator>
  <cp:lastModifiedBy>education</cp:lastModifiedBy>
  <cp:revision>15</cp:revision>
  <dcterms:created xsi:type="dcterms:W3CDTF">2014-12-14T09:03:33Z</dcterms:created>
  <dcterms:modified xsi:type="dcterms:W3CDTF">2014-12-14T20:51:29Z</dcterms:modified>
</cp:coreProperties>
</file>