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vml" ContentType="application/vnd.openxmlformats-officedocument.vmlDrawi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6" r:id="rId4"/>
    <p:sldId id="260" r:id="rId5"/>
    <p:sldId id="267" r:id="rId6"/>
    <p:sldId id="261" r:id="rId7"/>
    <p:sldId id="274" r:id="rId8"/>
    <p:sldId id="262" r:id="rId9"/>
    <p:sldId id="263" r:id="rId10"/>
    <p:sldId id="264" r:id="rId11"/>
    <p:sldId id="293" r:id="rId12"/>
    <p:sldId id="265" r:id="rId13"/>
    <p:sldId id="268" r:id="rId14"/>
    <p:sldId id="294" r:id="rId15"/>
    <p:sldId id="295" r:id="rId16"/>
    <p:sldId id="269" r:id="rId17"/>
    <p:sldId id="270" r:id="rId18"/>
    <p:sldId id="271" r:id="rId19"/>
    <p:sldId id="272" r:id="rId20"/>
    <p:sldId id="275" r:id="rId21"/>
    <p:sldId id="276" r:id="rId22"/>
    <p:sldId id="296" r:id="rId23"/>
    <p:sldId id="289" r:id="rId24"/>
    <p:sldId id="291" r:id="rId25"/>
    <p:sldId id="292" r:id="rId26"/>
    <p:sldId id="277" r:id="rId27"/>
    <p:sldId id="278" r:id="rId28"/>
    <p:sldId id="279" r:id="rId29"/>
    <p:sldId id="280" r:id="rId30"/>
    <p:sldId id="281" r:id="rId31"/>
    <p:sldId id="273" r:id="rId32"/>
    <p:sldId id="288" r:id="rId33"/>
    <p:sldId id="282" r:id="rId34"/>
    <p:sldId id="283" r:id="rId35"/>
    <p:sldId id="284" r:id="rId36"/>
    <p:sldId id="285" r:id="rId37"/>
    <p:sldId id="297" r:id="rId38"/>
    <p:sldId id="309" r:id="rId39"/>
    <p:sldId id="286" r:id="rId40"/>
    <p:sldId id="310" r:id="rId41"/>
    <p:sldId id="287" r:id="rId42"/>
    <p:sldId id="290" r:id="rId43"/>
    <p:sldId id="298" r:id="rId44"/>
    <p:sldId id="307" r:id="rId45"/>
    <p:sldId id="308" r:id="rId46"/>
    <p:sldId id="299" r:id="rId47"/>
    <p:sldId id="300" r:id="rId48"/>
    <p:sldId id="301" r:id="rId49"/>
    <p:sldId id="302" r:id="rId50"/>
    <p:sldId id="303" r:id="rId51"/>
    <p:sldId id="304" r:id="rId52"/>
    <p:sldId id="305" r:id="rId53"/>
    <p:sldId id="306" r:id="rId54"/>
    <p:sldId id="311" r:id="rId55"/>
    <p:sldId id="312" r:id="rId56"/>
    <p:sldId id="313" r:id="rId57"/>
    <p:sldId id="314" r:id="rId58"/>
    <p:sldId id="315" r:id="rId59"/>
    <p:sldId id="316" r:id="rId60"/>
    <p:sldId id="317" r:id="rId61"/>
    <p:sldId id="318" r:id="rId62"/>
    <p:sldId id="319"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215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printerSettings" Target="printerSettings/printerSettings1.bin"/><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01D2E67-EB30-4D60-A8CC-B11EAF1A0F11}" type="datetimeFigureOut">
              <a:rPr lang="en-AU" smtClean="0"/>
              <a:t>14/12/14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4FB7913-6BD2-4954-AB69-352B71F5EE02}" type="slidenum">
              <a:rPr lang="en-AU" smtClean="0"/>
              <a:t>‹#›</a:t>
            </a:fld>
            <a:endParaRPr lang="en-AU"/>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1D2E67-EB30-4D60-A8CC-B11EAF1A0F11}" type="datetimeFigureOut">
              <a:rPr lang="en-AU" smtClean="0"/>
              <a:t>14/12/14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4FB7913-6BD2-4954-AB69-352B71F5EE02}"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1D2E67-EB30-4D60-A8CC-B11EAF1A0F11}" type="datetimeFigureOut">
              <a:rPr lang="en-AU" smtClean="0"/>
              <a:t>14/12/14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4FB7913-6BD2-4954-AB69-352B71F5EE02}"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1D2E67-EB30-4D60-A8CC-B11EAF1A0F11}" type="datetimeFigureOut">
              <a:rPr lang="en-AU" smtClean="0"/>
              <a:t>14/12/14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4FB7913-6BD2-4954-AB69-352B71F5EE02}"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1D2E67-EB30-4D60-A8CC-B11EAF1A0F11}" type="datetimeFigureOut">
              <a:rPr lang="en-AU" smtClean="0"/>
              <a:t>14/12/14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4FB7913-6BD2-4954-AB69-352B71F5EE02}" type="slidenum">
              <a:rPr lang="en-AU" smtClean="0"/>
              <a:t>‹#›</a:t>
            </a:fld>
            <a:endParaRPr lang="en-AU"/>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01D2E67-EB30-4D60-A8CC-B11EAF1A0F11}" type="datetimeFigureOut">
              <a:rPr lang="en-AU" smtClean="0"/>
              <a:t>14/12/14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4FB7913-6BD2-4954-AB69-352B71F5EE02}"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01D2E67-EB30-4D60-A8CC-B11EAF1A0F11}" type="datetimeFigureOut">
              <a:rPr lang="en-AU" smtClean="0"/>
              <a:t>14/12/14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F4FB7913-6BD2-4954-AB69-352B71F5EE02}" type="slidenum">
              <a:rPr lang="en-AU" smtClean="0"/>
              <a:t>‹#›</a:t>
            </a:fld>
            <a:endParaRPr lang="en-AU"/>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01D2E67-EB30-4D60-A8CC-B11EAF1A0F11}" type="datetimeFigureOut">
              <a:rPr lang="en-AU" smtClean="0"/>
              <a:t>14/12/14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F4FB7913-6BD2-4954-AB69-352B71F5EE02}"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1D2E67-EB30-4D60-A8CC-B11EAF1A0F11}" type="datetimeFigureOut">
              <a:rPr lang="en-AU" smtClean="0"/>
              <a:t>14/12/14</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F4FB7913-6BD2-4954-AB69-352B71F5EE02}"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1D2E67-EB30-4D60-A8CC-B11EAF1A0F11}" type="datetimeFigureOut">
              <a:rPr lang="en-AU" smtClean="0"/>
              <a:t>14/12/14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4FB7913-6BD2-4954-AB69-352B71F5EE02}" type="slidenum">
              <a:rPr lang="en-AU" smtClean="0"/>
              <a:t>‹#›</a:t>
            </a:fld>
            <a:endParaRPr lang="en-AU"/>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1D2E67-EB30-4D60-A8CC-B11EAF1A0F11}" type="datetimeFigureOut">
              <a:rPr lang="en-AU" smtClean="0"/>
              <a:t>14/12/14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4FB7913-6BD2-4954-AB69-352B71F5EE02}"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C01D2E67-EB30-4D60-A8CC-B11EAF1A0F11}" type="datetimeFigureOut">
              <a:rPr lang="en-AU" smtClean="0"/>
              <a:t>14/12/14</a:t>
            </a:fld>
            <a:endParaRPr lang="en-A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AU"/>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F4FB7913-6BD2-4954-AB69-352B71F5EE02}" type="slidenum">
              <a:rPr lang="en-AU" smtClean="0"/>
              <a:t>‹#›</a:t>
            </a:fld>
            <a:endParaRPr lang="en-AU"/>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1.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Anatomy, Embryology, and Physiology of the Liver</a:t>
            </a:r>
            <a:endParaRPr lang="en-AU" dirty="0"/>
          </a:p>
        </p:txBody>
      </p:sp>
      <p:sp>
        <p:nvSpPr>
          <p:cNvPr id="3" name="Subtitle 2"/>
          <p:cNvSpPr>
            <a:spLocks noGrp="1"/>
          </p:cNvSpPr>
          <p:nvPr>
            <p:ph type="subTitle" idx="1"/>
          </p:nvPr>
        </p:nvSpPr>
        <p:spPr/>
        <p:txBody>
          <a:bodyPr>
            <a:normAutofit fontScale="70000" lnSpcReduction="20000"/>
          </a:bodyPr>
          <a:lstStyle/>
          <a:p>
            <a:r>
              <a:rPr lang="en-AU" dirty="0" err="1" smtClean="0"/>
              <a:t>Dr.</a:t>
            </a:r>
            <a:r>
              <a:rPr lang="en-AU" dirty="0" smtClean="0"/>
              <a:t> Nicholas Smith</a:t>
            </a:r>
          </a:p>
          <a:p>
            <a:r>
              <a:rPr lang="en-AU" dirty="0" smtClean="0"/>
              <a:t>Liverpool Hospital  </a:t>
            </a:r>
          </a:p>
          <a:p>
            <a:r>
              <a:rPr lang="en-AU" dirty="0" smtClean="0"/>
              <a:t>2014</a:t>
            </a:r>
            <a:endParaRPr lang="en-AU" dirty="0"/>
          </a:p>
        </p:txBody>
      </p:sp>
    </p:spTree>
    <p:extLst>
      <p:ext uri="{BB962C8B-B14F-4D97-AF65-F5344CB8AC3E}">
        <p14:creationId xmlns:p14="http://schemas.microsoft.com/office/powerpoint/2010/main" val="1112753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Ligaments help stabilize the liver, but there division at surgery for mobilization does not allow liver to be displaced</a:t>
            </a:r>
          </a:p>
          <a:p>
            <a:r>
              <a:rPr lang="en-AU" dirty="0" smtClean="0"/>
              <a:t>Liver is held in place by hepatic vein connections to IVC</a:t>
            </a:r>
            <a:endParaRPr lang="en-AU" dirty="0"/>
          </a:p>
        </p:txBody>
      </p:sp>
    </p:spTree>
    <p:extLst>
      <p:ext uri="{BB962C8B-B14F-4D97-AF65-F5344CB8AC3E}">
        <p14:creationId xmlns:p14="http://schemas.microsoft.com/office/powerpoint/2010/main" val="230111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294543" y="685800"/>
            <a:ext cx="6478714"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8835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Liver is morphologically divided into a large right lobe and a smaller left lobe by the </a:t>
            </a:r>
            <a:r>
              <a:rPr lang="en-AU" dirty="0" err="1" smtClean="0"/>
              <a:t>falciform</a:t>
            </a:r>
            <a:r>
              <a:rPr lang="en-AU" dirty="0" smtClean="0"/>
              <a:t> ligament</a:t>
            </a:r>
          </a:p>
          <a:p>
            <a:r>
              <a:rPr lang="en-AU" dirty="0" smtClean="0"/>
              <a:t>Viewed from the inferior side an ‘H’ is formed:</a:t>
            </a:r>
          </a:p>
          <a:p>
            <a:pPr>
              <a:buFontTx/>
              <a:buChar char="-"/>
            </a:pPr>
            <a:r>
              <a:rPr lang="en-AU" dirty="0" smtClean="0"/>
              <a:t>Right anterior limb=GB</a:t>
            </a:r>
          </a:p>
          <a:p>
            <a:pPr>
              <a:buFontTx/>
              <a:buChar char="-"/>
            </a:pPr>
            <a:r>
              <a:rPr lang="en-AU" dirty="0" smtClean="0"/>
              <a:t>Right posterior limb=IVC</a:t>
            </a:r>
          </a:p>
          <a:p>
            <a:pPr>
              <a:buFontTx/>
              <a:buChar char="-"/>
            </a:pPr>
            <a:r>
              <a:rPr lang="en-AU" dirty="0" smtClean="0"/>
              <a:t>Left anterior limb=</a:t>
            </a:r>
            <a:r>
              <a:rPr lang="en-AU" dirty="0" err="1" smtClean="0"/>
              <a:t>falciform</a:t>
            </a:r>
            <a:r>
              <a:rPr lang="en-AU" dirty="0" smtClean="0"/>
              <a:t> ligament</a:t>
            </a:r>
          </a:p>
          <a:p>
            <a:pPr>
              <a:buFontTx/>
              <a:buChar char="-"/>
            </a:pPr>
            <a:r>
              <a:rPr lang="en-AU" dirty="0" smtClean="0"/>
              <a:t>Left posterior limb=</a:t>
            </a:r>
            <a:r>
              <a:rPr lang="en-AU" dirty="0" err="1" smtClean="0"/>
              <a:t>ligamentum</a:t>
            </a:r>
            <a:r>
              <a:rPr lang="en-AU" dirty="0" smtClean="0"/>
              <a:t> </a:t>
            </a:r>
            <a:r>
              <a:rPr lang="en-AU" dirty="0" err="1" smtClean="0"/>
              <a:t>venosum</a:t>
            </a:r>
            <a:endParaRPr lang="en-AU" dirty="0"/>
          </a:p>
        </p:txBody>
      </p:sp>
    </p:spTree>
    <p:extLst>
      <p:ext uri="{BB962C8B-B14F-4D97-AF65-F5344CB8AC3E}">
        <p14:creationId xmlns:p14="http://schemas.microsoft.com/office/powerpoint/2010/main" val="13219028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Between the right anterior and posterior lobes is the quadrate lobe</a:t>
            </a:r>
          </a:p>
          <a:p>
            <a:r>
              <a:rPr lang="en-AU" dirty="0" smtClean="0"/>
              <a:t>Between the left anterior and posterior lobes is the caudate lobe</a:t>
            </a:r>
            <a:endParaRPr lang="en-AU" dirty="0"/>
          </a:p>
        </p:txBody>
      </p:sp>
    </p:spTree>
    <p:extLst>
      <p:ext uri="{BB962C8B-B14F-4D97-AF65-F5344CB8AC3E}">
        <p14:creationId xmlns:p14="http://schemas.microsoft.com/office/powerpoint/2010/main" val="1014137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Picture 4" descr="a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7202" t="6049" r="25761" b="44560"/>
          <a:stretch>
            <a:fillRect/>
          </a:stretch>
        </p:blipFill>
        <p:spPr bwMode="auto">
          <a:xfrm>
            <a:off x="827584" y="1196752"/>
            <a:ext cx="7632848" cy="5328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6816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8751" t="15625" r="12500" b="21875"/>
          <a:stretch>
            <a:fillRect/>
          </a:stretch>
        </p:blipFill>
        <p:spPr bwMode="auto">
          <a:xfrm>
            <a:off x="827584" y="1340768"/>
            <a:ext cx="7632848"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6843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err="1" smtClean="0"/>
              <a:t>Cournaud</a:t>
            </a:r>
            <a:r>
              <a:rPr lang="en-AU" dirty="0" smtClean="0"/>
              <a:t> in 1957 proved the liver was divided by its arterial/portal venous/biliary ductal system into functional right and left lobes</a:t>
            </a:r>
          </a:p>
          <a:p>
            <a:r>
              <a:rPr lang="en-AU" dirty="0" smtClean="0"/>
              <a:t>Increased anatomical knowledge allowed for precise </a:t>
            </a:r>
            <a:r>
              <a:rPr lang="en-AU" dirty="0" err="1" smtClean="0"/>
              <a:t>resectional</a:t>
            </a:r>
            <a:r>
              <a:rPr lang="en-AU" dirty="0" smtClean="0"/>
              <a:t> surgery on the liver</a:t>
            </a:r>
            <a:endParaRPr lang="en-AU" dirty="0"/>
          </a:p>
        </p:txBody>
      </p:sp>
    </p:spTree>
    <p:extLst>
      <p:ext uri="{BB962C8B-B14F-4D97-AF65-F5344CB8AC3E}">
        <p14:creationId xmlns:p14="http://schemas.microsoft.com/office/powerpoint/2010/main" val="3027157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Plane of division lies along </a:t>
            </a:r>
            <a:r>
              <a:rPr lang="en-AU" dirty="0" err="1" smtClean="0"/>
              <a:t>Cantlie’s</a:t>
            </a:r>
            <a:r>
              <a:rPr lang="en-AU" dirty="0" smtClean="0"/>
              <a:t> line</a:t>
            </a:r>
          </a:p>
          <a:p>
            <a:r>
              <a:rPr lang="en-AU" dirty="0" smtClean="0"/>
              <a:t>GB fossa anteriorly to IVC posteriorly</a:t>
            </a:r>
          </a:p>
          <a:p>
            <a:r>
              <a:rPr lang="en-AU" dirty="0" smtClean="0"/>
              <a:t>Quadrate lobe becomes part of left </a:t>
            </a:r>
            <a:r>
              <a:rPr lang="en-AU" dirty="0" err="1" smtClean="0"/>
              <a:t>hemiliver</a:t>
            </a:r>
            <a:r>
              <a:rPr lang="en-AU" dirty="0" smtClean="0"/>
              <a:t> instead of right </a:t>
            </a:r>
            <a:r>
              <a:rPr lang="en-AU" dirty="0" err="1" smtClean="0"/>
              <a:t>hemiliver</a:t>
            </a:r>
            <a:endParaRPr lang="en-AU" dirty="0" smtClean="0"/>
          </a:p>
          <a:p>
            <a:r>
              <a:rPr lang="en-AU" dirty="0" smtClean="0"/>
              <a:t>Each lobe of liver divided into 2 sectors</a:t>
            </a:r>
          </a:p>
          <a:p>
            <a:r>
              <a:rPr lang="en-AU" dirty="0" smtClean="0"/>
              <a:t>Right </a:t>
            </a:r>
            <a:r>
              <a:rPr lang="en-AU" dirty="0" err="1" smtClean="0"/>
              <a:t>hemiliver</a:t>
            </a:r>
            <a:r>
              <a:rPr lang="en-AU" dirty="0" smtClean="0"/>
              <a:t> divided into right anterior sector and right posterior sector</a:t>
            </a:r>
          </a:p>
          <a:p>
            <a:r>
              <a:rPr lang="en-AU" dirty="0" smtClean="0"/>
              <a:t>Left </a:t>
            </a:r>
            <a:r>
              <a:rPr lang="en-AU" dirty="0" err="1" smtClean="0"/>
              <a:t>hemiliver</a:t>
            </a:r>
            <a:r>
              <a:rPr lang="en-AU" dirty="0" smtClean="0"/>
              <a:t> divided into left lateral sector and left medial sector</a:t>
            </a:r>
            <a:endParaRPr lang="en-AU" dirty="0"/>
          </a:p>
        </p:txBody>
      </p:sp>
    </p:spTree>
    <p:extLst>
      <p:ext uri="{BB962C8B-B14F-4D97-AF65-F5344CB8AC3E}">
        <p14:creationId xmlns:p14="http://schemas.microsoft.com/office/powerpoint/2010/main" val="5504975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Vertical division of sectors by fissures which contain the hepatic veins</a:t>
            </a:r>
          </a:p>
          <a:p>
            <a:r>
              <a:rPr lang="en-AU" dirty="0" smtClean="0"/>
              <a:t>Segment I is autonomous, posterior, receives supply from right and left hepatic arteries, right and left hepatic ducts, and has its own venous drainage to IVC</a:t>
            </a:r>
          </a:p>
          <a:p>
            <a:r>
              <a:rPr lang="en-AU" dirty="0" smtClean="0"/>
              <a:t>Segment II (left lateral sector)</a:t>
            </a:r>
          </a:p>
          <a:p>
            <a:r>
              <a:rPr lang="en-AU" dirty="0" smtClean="0"/>
              <a:t>Left fissure containing left hepatic vein </a:t>
            </a:r>
            <a:r>
              <a:rPr lang="en-AU" dirty="0" err="1" smtClean="0"/>
              <a:t>seperates</a:t>
            </a:r>
            <a:r>
              <a:rPr lang="en-AU" dirty="0" smtClean="0"/>
              <a:t> segment II from segments III(left lateral sector)</a:t>
            </a:r>
            <a:endParaRPr lang="en-AU" dirty="0"/>
          </a:p>
        </p:txBody>
      </p:sp>
    </p:spTree>
    <p:extLst>
      <p:ext uri="{BB962C8B-B14F-4D97-AF65-F5344CB8AC3E}">
        <p14:creationId xmlns:p14="http://schemas.microsoft.com/office/powerpoint/2010/main" val="2557243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err="1" smtClean="0"/>
              <a:t>Falciform</a:t>
            </a:r>
            <a:r>
              <a:rPr lang="en-AU" dirty="0" smtClean="0"/>
              <a:t> ligament and umbilical fissure separate segments III from segment IV (left medial sector)</a:t>
            </a:r>
          </a:p>
          <a:p>
            <a:r>
              <a:rPr lang="en-AU" dirty="0" smtClean="0"/>
              <a:t>Segment IV (quadrate lobe) divided superiorly segment </a:t>
            </a:r>
            <a:r>
              <a:rPr lang="en-AU" dirty="0" err="1" smtClean="0"/>
              <a:t>IVa</a:t>
            </a:r>
            <a:r>
              <a:rPr lang="en-AU" dirty="0" smtClean="0"/>
              <a:t> and inferiorly segment </a:t>
            </a:r>
            <a:r>
              <a:rPr lang="en-AU" dirty="0" err="1" smtClean="0"/>
              <a:t>IVb</a:t>
            </a:r>
            <a:r>
              <a:rPr lang="en-AU" dirty="0" smtClean="0"/>
              <a:t> (note Japanese use different classification)</a:t>
            </a:r>
          </a:p>
          <a:p>
            <a:r>
              <a:rPr lang="en-AU" dirty="0" smtClean="0"/>
              <a:t>Median fissure divides right and left </a:t>
            </a:r>
            <a:r>
              <a:rPr lang="en-AU" dirty="0" err="1" smtClean="0"/>
              <a:t>hemilivers</a:t>
            </a:r>
            <a:r>
              <a:rPr lang="en-AU" dirty="0" smtClean="0"/>
              <a:t> (segment IV from segments V and VIII-left anterior sector)</a:t>
            </a:r>
          </a:p>
          <a:p>
            <a:r>
              <a:rPr lang="en-AU" dirty="0" smtClean="0"/>
              <a:t>Median fissure contains middle hepatic vein</a:t>
            </a:r>
            <a:endParaRPr lang="en-AU" dirty="0"/>
          </a:p>
        </p:txBody>
      </p:sp>
    </p:spTree>
    <p:extLst>
      <p:ext uri="{BB962C8B-B14F-4D97-AF65-F5344CB8AC3E}">
        <p14:creationId xmlns:p14="http://schemas.microsoft.com/office/powerpoint/2010/main" val="3405839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Historical Developments</a:t>
            </a:r>
            <a:endParaRPr lang="en-AU" dirty="0"/>
          </a:p>
        </p:txBody>
      </p:sp>
      <p:sp>
        <p:nvSpPr>
          <p:cNvPr id="3" name="Content Placeholder 2"/>
          <p:cNvSpPr>
            <a:spLocks noGrp="1"/>
          </p:cNvSpPr>
          <p:nvPr>
            <p:ph idx="1"/>
          </p:nvPr>
        </p:nvSpPr>
        <p:spPr/>
        <p:txBody>
          <a:bodyPr/>
          <a:lstStyle/>
          <a:p>
            <a:r>
              <a:rPr lang="en-AU" dirty="0" smtClean="0"/>
              <a:t>“Now, why is the stomach surrounded by the liver? Is it in order that the liver may warm it and it may in turn warm the food? This is indeed the very reason why it is closely clasped by the lobes of the liver, as if by fingers." -- Galen, ca. 200 A.D.</a:t>
            </a:r>
            <a:endParaRPr lang="en-AU" dirty="0"/>
          </a:p>
        </p:txBody>
      </p:sp>
    </p:spTree>
    <p:extLst>
      <p:ext uri="{BB962C8B-B14F-4D97-AF65-F5344CB8AC3E}">
        <p14:creationId xmlns:p14="http://schemas.microsoft.com/office/powerpoint/2010/main" val="10739936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r>
              <a:rPr lang="en-AU" dirty="0" smtClean="0"/>
              <a:t>Horizontal plane of right portal vein divides left anterior and posterior sectors into respective superior and inferior segments-total 4</a:t>
            </a:r>
          </a:p>
          <a:p>
            <a:r>
              <a:rPr lang="en-AU" dirty="0" smtClean="0"/>
              <a:t>Right fissure divides segments V and VIII (right anterior sector) from </a:t>
            </a:r>
            <a:r>
              <a:rPr lang="en-AU" dirty="0" err="1" smtClean="0"/>
              <a:t>segmens</a:t>
            </a:r>
            <a:r>
              <a:rPr lang="en-AU" dirty="0" smtClean="0"/>
              <a:t> VI and VII (right posterior sector)</a:t>
            </a:r>
          </a:p>
          <a:p>
            <a:r>
              <a:rPr lang="en-AU" dirty="0" smtClean="0"/>
              <a:t>Right fissure contains right </a:t>
            </a:r>
            <a:r>
              <a:rPr lang="en-AU" dirty="0" err="1" smtClean="0"/>
              <a:t>heptic</a:t>
            </a:r>
            <a:r>
              <a:rPr lang="en-AU" dirty="0" smtClean="0"/>
              <a:t> vein</a:t>
            </a:r>
            <a:endParaRPr lang="en-AU" dirty="0"/>
          </a:p>
        </p:txBody>
      </p:sp>
    </p:spTree>
    <p:extLst>
      <p:ext uri="{BB962C8B-B14F-4D97-AF65-F5344CB8AC3E}">
        <p14:creationId xmlns:p14="http://schemas.microsoft.com/office/powerpoint/2010/main" val="1533421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Total of 8 segments</a:t>
            </a:r>
          </a:p>
          <a:p>
            <a:r>
              <a:rPr lang="en-AU" dirty="0" smtClean="0"/>
              <a:t>4 in each </a:t>
            </a:r>
            <a:r>
              <a:rPr lang="en-AU" dirty="0" err="1" smtClean="0"/>
              <a:t>hemiliver</a:t>
            </a:r>
            <a:endParaRPr lang="en-AU" dirty="0" smtClean="0"/>
          </a:p>
          <a:p>
            <a:endParaRPr lang="en-AU" dirty="0"/>
          </a:p>
          <a:p>
            <a:r>
              <a:rPr lang="en-AU" dirty="0" smtClean="0"/>
              <a:t>With exception of caudate lobe (segment I) each liver independently receives its own arterial/portal venous/biliary supply without mixing</a:t>
            </a:r>
          </a:p>
          <a:p>
            <a:r>
              <a:rPr lang="en-AU" dirty="0" smtClean="0"/>
              <a:t>Venous drainage shows a degree of mixing of both halves of the liver due middle hepatic vein</a:t>
            </a:r>
            <a:endParaRPr lang="en-AU" dirty="0"/>
          </a:p>
        </p:txBody>
      </p:sp>
    </p:spTree>
    <p:extLst>
      <p:ext uri="{BB962C8B-B14F-4D97-AF65-F5344CB8AC3E}">
        <p14:creationId xmlns:p14="http://schemas.microsoft.com/office/powerpoint/2010/main" val="4160666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908720"/>
            <a:ext cx="7344816"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00336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548680"/>
            <a:ext cx="7848871"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4111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962471" y="1290804"/>
            <a:ext cx="7142858" cy="2676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7432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962471" y="1281281"/>
            <a:ext cx="7142858" cy="2695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8555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Portal triad</a:t>
            </a:r>
          </a:p>
          <a:p>
            <a:pPr>
              <a:buFontTx/>
              <a:buChar char="-"/>
            </a:pPr>
            <a:r>
              <a:rPr lang="en-AU" dirty="0" smtClean="0"/>
              <a:t>Hepatic artery, portal vein, hepatic (biliary) duct</a:t>
            </a:r>
          </a:p>
          <a:p>
            <a:pPr>
              <a:buFontTx/>
              <a:buChar char="-"/>
            </a:pPr>
            <a:r>
              <a:rPr lang="en-AU" dirty="0" smtClean="0"/>
              <a:t>Enters the liver at the edge of lesser </a:t>
            </a:r>
            <a:r>
              <a:rPr lang="en-AU" dirty="0" err="1" smtClean="0"/>
              <a:t>omentum</a:t>
            </a:r>
            <a:r>
              <a:rPr lang="en-AU" dirty="0" smtClean="0"/>
              <a:t> and into the </a:t>
            </a:r>
            <a:r>
              <a:rPr lang="en-AU" dirty="0" err="1" smtClean="0"/>
              <a:t>porta</a:t>
            </a:r>
            <a:r>
              <a:rPr lang="en-AU" dirty="0" smtClean="0"/>
              <a:t> </a:t>
            </a:r>
            <a:r>
              <a:rPr lang="en-AU" dirty="0" err="1" smtClean="0"/>
              <a:t>hepatis</a:t>
            </a:r>
            <a:endParaRPr lang="en-AU" dirty="0" smtClean="0"/>
          </a:p>
          <a:p>
            <a:pPr>
              <a:buFontTx/>
              <a:buChar char="-"/>
            </a:pPr>
            <a:r>
              <a:rPr lang="en-AU" dirty="0" smtClean="0"/>
              <a:t>Hepatic artery is </a:t>
            </a:r>
            <a:r>
              <a:rPr lang="en-AU" dirty="0" err="1" smtClean="0"/>
              <a:t>anteromedial</a:t>
            </a:r>
            <a:r>
              <a:rPr lang="en-AU" dirty="0" smtClean="0"/>
              <a:t>, hepatic duct is </a:t>
            </a:r>
            <a:r>
              <a:rPr lang="en-AU" dirty="0" err="1" smtClean="0"/>
              <a:t>anterlateral</a:t>
            </a:r>
            <a:r>
              <a:rPr lang="en-AU" dirty="0" smtClean="0"/>
              <a:t>, portal vein is posterior</a:t>
            </a:r>
          </a:p>
          <a:p>
            <a:pPr>
              <a:buFontTx/>
              <a:buChar char="-"/>
            </a:pPr>
            <a:r>
              <a:rPr lang="en-AU" dirty="0" smtClean="0"/>
              <a:t>Pringle </a:t>
            </a:r>
            <a:r>
              <a:rPr lang="en-AU" dirty="0" err="1" smtClean="0"/>
              <a:t>maneovre</a:t>
            </a:r>
            <a:endParaRPr lang="en-AU" dirty="0" smtClean="0"/>
          </a:p>
          <a:p>
            <a:pPr marL="0" indent="0">
              <a:buNone/>
            </a:pPr>
            <a:endParaRPr lang="en-AU" dirty="0"/>
          </a:p>
        </p:txBody>
      </p:sp>
    </p:spTree>
    <p:extLst>
      <p:ext uri="{BB962C8B-B14F-4D97-AF65-F5344CB8AC3E}">
        <p14:creationId xmlns:p14="http://schemas.microsoft.com/office/powerpoint/2010/main" val="4816921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At </a:t>
            </a:r>
            <a:r>
              <a:rPr lang="en-AU" dirty="0" err="1" smtClean="0"/>
              <a:t>porta</a:t>
            </a:r>
            <a:r>
              <a:rPr lang="en-AU" dirty="0" smtClean="0"/>
              <a:t> hepatic the portal triad divides into right and left</a:t>
            </a:r>
          </a:p>
          <a:p>
            <a:r>
              <a:rPr lang="en-AU" dirty="0" smtClean="0"/>
              <a:t>Further sectoral divisions</a:t>
            </a:r>
          </a:p>
          <a:p>
            <a:r>
              <a:rPr lang="en-AU" dirty="0" smtClean="0"/>
              <a:t>Further segmental divisions</a:t>
            </a:r>
            <a:endParaRPr lang="en-AU" dirty="0"/>
          </a:p>
        </p:txBody>
      </p:sp>
    </p:spTree>
    <p:extLst>
      <p:ext uri="{BB962C8B-B14F-4D97-AF65-F5344CB8AC3E}">
        <p14:creationId xmlns:p14="http://schemas.microsoft.com/office/powerpoint/2010/main" val="22215917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Hepatic artery:</a:t>
            </a:r>
          </a:p>
          <a:p>
            <a:pPr>
              <a:buFontTx/>
              <a:buChar char="-"/>
            </a:pPr>
            <a:r>
              <a:rPr lang="en-AU" dirty="0" smtClean="0"/>
              <a:t>Coeliac artery</a:t>
            </a:r>
            <a:r>
              <a:rPr lang="en-AU" dirty="0" smtClean="0">
                <a:sym typeface="Wingdings" panose="05000000000000000000" pitchFamily="2" charset="2"/>
              </a:rPr>
              <a:t></a:t>
            </a:r>
            <a:r>
              <a:rPr lang="en-AU" dirty="0">
                <a:sym typeface="Wingdings" panose="05000000000000000000" pitchFamily="2" charset="2"/>
              </a:rPr>
              <a:t> </a:t>
            </a:r>
            <a:r>
              <a:rPr lang="en-AU" dirty="0" smtClean="0">
                <a:sym typeface="Wingdings" panose="05000000000000000000" pitchFamily="2" charset="2"/>
              </a:rPr>
              <a:t>common hepatic artery hepatic artery proper right and left hepatic arteries</a:t>
            </a:r>
          </a:p>
          <a:p>
            <a:pPr>
              <a:buFontTx/>
              <a:buChar char="-"/>
            </a:pPr>
            <a:r>
              <a:rPr lang="en-AU" dirty="0" smtClean="0">
                <a:sym typeface="Wingdings" panose="05000000000000000000" pitchFamily="2" charset="2"/>
              </a:rPr>
              <a:t>Supplies 30% of hepatic blood supply</a:t>
            </a:r>
          </a:p>
          <a:p>
            <a:pPr>
              <a:buFontTx/>
              <a:buChar char="-"/>
            </a:pPr>
            <a:r>
              <a:rPr lang="en-AU" dirty="0" smtClean="0">
                <a:sym typeface="Wingdings" panose="05000000000000000000" pitchFamily="2" charset="2"/>
              </a:rPr>
              <a:t>Oxygenated blood systemic circulation</a:t>
            </a:r>
          </a:p>
          <a:p>
            <a:pPr>
              <a:buFontTx/>
              <a:buChar char="-"/>
            </a:pPr>
            <a:r>
              <a:rPr lang="en-AU" dirty="0" smtClean="0">
                <a:sym typeface="Wingdings" panose="05000000000000000000" pitchFamily="2" charset="2"/>
              </a:rPr>
              <a:t>Cystic artery to GB comes off right hepatic artery</a:t>
            </a:r>
          </a:p>
          <a:p>
            <a:pPr>
              <a:buFontTx/>
              <a:buChar char="-"/>
            </a:pPr>
            <a:endParaRPr lang="en-AU" dirty="0"/>
          </a:p>
        </p:txBody>
      </p:sp>
    </p:spTree>
    <p:extLst>
      <p:ext uri="{BB962C8B-B14F-4D97-AF65-F5344CB8AC3E}">
        <p14:creationId xmlns:p14="http://schemas.microsoft.com/office/powerpoint/2010/main" val="32750893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Portal vein</a:t>
            </a:r>
          </a:p>
          <a:p>
            <a:pPr>
              <a:buFontTx/>
              <a:buChar char="-"/>
            </a:pPr>
            <a:r>
              <a:rPr lang="en-AU" dirty="0" smtClean="0"/>
              <a:t>Formed by the confluence of the SMV and the splenic vein behind the neck of the pancreas</a:t>
            </a:r>
          </a:p>
          <a:p>
            <a:pPr>
              <a:buFontTx/>
              <a:buChar char="-"/>
            </a:pPr>
            <a:r>
              <a:rPr lang="en-AU" dirty="0" smtClean="0"/>
              <a:t>Ascends in the </a:t>
            </a:r>
            <a:r>
              <a:rPr lang="en-AU" dirty="0" err="1" smtClean="0"/>
              <a:t>porta</a:t>
            </a:r>
            <a:r>
              <a:rPr lang="en-AU" dirty="0" smtClean="0"/>
              <a:t> hepatic and divides into right and left branches</a:t>
            </a:r>
          </a:p>
          <a:p>
            <a:pPr>
              <a:buFontTx/>
              <a:buChar char="-"/>
            </a:pPr>
            <a:r>
              <a:rPr lang="en-AU" dirty="0" smtClean="0"/>
              <a:t>Carries nutrient-rich venous blood from the portal circulation of the gut</a:t>
            </a:r>
            <a:endParaRPr lang="en-AU" dirty="0"/>
          </a:p>
        </p:txBody>
      </p:sp>
    </p:spTree>
    <p:extLst>
      <p:ext uri="{BB962C8B-B14F-4D97-AF65-F5344CB8AC3E}">
        <p14:creationId xmlns:p14="http://schemas.microsoft.com/office/powerpoint/2010/main" val="1322721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lnSpcReduction="10000"/>
          </a:bodyPr>
          <a:lstStyle/>
          <a:p>
            <a:r>
              <a:rPr lang="en-AU" dirty="0" smtClean="0"/>
              <a:t>1887: First liver resection performed by Carl </a:t>
            </a:r>
            <a:r>
              <a:rPr lang="en-AU" dirty="0" err="1" smtClean="0"/>
              <a:t>Lengenbeck</a:t>
            </a:r>
            <a:endParaRPr lang="en-AU" dirty="0" smtClean="0"/>
          </a:p>
          <a:p>
            <a:r>
              <a:rPr lang="en-AU" dirty="0" smtClean="0"/>
              <a:t>1908: J Hogarth Pringle ‘Pringle </a:t>
            </a:r>
            <a:r>
              <a:rPr lang="en-AU" dirty="0" err="1" smtClean="0"/>
              <a:t>maneovre</a:t>
            </a:r>
            <a:r>
              <a:rPr lang="en-AU" dirty="0" smtClean="0"/>
              <a:t>’</a:t>
            </a:r>
          </a:p>
          <a:p>
            <a:r>
              <a:rPr lang="en-AU" dirty="0" smtClean="0"/>
              <a:t>1911: Walter Wendell Right </a:t>
            </a:r>
            <a:r>
              <a:rPr lang="en-AU" dirty="0" err="1" smtClean="0"/>
              <a:t>Hemihepatectomy</a:t>
            </a:r>
            <a:endParaRPr lang="en-AU" dirty="0" smtClean="0"/>
          </a:p>
          <a:p>
            <a:r>
              <a:rPr lang="en-AU" dirty="0" smtClean="0"/>
              <a:t>1952: Jean Louis </a:t>
            </a:r>
            <a:r>
              <a:rPr lang="en-AU" dirty="0" err="1" smtClean="0"/>
              <a:t>Lortat</a:t>
            </a:r>
            <a:r>
              <a:rPr lang="en-AU" dirty="0" smtClean="0"/>
              <a:t>-Jacob Extended Right </a:t>
            </a:r>
            <a:r>
              <a:rPr lang="en-AU" dirty="0" err="1" smtClean="0"/>
              <a:t>Hemihepatectomy</a:t>
            </a:r>
            <a:endParaRPr lang="en-AU" dirty="0" smtClean="0"/>
          </a:p>
          <a:p>
            <a:r>
              <a:rPr lang="en-AU" dirty="0" smtClean="0"/>
              <a:t>World War I and II</a:t>
            </a:r>
          </a:p>
          <a:p>
            <a:r>
              <a:rPr lang="en-AU" i="1" dirty="0" smtClean="0"/>
              <a:t>“At present, liver resections are based upon the precise knowledge of the natural lines of division of the liver which define the anatomical surgery of the liver”</a:t>
            </a:r>
          </a:p>
          <a:p>
            <a:pPr marL="0" indent="0">
              <a:buNone/>
            </a:pPr>
            <a:r>
              <a:rPr lang="en-AU" i="1" dirty="0"/>
              <a:t> </a:t>
            </a:r>
            <a:r>
              <a:rPr lang="en-AU" i="1" dirty="0" smtClean="0"/>
              <a:t>    Henri Bismuth</a:t>
            </a:r>
            <a:endParaRPr lang="en-AU" dirty="0" smtClean="0"/>
          </a:p>
          <a:p>
            <a:endParaRPr lang="en-AU" dirty="0"/>
          </a:p>
        </p:txBody>
      </p:sp>
    </p:spTree>
    <p:extLst>
      <p:ext uri="{BB962C8B-B14F-4D97-AF65-F5344CB8AC3E}">
        <p14:creationId xmlns:p14="http://schemas.microsoft.com/office/powerpoint/2010/main" val="38920731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Hepatic ducts</a:t>
            </a:r>
          </a:p>
          <a:p>
            <a:pPr>
              <a:buFontTx/>
              <a:buChar char="-"/>
            </a:pPr>
            <a:r>
              <a:rPr lang="en-AU" dirty="0" smtClean="0"/>
              <a:t>Travel in opposite direction to hepatic artery and portal vein</a:t>
            </a:r>
          </a:p>
          <a:p>
            <a:pPr>
              <a:buFontTx/>
              <a:buChar char="-"/>
            </a:pPr>
            <a:r>
              <a:rPr lang="en-AU" dirty="0" smtClean="0"/>
              <a:t>Segmental ducts</a:t>
            </a:r>
            <a:r>
              <a:rPr lang="en-AU" dirty="0" smtClean="0">
                <a:sym typeface="Wingdings" panose="05000000000000000000" pitchFamily="2" charset="2"/>
              </a:rPr>
              <a:t> sectoral ducts right and left hepatic ducts common hepatic duct, joined by cystic duct common bile duct enters </a:t>
            </a:r>
            <a:r>
              <a:rPr lang="en-AU" dirty="0" err="1" smtClean="0">
                <a:sym typeface="Wingdings" panose="05000000000000000000" pitchFamily="2" charset="2"/>
              </a:rPr>
              <a:t>posteromedially</a:t>
            </a:r>
            <a:r>
              <a:rPr lang="en-AU" dirty="0" smtClean="0">
                <a:sym typeface="Wingdings" panose="05000000000000000000" pitchFamily="2" charset="2"/>
              </a:rPr>
              <a:t> into second portion of duodenum and joined by main pancreatic duct system</a:t>
            </a:r>
          </a:p>
          <a:p>
            <a:pPr>
              <a:buFontTx/>
              <a:buChar char="-"/>
            </a:pPr>
            <a:r>
              <a:rPr lang="en-AU" dirty="0" smtClean="0">
                <a:sym typeface="Wingdings" panose="05000000000000000000" pitchFamily="2" charset="2"/>
              </a:rPr>
              <a:t>Carries bile to GB and duodenum </a:t>
            </a:r>
            <a:endParaRPr lang="en-AU" dirty="0"/>
          </a:p>
        </p:txBody>
      </p:sp>
    </p:spTree>
    <p:extLst>
      <p:ext uri="{BB962C8B-B14F-4D97-AF65-F5344CB8AC3E}">
        <p14:creationId xmlns:p14="http://schemas.microsoft.com/office/powerpoint/2010/main" val="13655724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Hepatic veins</a:t>
            </a:r>
          </a:p>
          <a:p>
            <a:r>
              <a:rPr lang="en-AU" dirty="0" smtClean="0"/>
              <a:t>3 of them drain into IVC</a:t>
            </a:r>
          </a:p>
          <a:p>
            <a:r>
              <a:rPr lang="en-AU" dirty="0" smtClean="0"/>
              <a:t>Segment I has own venous drainage</a:t>
            </a:r>
          </a:p>
          <a:p>
            <a:r>
              <a:rPr lang="en-AU" dirty="0" smtClean="0"/>
              <a:t>Short </a:t>
            </a:r>
            <a:r>
              <a:rPr lang="en-AU" dirty="0" err="1" smtClean="0"/>
              <a:t>extrehepatic</a:t>
            </a:r>
            <a:r>
              <a:rPr lang="en-AU" dirty="0" smtClean="0"/>
              <a:t> course to IVC</a:t>
            </a:r>
          </a:p>
          <a:p>
            <a:r>
              <a:rPr lang="en-AU" dirty="0" smtClean="0"/>
              <a:t>Left and middle hepatic veins coalesce in 20% of cases</a:t>
            </a:r>
          </a:p>
          <a:p>
            <a:r>
              <a:rPr lang="en-AU" dirty="0" smtClean="0"/>
              <a:t>Possible accessory hepatic veins, esp. right draining veins</a:t>
            </a:r>
            <a:endParaRPr lang="en-AU" dirty="0"/>
          </a:p>
        </p:txBody>
      </p:sp>
    </p:spTree>
    <p:extLst>
      <p:ext uri="{BB962C8B-B14F-4D97-AF65-F5344CB8AC3E}">
        <p14:creationId xmlns:p14="http://schemas.microsoft.com/office/powerpoint/2010/main" val="7536214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196752"/>
            <a:ext cx="7632847"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13940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Aberrant anatomy</a:t>
            </a:r>
          </a:p>
          <a:p>
            <a:r>
              <a:rPr lang="en-AU" dirty="0" smtClean="0"/>
              <a:t>Definitions replaced vs. accessory</a:t>
            </a:r>
          </a:p>
          <a:p>
            <a:r>
              <a:rPr lang="en-AU" dirty="0" smtClean="0"/>
              <a:t>25% people have an aberrant anatomy </a:t>
            </a:r>
          </a:p>
          <a:p>
            <a:endParaRPr lang="en-AU" dirty="0"/>
          </a:p>
        </p:txBody>
      </p:sp>
    </p:spTree>
    <p:extLst>
      <p:ext uri="{BB962C8B-B14F-4D97-AF65-F5344CB8AC3E}">
        <p14:creationId xmlns:p14="http://schemas.microsoft.com/office/powerpoint/2010/main" val="3911748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70000" lnSpcReduction="20000"/>
          </a:bodyPr>
          <a:lstStyle/>
          <a:p>
            <a:pPr>
              <a:buFontTx/>
              <a:buNone/>
            </a:pPr>
            <a:r>
              <a:rPr lang="en-US" altLang="en-US" u="sng" dirty="0" smtClean="0"/>
              <a:t>Aberrant Right Hepatic Artery</a:t>
            </a:r>
          </a:p>
          <a:p>
            <a:r>
              <a:rPr lang="en-US" altLang="en-US" dirty="0" smtClean="0"/>
              <a:t>Arises from SMA, runs left to right along posterior border of bile duct</a:t>
            </a:r>
          </a:p>
          <a:p>
            <a:r>
              <a:rPr lang="en-US" altLang="en-US" dirty="0" smtClean="0"/>
              <a:t>May supply a segment, section, (R) </a:t>
            </a:r>
            <a:r>
              <a:rPr lang="en-US" altLang="en-US" dirty="0" err="1" smtClean="0"/>
              <a:t>hemiliver</a:t>
            </a:r>
            <a:r>
              <a:rPr lang="en-US" altLang="en-US" dirty="0" smtClean="0"/>
              <a:t> or the whole liver</a:t>
            </a:r>
          </a:p>
          <a:p>
            <a:r>
              <a:rPr lang="en-US" altLang="en-US" dirty="0" smtClean="0"/>
              <a:t>Significance = </a:t>
            </a:r>
            <a:r>
              <a:rPr lang="en-US" altLang="en-US" u="sng" dirty="0" smtClean="0"/>
              <a:t>Division during biliary surgery</a:t>
            </a:r>
            <a:r>
              <a:rPr lang="en-US" altLang="en-US" dirty="0" smtClean="0"/>
              <a:t> </a:t>
            </a:r>
            <a:r>
              <a:rPr lang="en-US" altLang="en-US" dirty="0" smtClean="0">
                <a:sym typeface="Wingdings" pitchFamily="2" charset="2"/>
              </a:rPr>
              <a:t> </a:t>
            </a:r>
            <a:r>
              <a:rPr lang="en-US" altLang="en-US" dirty="0" err="1" smtClean="0">
                <a:sym typeface="Wingdings" pitchFamily="2" charset="2"/>
              </a:rPr>
              <a:t>Devascularisation</a:t>
            </a:r>
            <a:r>
              <a:rPr lang="en-US" altLang="en-US" dirty="0" smtClean="0">
                <a:sym typeface="Wingdings" pitchFamily="2" charset="2"/>
              </a:rPr>
              <a:t> liver</a:t>
            </a:r>
            <a:endParaRPr lang="en-US" altLang="en-US" dirty="0" smtClean="0"/>
          </a:p>
          <a:p>
            <a:r>
              <a:rPr lang="en-US" altLang="en-US" dirty="0" smtClean="0"/>
              <a:t>May also occur as an accessory (R) HA (</a:t>
            </a:r>
            <a:r>
              <a:rPr lang="en-US" altLang="en-US" dirty="0" err="1" smtClean="0"/>
              <a:t>ie</a:t>
            </a:r>
            <a:r>
              <a:rPr lang="en-US" altLang="en-US" dirty="0" smtClean="0"/>
              <a:t> normal R.HA also present)</a:t>
            </a:r>
          </a:p>
          <a:p>
            <a:endParaRPr lang="en-US" altLang="en-US" u="sng" dirty="0" smtClean="0"/>
          </a:p>
          <a:p>
            <a:pPr>
              <a:buFontTx/>
              <a:buNone/>
            </a:pPr>
            <a:r>
              <a:rPr lang="en-US" altLang="en-US" u="sng" dirty="0" smtClean="0"/>
              <a:t>Aberrant Left Hepatic Artery</a:t>
            </a:r>
          </a:p>
          <a:p>
            <a:r>
              <a:rPr lang="en-US" altLang="en-US" dirty="0" smtClean="0"/>
              <a:t>Arises from the Left Gastric Artery &amp; passes in lesser </a:t>
            </a:r>
            <a:r>
              <a:rPr lang="en-US" altLang="en-US" dirty="0" err="1" smtClean="0"/>
              <a:t>omentum</a:t>
            </a:r>
            <a:r>
              <a:rPr lang="en-US" altLang="en-US" dirty="0" smtClean="0"/>
              <a:t> to liver</a:t>
            </a:r>
          </a:p>
          <a:p>
            <a:r>
              <a:rPr lang="en-US" altLang="en-US" dirty="0" smtClean="0"/>
              <a:t>May supply a segment, section, (R) </a:t>
            </a:r>
            <a:r>
              <a:rPr lang="en-US" altLang="en-US" dirty="0" err="1" smtClean="0"/>
              <a:t>hemiliver</a:t>
            </a:r>
            <a:r>
              <a:rPr lang="en-US" altLang="en-US" dirty="0" smtClean="0"/>
              <a:t> or the whole liver</a:t>
            </a:r>
          </a:p>
          <a:p>
            <a:r>
              <a:rPr lang="en-US" altLang="en-US" dirty="0" smtClean="0"/>
              <a:t>Significance: </a:t>
            </a:r>
            <a:r>
              <a:rPr lang="en-US" altLang="en-US" u="sng" dirty="0" smtClean="0"/>
              <a:t>Division of L. Gastric Artery during </a:t>
            </a:r>
            <a:r>
              <a:rPr lang="en-US" altLang="en-US" u="sng" dirty="0" err="1" smtClean="0"/>
              <a:t>gastrectomy</a:t>
            </a:r>
            <a:r>
              <a:rPr lang="en-US" altLang="en-US" dirty="0" smtClean="0"/>
              <a:t> </a:t>
            </a:r>
            <a:r>
              <a:rPr lang="en-US" altLang="en-US" dirty="0" smtClean="0">
                <a:sym typeface="Wingdings" pitchFamily="2" charset="2"/>
              </a:rPr>
              <a:t> </a:t>
            </a:r>
            <a:r>
              <a:rPr lang="en-US" altLang="en-US" dirty="0" err="1" smtClean="0">
                <a:sym typeface="Wingdings" pitchFamily="2" charset="2"/>
              </a:rPr>
              <a:t>Devasc</a:t>
            </a:r>
            <a:r>
              <a:rPr lang="en-US" altLang="en-US" dirty="0" smtClean="0">
                <a:sym typeface="Wingdings" pitchFamily="2" charset="2"/>
              </a:rPr>
              <a:t>.</a:t>
            </a:r>
          </a:p>
          <a:p>
            <a:r>
              <a:rPr lang="en-US" altLang="en-US" dirty="0" smtClean="0"/>
              <a:t>May also occur as an accessory (L) HA (</a:t>
            </a:r>
            <a:r>
              <a:rPr lang="en-US" altLang="en-US" dirty="0" err="1" smtClean="0"/>
              <a:t>ie</a:t>
            </a:r>
            <a:r>
              <a:rPr lang="en-US" altLang="en-US" dirty="0" smtClean="0"/>
              <a:t> normal L.HA also present)</a:t>
            </a:r>
          </a:p>
          <a:p>
            <a:endParaRPr lang="en-US" altLang="en-US" dirty="0" smtClean="0"/>
          </a:p>
          <a:p>
            <a:pPr>
              <a:buFontTx/>
              <a:buNone/>
            </a:pPr>
            <a:r>
              <a:rPr lang="en-US" altLang="en-US" u="sng" dirty="0" smtClean="0"/>
              <a:t>Aberrant Hepatic Artery</a:t>
            </a:r>
          </a:p>
          <a:p>
            <a:r>
              <a:rPr lang="en-US" altLang="en-US" dirty="0" smtClean="0"/>
              <a:t>Arises directly from aorta</a:t>
            </a:r>
          </a:p>
          <a:p>
            <a:endParaRPr lang="en-AU" dirty="0"/>
          </a:p>
        </p:txBody>
      </p:sp>
    </p:spTree>
    <p:extLst>
      <p:ext uri="{BB962C8B-B14F-4D97-AF65-F5344CB8AC3E}">
        <p14:creationId xmlns:p14="http://schemas.microsoft.com/office/powerpoint/2010/main" val="6622428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70000" lnSpcReduction="20000"/>
          </a:bodyPr>
          <a:lstStyle/>
          <a:p>
            <a:pPr>
              <a:lnSpc>
                <a:spcPct val="90000"/>
              </a:lnSpc>
              <a:buFontTx/>
              <a:buNone/>
            </a:pPr>
            <a:r>
              <a:rPr lang="en-US" altLang="en-US" u="sng" dirty="0" smtClean="0"/>
              <a:t>Aberrant Right Hepatic Artery (5)</a:t>
            </a:r>
          </a:p>
          <a:p>
            <a:pPr>
              <a:lnSpc>
                <a:spcPct val="90000"/>
              </a:lnSpc>
            </a:pPr>
            <a:r>
              <a:rPr lang="en-US" altLang="en-US" dirty="0" smtClean="0"/>
              <a:t>CHA	 - 75%</a:t>
            </a:r>
          </a:p>
          <a:p>
            <a:pPr>
              <a:lnSpc>
                <a:spcPct val="90000"/>
              </a:lnSpc>
            </a:pPr>
            <a:r>
              <a:rPr lang="en-US" altLang="en-US" dirty="0" smtClean="0"/>
              <a:t>SMA – 15%</a:t>
            </a:r>
          </a:p>
          <a:p>
            <a:pPr>
              <a:lnSpc>
                <a:spcPct val="90000"/>
              </a:lnSpc>
            </a:pPr>
            <a:r>
              <a:rPr lang="en-US" altLang="en-US" dirty="0" err="1" smtClean="0"/>
              <a:t>Gastroduodenal</a:t>
            </a:r>
            <a:r>
              <a:rPr lang="en-US" altLang="en-US" dirty="0" smtClean="0"/>
              <a:t> – 6%</a:t>
            </a:r>
          </a:p>
          <a:p>
            <a:pPr>
              <a:lnSpc>
                <a:spcPct val="90000"/>
              </a:lnSpc>
            </a:pPr>
            <a:r>
              <a:rPr lang="en-US" altLang="en-US" dirty="0" smtClean="0"/>
              <a:t>R. Gastric – 3%</a:t>
            </a:r>
          </a:p>
          <a:p>
            <a:pPr>
              <a:lnSpc>
                <a:spcPct val="90000"/>
              </a:lnSpc>
            </a:pPr>
            <a:r>
              <a:rPr lang="en-US" altLang="en-US" dirty="0" smtClean="0"/>
              <a:t>Aorta 1%</a:t>
            </a:r>
          </a:p>
          <a:p>
            <a:pPr>
              <a:lnSpc>
                <a:spcPct val="90000"/>
              </a:lnSpc>
            </a:pPr>
            <a:r>
              <a:rPr lang="en-US" altLang="en-US" i="1" dirty="0" smtClean="0"/>
              <a:t>When not arising from CHA, arises from aorta or it’s right-sided branches</a:t>
            </a:r>
          </a:p>
          <a:p>
            <a:pPr>
              <a:lnSpc>
                <a:spcPct val="90000"/>
              </a:lnSpc>
            </a:pPr>
            <a:endParaRPr lang="en-US" altLang="en-US" i="1" dirty="0" smtClean="0"/>
          </a:p>
          <a:p>
            <a:pPr>
              <a:lnSpc>
                <a:spcPct val="90000"/>
              </a:lnSpc>
              <a:buFontTx/>
              <a:buNone/>
            </a:pPr>
            <a:r>
              <a:rPr lang="en-US" altLang="en-US" u="sng" dirty="0" smtClean="0"/>
              <a:t>Aberrant Left hepatic Artery (5)</a:t>
            </a:r>
          </a:p>
          <a:p>
            <a:pPr>
              <a:lnSpc>
                <a:spcPct val="90000"/>
              </a:lnSpc>
            </a:pPr>
            <a:r>
              <a:rPr lang="en-US" altLang="en-US" dirty="0" smtClean="0"/>
              <a:t>CHA – 80%</a:t>
            </a:r>
          </a:p>
          <a:p>
            <a:pPr>
              <a:lnSpc>
                <a:spcPct val="90000"/>
              </a:lnSpc>
            </a:pPr>
            <a:r>
              <a:rPr lang="en-US" altLang="en-US" dirty="0" smtClean="0"/>
              <a:t>L. Gastric - 15%</a:t>
            </a:r>
          </a:p>
          <a:p>
            <a:pPr>
              <a:lnSpc>
                <a:spcPct val="90000"/>
              </a:lnSpc>
            </a:pPr>
            <a:r>
              <a:rPr lang="en-US" altLang="en-US" dirty="0" err="1" smtClean="0"/>
              <a:t>Gastroduodenal</a:t>
            </a:r>
            <a:r>
              <a:rPr lang="en-US" altLang="en-US" dirty="0" smtClean="0"/>
              <a:t> – 2%</a:t>
            </a:r>
          </a:p>
          <a:p>
            <a:pPr>
              <a:lnSpc>
                <a:spcPct val="90000"/>
              </a:lnSpc>
            </a:pPr>
            <a:r>
              <a:rPr lang="en-US" altLang="en-US" dirty="0" smtClean="0"/>
              <a:t>Splenic – 2%</a:t>
            </a:r>
          </a:p>
          <a:p>
            <a:pPr>
              <a:lnSpc>
                <a:spcPct val="90000"/>
              </a:lnSpc>
            </a:pPr>
            <a:r>
              <a:rPr lang="en-US" altLang="en-US" dirty="0" smtClean="0"/>
              <a:t>Aorta – 1%</a:t>
            </a:r>
          </a:p>
          <a:p>
            <a:pPr>
              <a:lnSpc>
                <a:spcPct val="90000"/>
              </a:lnSpc>
            </a:pPr>
            <a:r>
              <a:rPr lang="en-US" altLang="en-US" i="1" dirty="0" smtClean="0"/>
              <a:t>When not arising from CHA, arises from aorta </a:t>
            </a:r>
            <a:r>
              <a:rPr lang="en-US" altLang="en-US" i="1" dirty="0" err="1" smtClean="0"/>
              <a:t>ot</a:t>
            </a:r>
            <a:r>
              <a:rPr lang="en-US" altLang="en-US" i="1" dirty="0" smtClean="0"/>
              <a:t> it’s left-sided branches</a:t>
            </a:r>
          </a:p>
          <a:p>
            <a:endParaRPr lang="en-AU" dirty="0"/>
          </a:p>
        </p:txBody>
      </p:sp>
    </p:spTree>
    <p:extLst>
      <p:ext uri="{BB962C8B-B14F-4D97-AF65-F5344CB8AC3E}">
        <p14:creationId xmlns:p14="http://schemas.microsoft.com/office/powerpoint/2010/main" val="27696041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Aberrant biliary anatomy</a:t>
            </a:r>
          </a:p>
          <a:p>
            <a:r>
              <a:rPr lang="en-AU" dirty="0"/>
              <a:t>RP and RA from common R 57%</a:t>
            </a:r>
          </a:p>
          <a:p>
            <a:r>
              <a:rPr lang="en-AU" dirty="0"/>
              <a:t>· RP from bifurcation 16%</a:t>
            </a:r>
          </a:p>
          <a:p>
            <a:r>
              <a:rPr lang="en-AU" dirty="0"/>
              <a:t>· RA from bifurcation 12%</a:t>
            </a:r>
          </a:p>
          <a:p>
            <a:r>
              <a:rPr lang="en-AU" dirty="0"/>
              <a:t>· RP from LH 5%</a:t>
            </a:r>
          </a:p>
          <a:p>
            <a:r>
              <a:rPr lang="en-AU" dirty="0"/>
              <a:t>· RA from LH 4%</a:t>
            </a:r>
          </a:p>
          <a:p>
            <a:r>
              <a:rPr lang="en-AU" dirty="0"/>
              <a:t>· Absent LH 3%</a:t>
            </a:r>
          </a:p>
          <a:p>
            <a:r>
              <a:rPr lang="en-AU" dirty="0"/>
              <a:t>· RP from cystic 2%</a:t>
            </a:r>
          </a:p>
        </p:txBody>
      </p:sp>
    </p:spTree>
    <p:extLst>
      <p:ext uri="{BB962C8B-B14F-4D97-AF65-F5344CB8AC3E}">
        <p14:creationId xmlns:p14="http://schemas.microsoft.com/office/powerpoint/2010/main" val="11202985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331720" y="685800"/>
            <a:ext cx="4404360"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03424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Lymphatic drainage of the liver</a:t>
            </a:r>
          </a:p>
          <a:p>
            <a:r>
              <a:rPr lang="en-AU" dirty="0" smtClean="0"/>
              <a:t>1/3-1/2 of total lymph is produced in the liver</a:t>
            </a:r>
          </a:p>
          <a:p>
            <a:r>
              <a:rPr lang="en-AU" dirty="0" err="1" smtClean="0"/>
              <a:t>Kupffer</a:t>
            </a:r>
            <a:r>
              <a:rPr lang="en-AU" dirty="0" smtClean="0"/>
              <a:t> cells</a:t>
            </a:r>
          </a:p>
          <a:p>
            <a:r>
              <a:rPr lang="en-AU" dirty="0" smtClean="0"/>
              <a:t>Liver</a:t>
            </a:r>
            <a:r>
              <a:rPr lang="en-AU" dirty="0" smtClean="0">
                <a:sym typeface="Wingdings" panose="05000000000000000000" pitchFamily="2" charset="2"/>
              </a:rPr>
              <a:t> </a:t>
            </a:r>
            <a:r>
              <a:rPr lang="en-AU" dirty="0" err="1" smtClean="0">
                <a:sym typeface="Wingdings" panose="05000000000000000000" pitchFamily="2" charset="2"/>
              </a:rPr>
              <a:t>periportal</a:t>
            </a:r>
            <a:r>
              <a:rPr lang="en-AU" dirty="0" smtClean="0">
                <a:sym typeface="Wingdings" panose="05000000000000000000" pitchFamily="2" charset="2"/>
              </a:rPr>
              <a:t> lymph nodes </a:t>
            </a:r>
            <a:r>
              <a:rPr lang="en-AU" dirty="0" err="1" smtClean="0">
                <a:sym typeface="Wingdings" panose="05000000000000000000" pitchFamily="2" charset="2"/>
              </a:rPr>
              <a:t>perihepatic</a:t>
            </a:r>
            <a:r>
              <a:rPr lang="en-AU" dirty="0" smtClean="0">
                <a:sym typeface="Wingdings" panose="05000000000000000000" pitchFamily="2" charset="2"/>
              </a:rPr>
              <a:t> artery </a:t>
            </a:r>
            <a:r>
              <a:rPr lang="en-AU" dirty="0" err="1" smtClean="0">
                <a:sym typeface="Wingdings" panose="05000000000000000000" pitchFamily="2" charset="2"/>
              </a:rPr>
              <a:t>retroduodenal</a:t>
            </a:r>
            <a:r>
              <a:rPr lang="en-AU" dirty="0" smtClean="0">
                <a:sym typeface="Wingdings" panose="05000000000000000000" pitchFamily="2" charset="2"/>
              </a:rPr>
              <a:t> lymph nodes coeliac nodes</a:t>
            </a:r>
          </a:p>
          <a:p>
            <a:r>
              <a:rPr lang="en-AU" dirty="0" smtClean="0">
                <a:sym typeface="Wingdings" panose="05000000000000000000" pitchFamily="2" charset="2"/>
              </a:rPr>
              <a:t>Bare area nodes drain into diaphragmatic nodes posterior </a:t>
            </a:r>
            <a:r>
              <a:rPr lang="en-AU" dirty="0" err="1" smtClean="0">
                <a:sym typeface="Wingdings" panose="05000000000000000000" pitchFamily="2" charset="2"/>
              </a:rPr>
              <a:t>mediastinal</a:t>
            </a:r>
            <a:r>
              <a:rPr lang="en-AU" dirty="0" smtClean="0">
                <a:sym typeface="Wingdings" panose="05000000000000000000" pitchFamily="2" charset="2"/>
              </a:rPr>
              <a:t> lymph nodes</a:t>
            </a:r>
            <a:endParaRPr lang="en-AU" dirty="0" smtClean="0"/>
          </a:p>
        </p:txBody>
      </p:sp>
    </p:spTree>
    <p:extLst>
      <p:ext uri="{BB962C8B-B14F-4D97-AF65-F5344CB8AC3E}">
        <p14:creationId xmlns:p14="http://schemas.microsoft.com/office/powerpoint/2010/main" val="32641544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Radiological sectioning of the liver</a:t>
            </a:r>
          </a:p>
          <a:p>
            <a:r>
              <a:rPr lang="en-AU" dirty="0" smtClean="0"/>
              <a:t>Remember that </a:t>
            </a:r>
            <a:r>
              <a:rPr lang="en-AU" dirty="0" err="1" smtClean="0"/>
              <a:t>Cournaud</a:t>
            </a:r>
            <a:r>
              <a:rPr lang="en-AU" dirty="0" smtClean="0"/>
              <a:t> used the </a:t>
            </a:r>
            <a:r>
              <a:rPr lang="en-AU" dirty="0" err="1" smtClean="0"/>
              <a:t>caudad</a:t>
            </a:r>
            <a:r>
              <a:rPr lang="en-AU" dirty="0" smtClean="0"/>
              <a:t> view as his reference, and the segments are numbered </a:t>
            </a:r>
            <a:r>
              <a:rPr lang="en-AU" dirty="0" err="1" smtClean="0"/>
              <a:t>counterclockwise</a:t>
            </a:r>
            <a:r>
              <a:rPr lang="en-AU" dirty="0" smtClean="0"/>
              <a:t> around the IVC as the </a:t>
            </a:r>
            <a:r>
              <a:rPr lang="en-AU" i="1" dirty="0" err="1" smtClean="0"/>
              <a:t>arrondisements</a:t>
            </a:r>
            <a:r>
              <a:rPr lang="en-AU" dirty="0" smtClean="0"/>
              <a:t> of Paris</a:t>
            </a:r>
            <a:endParaRPr lang="en-AU" dirty="0"/>
          </a:p>
        </p:txBody>
      </p:sp>
    </p:spTree>
    <p:extLst>
      <p:ext uri="{BB962C8B-B14F-4D97-AF65-F5344CB8AC3E}">
        <p14:creationId xmlns:p14="http://schemas.microsoft.com/office/powerpoint/2010/main" val="22492377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Ton That Tung 1936</a:t>
            </a:r>
          </a:p>
          <a:p>
            <a:r>
              <a:rPr lang="en-AU" i="1" dirty="0" smtClean="0"/>
              <a:t>Claude </a:t>
            </a:r>
            <a:r>
              <a:rPr lang="en-AU" i="1" dirty="0" err="1" smtClean="0"/>
              <a:t>Couinaud</a:t>
            </a:r>
            <a:r>
              <a:rPr lang="en-AU" i="1" dirty="0" smtClean="0"/>
              <a:t> 1957</a:t>
            </a:r>
            <a:endParaRPr lang="fr-FR" i="1" dirty="0" smtClean="0"/>
          </a:p>
          <a:p>
            <a:r>
              <a:rPr lang="fr-FR" i="1" dirty="0" smtClean="0"/>
              <a:t> Le Foie: Études anatomiques et chirurgicales</a:t>
            </a:r>
            <a:r>
              <a:rPr lang="fr-FR" dirty="0" smtClean="0"/>
              <a:t> (</a:t>
            </a:r>
            <a:r>
              <a:rPr lang="fr-FR" i="1" dirty="0" smtClean="0"/>
              <a:t>The </a:t>
            </a:r>
            <a:r>
              <a:rPr lang="fr-FR" i="1" dirty="0" err="1" smtClean="0"/>
              <a:t>Liver</a:t>
            </a:r>
            <a:r>
              <a:rPr lang="fr-FR" i="1" dirty="0" smtClean="0"/>
              <a:t>: </a:t>
            </a:r>
            <a:r>
              <a:rPr lang="fr-FR" i="1" dirty="0" err="1" smtClean="0"/>
              <a:t>Anatomic</a:t>
            </a:r>
            <a:r>
              <a:rPr lang="fr-FR" i="1" dirty="0" smtClean="0"/>
              <a:t> and </a:t>
            </a:r>
            <a:r>
              <a:rPr lang="fr-FR" i="1" dirty="0" err="1" smtClean="0"/>
              <a:t>Surgical</a:t>
            </a:r>
            <a:r>
              <a:rPr lang="fr-FR" i="1" dirty="0" smtClean="0"/>
              <a:t> </a:t>
            </a:r>
            <a:r>
              <a:rPr lang="fr-FR" i="1" dirty="0" err="1" smtClean="0"/>
              <a:t>Studies</a:t>
            </a:r>
            <a:r>
              <a:rPr lang="fr-FR" i="1" dirty="0" smtClean="0"/>
              <a:t> 1957)-</a:t>
            </a:r>
            <a:r>
              <a:rPr lang="en-AU" dirty="0" smtClean="0"/>
              <a:t>Claude </a:t>
            </a:r>
            <a:r>
              <a:rPr lang="en-AU" dirty="0" err="1" smtClean="0"/>
              <a:t>Couinaud</a:t>
            </a:r>
            <a:r>
              <a:rPr lang="en-AU" dirty="0" smtClean="0"/>
              <a:t> (1922–2008)</a:t>
            </a:r>
          </a:p>
          <a:p>
            <a:endParaRPr lang="en-AU" dirty="0" smtClean="0"/>
          </a:p>
          <a:p>
            <a:endParaRPr lang="en-AU" dirty="0"/>
          </a:p>
        </p:txBody>
      </p:sp>
    </p:spTree>
    <p:extLst>
      <p:ext uri="{BB962C8B-B14F-4D97-AF65-F5344CB8AC3E}">
        <p14:creationId xmlns:p14="http://schemas.microsoft.com/office/powerpoint/2010/main" val="1249445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Nervous supply:</a:t>
            </a:r>
          </a:p>
          <a:p>
            <a:pPr>
              <a:buFontTx/>
              <a:buChar char="-"/>
            </a:pPr>
            <a:r>
              <a:rPr lang="en-AU" dirty="0" err="1" smtClean="0"/>
              <a:t>Symphathetic</a:t>
            </a:r>
            <a:r>
              <a:rPr lang="en-AU" dirty="0" smtClean="0"/>
              <a:t> autonomic supply via coeliac nerves</a:t>
            </a:r>
          </a:p>
          <a:p>
            <a:pPr>
              <a:buFontTx/>
              <a:buChar char="-"/>
            </a:pPr>
            <a:r>
              <a:rPr lang="en-AU" dirty="0" smtClean="0"/>
              <a:t>Parasympathetic autonomic supply via anterior (hepatic) branch of left (anterior) </a:t>
            </a:r>
            <a:r>
              <a:rPr lang="en-AU" dirty="0" err="1" smtClean="0"/>
              <a:t>Vagas</a:t>
            </a:r>
            <a:r>
              <a:rPr lang="en-AU" dirty="0" smtClean="0"/>
              <a:t> nerve</a:t>
            </a:r>
            <a:endParaRPr lang="en-AU" dirty="0"/>
          </a:p>
        </p:txBody>
      </p:sp>
    </p:spTree>
    <p:extLst>
      <p:ext uri="{BB962C8B-B14F-4D97-AF65-F5344CB8AC3E}">
        <p14:creationId xmlns:p14="http://schemas.microsoft.com/office/powerpoint/2010/main" val="9742411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graphicFrame>
        <p:nvGraphicFramePr>
          <p:cNvPr id="4" name="Content Placeholder 3"/>
          <p:cNvGraphicFramePr>
            <a:graphicFrameLocks noGrp="1" noChangeAspect="1"/>
          </p:cNvGraphicFramePr>
          <p:nvPr>
            <p:ph idx="1"/>
            <p:extLst>
              <p:ext uri="{D42A27DB-BD31-4B8C-83A1-F6EECF244321}">
                <p14:modId xmlns:p14="http://schemas.microsoft.com/office/powerpoint/2010/main" val="1087787328"/>
              </p:ext>
            </p:extLst>
          </p:nvPr>
        </p:nvGraphicFramePr>
        <p:xfrm>
          <a:off x="250825" y="2074863"/>
          <a:ext cx="8713788" cy="3500437"/>
        </p:xfrm>
        <a:graphic>
          <a:graphicData uri="http://schemas.openxmlformats.org/presentationml/2006/ole">
            <mc:AlternateContent xmlns:mc="http://schemas.openxmlformats.org/markup-compatibility/2006">
              <mc:Choice xmlns:v="urn:schemas-microsoft-com:vml" Requires="v">
                <p:oleObj spid="_x0000_s1039" name="Bitmap Image" r:id="rId3" imgW="7400000" imgH="2971429" progId="PBrush">
                  <p:embed/>
                </p:oleObj>
              </mc:Choice>
              <mc:Fallback>
                <p:oleObj name="Bitmap Image" r:id="rId3" imgW="7400000" imgH="2971429" progId="PBrush">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2074863"/>
                        <a:ext cx="8713788" cy="3500437"/>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9810587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620688"/>
            <a:ext cx="8136904"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72363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Surgical Nomenclature</a:t>
            </a:r>
          </a:p>
          <a:p>
            <a:endParaRPr lang="en-AU" dirty="0"/>
          </a:p>
        </p:txBody>
      </p:sp>
    </p:spTree>
    <p:extLst>
      <p:ext uri="{BB962C8B-B14F-4D97-AF65-F5344CB8AC3E}">
        <p14:creationId xmlns:p14="http://schemas.microsoft.com/office/powerpoint/2010/main" val="9816213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Right lobectomy: from between </a:t>
            </a:r>
            <a:r>
              <a:rPr lang="en-AU" dirty="0" err="1" smtClean="0"/>
              <a:t>falciform</a:t>
            </a:r>
            <a:r>
              <a:rPr lang="en-AU" dirty="0" smtClean="0"/>
              <a:t> ligament and GB to the right, taking GB, preserving right hepatic vein +- middle hepatic vein</a:t>
            </a:r>
          </a:p>
          <a:p>
            <a:r>
              <a:rPr lang="en-AU" dirty="0" smtClean="0"/>
              <a:t>Right extended lobectomy (right </a:t>
            </a:r>
            <a:r>
              <a:rPr lang="en-AU" dirty="0" err="1" smtClean="0"/>
              <a:t>trisegmentectomy</a:t>
            </a:r>
            <a:r>
              <a:rPr lang="en-AU" dirty="0" smtClean="0"/>
              <a:t>): above and segment IV</a:t>
            </a:r>
          </a:p>
          <a:p>
            <a:r>
              <a:rPr lang="en-AU" dirty="0" smtClean="0"/>
              <a:t>Left lobectomy: left lobe +- GB with preservation of right hepatic vein +- middle hepatic vein  </a:t>
            </a:r>
            <a:endParaRPr lang="en-AU" dirty="0"/>
          </a:p>
        </p:txBody>
      </p:sp>
    </p:spTree>
    <p:extLst>
      <p:ext uri="{BB962C8B-B14F-4D97-AF65-F5344CB8AC3E}">
        <p14:creationId xmlns:p14="http://schemas.microsoft.com/office/powerpoint/2010/main" val="7820378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IHPBA 2000 Brisbane Terminology</a:t>
            </a:r>
          </a:p>
          <a:p>
            <a:r>
              <a:rPr lang="en-AU" dirty="0" err="1" smtClean="0"/>
              <a:t>Hemihepatectomies</a:t>
            </a:r>
            <a:r>
              <a:rPr lang="en-AU" dirty="0" smtClean="0"/>
              <a:t>, </a:t>
            </a:r>
            <a:r>
              <a:rPr lang="en-AU" dirty="0" err="1" smtClean="0"/>
              <a:t>sectionectomies</a:t>
            </a:r>
            <a:r>
              <a:rPr lang="en-AU" dirty="0" smtClean="0"/>
              <a:t>, </a:t>
            </a:r>
            <a:r>
              <a:rPr lang="en-AU" dirty="0" err="1" smtClean="0"/>
              <a:t>segmentectomies</a:t>
            </a:r>
            <a:endParaRPr lang="en-AU" dirty="0"/>
          </a:p>
        </p:txBody>
      </p:sp>
    </p:spTree>
    <p:extLst>
      <p:ext uri="{BB962C8B-B14F-4D97-AF65-F5344CB8AC3E}">
        <p14:creationId xmlns:p14="http://schemas.microsoft.com/office/powerpoint/2010/main" val="1986623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20782"/>
            <a:ext cx="6840760" cy="604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89324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1024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548680"/>
            <a:ext cx="7056784" cy="604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35585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1126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764704"/>
            <a:ext cx="7704856" cy="5976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98886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Embryology of the liver</a:t>
            </a:r>
          </a:p>
          <a:p>
            <a:r>
              <a:rPr lang="en-AU" dirty="0" smtClean="0"/>
              <a:t>Ventral outgrowth of the foregut at 3/40 gestation forms the hepatic diverticulum</a:t>
            </a:r>
          </a:p>
          <a:p>
            <a:r>
              <a:rPr lang="en-AU" dirty="0" smtClean="0"/>
              <a:t>Cranial part becomes the septum </a:t>
            </a:r>
            <a:r>
              <a:rPr lang="en-AU" dirty="0" err="1" smtClean="0"/>
              <a:t>transversum</a:t>
            </a:r>
            <a:endParaRPr lang="en-AU" dirty="0" smtClean="0"/>
          </a:p>
          <a:p>
            <a:r>
              <a:rPr lang="en-AU" dirty="0" smtClean="0"/>
              <a:t>The cranial part of septum </a:t>
            </a:r>
            <a:r>
              <a:rPr lang="en-AU" dirty="0" err="1" smtClean="0"/>
              <a:t>transversum</a:t>
            </a:r>
            <a:r>
              <a:rPr lang="en-AU" dirty="0" smtClean="0"/>
              <a:t> becomes peritoneal/pericardial division and diaphragm</a:t>
            </a:r>
          </a:p>
          <a:p>
            <a:r>
              <a:rPr lang="en-AU" dirty="0" smtClean="0"/>
              <a:t>Caudal part of septum </a:t>
            </a:r>
            <a:r>
              <a:rPr lang="en-AU" dirty="0" err="1" smtClean="0"/>
              <a:t>transversum</a:t>
            </a:r>
            <a:r>
              <a:rPr lang="en-AU" dirty="0" smtClean="0"/>
              <a:t> becomes ventral </a:t>
            </a:r>
            <a:r>
              <a:rPr lang="en-AU" dirty="0" err="1" smtClean="0"/>
              <a:t>mesogastrium</a:t>
            </a:r>
            <a:endParaRPr lang="en-AU" dirty="0"/>
          </a:p>
        </p:txBody>
      </p:sp>
    </p:spTree>
    <p:extLst>
      <p:ext uri="{BB962C8B-B14F-4D97-AF65-F5344CB8AC3E}">
        <p14:creationId xmlns:p14="http://schemas.microsoft.com/office/powerpoint/2010/main" val="3572408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Anatomy of the Liver</a:t>
            </a:r>
            <a:endParaRPr lang="en-AU" dirty="0"/>
          </a:p>
        </p:txBody>
      </p:sp>
      <p:sp>
        <p:nvSpPr>
          <p:cNvPr id="3" name="Content Placeholder 2"/>
          <p:cNvSpPr>
            <a:spLocks noGrp="1"/>
          </p:cNvSpPr>
          <p:nvPr>
            <p:ph idx="1"/>
          </p:nvPr>
        </p:nvSpPr>
        <p:spPr/>
        <p:txBody>
          <a:bodyPr>
            <a:normAutofit/>
          </a:bodyPr>
          <a:lstStyle/>
          <a:p>
            <a:pPr marL="0" indent="0">
              <a:buNone/>
            </a:pPr>
            <a:r>
              <a:rPr lang="en-AU" dirty="0" smtClean="0"/>
              <a:t> -  Largest gland in the body 1500g</a:t>
            </a:r>
          </a:p>
          <a:p>
            <a:pPr>
              <a:buFontTx/>
              <a:buChar char="-"/>
            </a:pPr>
            <a:r>
              <a:rPr lang="en-AU" dirty="0" smtClean="0"/>
              <a:t>Lies in the RUQ under the rib cage</a:t>
            </a:r>
          </a:p>
          <a:p>
            <a:pPr>
              <a:buFontTx/>
              <a:buChar char="-"/>
            </a:pPr>
            <a:r>
              <a:rPr lang="en-AU" dirty="0" smtClean="0"/>
              <a:t>Right border: 5</a:t>
            </a:r>
            <a:r>
              <a:rPr lang="en-AU" baseline="30000" dirty="0" smtClean="0"/>
              <a:t>th</a:t>
            </a:r>
            <a:r>
              <a:rPr lang="en-AU" dirty="0" smtClean="0"/>
              <a:t> rib-ribs 7-11 right </a:t>
            </a:r>
            <a:r>
              <a:rPr lang="en-AU" dirty="0" err="1" smtClean="0"/>
              <a:t>midaxillary</a:t>
            </a:r>
            <a:r>
              <a:rPr lang="en-AU" dirty="0" smtClean="0"/>
              <a:t> line</a:t>
            </a:r>
          </a:p>
          <a:p>
            <a:pPr>
              <a:buFontTx/>
              <a:buChar char="-"/>
            </a:pPr>
            <a:r>
              <a:rPr lang="en-AU" dirty="0" smtClean="0"/>
              <a:t>Left border: left 5</a:t>
            </a:r>
            <a:r>
              <a:rPr lang="en-AU" baseline="30000" dirty="0" smtClean="0"/>
              <a:t>th</a:t>
            </a:r>
            <a:r>
              <a:rPr lang="en-AU" dirty="0" smtClean="0"/>
              <a:t> intercostal space 8cm from midline</a:t>
            </a:r>
          </a:p>
          <a:p>
            <a:pPr>
              <a:buFontTx/>
              <a:buChar char="-"/>
            </a:pPr>
            <a:r>
              <a:rPr lang="en-AU" dirty="0" smtClean="0"/>
              <a:t>Inferior border along the right costal margin and crosses the midline between the costal margins beneath the </a:t>
            </a:r>
            <a:r>
              <a:rPr lang="en-AU" dirty="0" err="1" smtClean="0"/>
              <a:t>xiphisternum</a:t>
            </a:r>
            <a:endParaRPr lang="en-AU" dirty="0" smtClean="0"/>
          </a:p>
          <a:p>
            <a:pPr marL="0" indent="0" algn="r">
              <a:buNone/>
            </a:pPr>
            <a:endParaRPr lang="en-AU" dirty="0" smtClean="0"/>
          </a:p>
          <a:p>
            <a:endParaRPr lang="en-AU" dirty="0"/>
          </a:p>
        </p:txBody>
      </p:sp>
    </p:spTree>
    <p:extLst>
      <p:ext uri="{BB962C8B-B14F-4D97-AF65-F5344CB8AC3E}">
        <p14:creationId xmlns:p14="http://schemas.microsoft.com/office/powerpoint/2010/main" val="31456071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Liver parenchyma develops from ventral </a:t>
            </a:r>
            <a:r>
              <a:rPr lang="en-AU" dirty="0" err="1" smtClean="0"/>
              <a:t>mesogastrium</a:t>
            </a:r>
            <a:endParaRPr lang="en-AU" dirty="0" smtClean="0"/>
          </a:p>
          <a:p>
            <a:r>
              <a:rPr lang="en-AU" dirty="0" err="1" smtClean="0"/>
              <a:t>Vitilline</a:t>
            </a:r>
            <a:r>
              <a:rPr lang="en-AU" dirty="0" smtClean="0"/>
              <a:t> veins invade from septum </a:t>
            </a:r>
            <a:r>
              <a:rPr lang="en-AU" dirty="0" err="1" smtClean="0"/>
              <a:t>transversum</a:t>
            </a:r>
            <a:r>
              <a:rPr lang="en-AU" dirty="0" smtClean="0"/>
              <a:t> forming anastomoses-eventually forming hepatic veins</a:t>
            </a:r>
          </a:p>
          <a:p>
            <a:r>
              <a:rPr lang="en-AU" dirty="0" smtClean="0"/>
              <a:t>Proliferating hepatocytes from ventral </a:t>
            </a:r>
            <a:r>
              <a:rPr lang="en-AU" dirty="0" err="1" smtClean="0"/>
              <a:t>mesogastrium</a:t>
            </a:r>
            <a:r>
              <a:rPr lang="en-AU" dirty="0" smtClean="0"/>
              <a:t> invaded by sinusoidal vessels draining into </a:t>
            </a:r>
            <a:r>
              <a:rPr lang="en-AU" dirty="0" err="1" smtClean="0"/>
              <a:t>vitilline</a:t>
            </a:r>
            <a:r>
              <a:rPr lang="en-AU" dirty="0" smtClean="0"/>
              <a:t> veins</a:t>
            </a:r>
            <a:endParaRPr lang="en-AU" dirty="0"/>
          </a:p>
        </p:txBody>
      </p:sp>
    </p:spTree>
    <p:extLst>
      <p:ext uri="{BB962C8B-B14F-4D97-AF65-F5344CB8AC3E}">
        <p14:creationId xmlns:p14="http://schemas.microsoft.com/office/powerpoint/2010/main" val="26560134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Original hepatic diverticular endoderm forms biliary ductal system</a:t>
            </a:r>
          </a:p>
          <a:p>
            <a:r>
              <a:rPr lang="en-AU" dirty="0" smtClean="0"/>
              <a:t>Blind diverticulum of the ductal system becomes the cystic duct and GB</a:t>
            </a:r>
          </a:p>
          <a:p>
            <a:r>
              <a:rPr lang="en-AU" dirty="0" smtClean="0"/>
              <a:t>In utero, maternal blood from the left umbilical vein in the </a:t>
            </a:r>
            <a:r>
              <a:rPr lang="en-AU" dirty="0" err="1" smtClean="0"/>
              <a:t>ligamentes</a:t>
            </a:r>
            <a:r>
              <a:rPr lang="en-AU" dirty="0" smtClean="0"/>
              <a:t> </a:t>
            </a:r>
            <a:r>
              <a:rPr lang="en-AU" dirty="0" err="1" smtClean="0"/>
              <a:t>teres</a:t>
            </a:r>
            <a:r>
              <a:rPr lang="en-AU" dirty="0" smtClean="0"/>
              <a:t> bypasses the liver by passing to the hepatic vein/IVC through the </a:t>
            </a:r>
            <a:r>
              <a:rPr lang="en-AU" dirty="0" err="1" smtClean="0"/>
              <a:t>ductus</a:t>
            </a:r>
            <a:r>
              <a:rPr lang="en-AU" dirty="0" smtClean="0"/>
              <a:t> </a:t>
            </a:r>
            <a:r>
              <a:rPr lang="en-AU" dirty="0" err="1" smtClean="0"/>
              <a:t>venosus</a:t>
            </a:r>
            <a:endParaRPr lang="en-AU" dirty="0" smtClean="0"/>
          </a:p>
          <a:p>
            <a:r>
              <a:rPr lang="en-AU" dirty="0" smtClean="0"/>
              <a:t>At birth, the </a:t>
            </a:r>
            <a:r>
              <a:rPr lang="en-AU" dirty="0" err="1" smtClean="0"/>
              <a:t>ductus</a:t>
            </a:r>
            <a:r>
              <a:rPr lang="en-AU" dirty="0" smtClean="0"/>
              <a:t> </a:t>
            </a:r>
            <a:r>
              <a:rPr lang="en-AU" dirty="0" err="1" smtClean="0"/>
              <a:t>venosis</a:t>
            </a:r>
            <a:r>
              <a:rPr lang="en-AU" dirty="0" smtClean="0"/>
              <a:t> becomes the </a:t>
            </a:r>
            <a:r>
              <a:rPr lang="en-AU" dirty="0" err="1" smtClean="0"/>
              <a:t>ligamentum</a:t>
            </a:r>
            <a:r>
              <a:rPr lang="en-AU" dirty="0" smtClean="0"/>
              <a:t> </a:t>
            </a:r>
            <a:r>
              <a:rPr lang="en-AU" dirty="0" err="1" smtClean="0"/>
              <a:t>venosus</a:t>
            </a:r>
            <a:endParaRPr lang="en-AU" dirty="0"/>
          </a:p>
        </p:txBody>
      </p:sp>
    </p:spTree>
    <p:extLst>
      <p:ext uri="{BB962C8B-B14F-4D97-AF65-F5344CB8AC3E}">
        <p14:creationId xmlns:p14="http://schemas.microsoft.com/office/powerpoint/2010/main" val="39022614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Histology of Hepatocytes</a:t>
            </a:r>
            <a:endParaRPr lang="en-AU" dirty="0"/>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943100" y="685800"/>
            <a:ext cx="5181600"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86504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943100" y="685800"/>
            <a:ext cx="5181600"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32199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211012" y="685800"/>
            <a:ext cx="4645775"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55687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Physiology of the Liver</a:t>
            </a:r>
            <a:endParaRPr lang="en-AU" dirty="0"/>
          </a:p>
        </p:txBody>
      </p:sp>
      <p:sp>
        <p:nvSpPr>
          <p:cNvPr id="3" name="Content Placeholder 2"/>
          <p:cNvSpPr>
            <a:spLocks noGrp="1"/>
          </p:cNvSpPr>
          <p:nvPr>
            <p:ph idx="1"/>
          </p:nvPr>
        </p:nvSpPr>
        <p:spPr/>
        <p:txBody>
          <a:bodyPr>
            <a:normAutofit/>
          </a:bodyPr>
          <a:lstStyle/>
          <a:p>
            <a:r>
              <a:rPr lang="en-AU" dirty="0" smtClean="0"/>
              <a:t>Huge topic!</a:t>
            </a:r>
          </a:p>
          <a:p>
            <a:r>
              <a:rPr lang="en-AU" dirty="0" smtClean="0"/>
              <a:t>Carbohydrate metabolism:</a:t>
            </a:r>
          </a:p>
          <a:p>
            <a:pPr>
              <a:buFontTx/>
              <a:buChar char="-"/>
            </a:pPr>
            <a:r>
              <a:rPr lang="en-AU" dirty="0" smtClean="0"/>
              <a:t>Glycogenesis (glucose under action of </a:t>
            </a:r>
            <a:r>
              <a:rPr lang="en-AU" dirty="0" err="1" smtClean="0"/>
              <a:t>glucokinase</a:t>
            </a:r>
            <a:r>
              <a:rPr lang="en-AU" dirty="0" smtClean="0"/>
              <a:t> converted to glucose-6-phosphate)</a:t>
            </a:r>
            <a:r>
              <a:rPr lang="en-AU" dirty="0" smtClean="0">
                <a:sym typeface="Wingdings" panose="05000000000000000000" pitchFamily="2" charset="2"/>
              </a:rPr>
              <a:t>glycogen </a:t>
            </a:r>
            <a:r>
              <a:rPr lang="en-AU" dirty="0" err="1" smtClean="0">
                <a:sym typeface="Wingdings" panose="05000000000000000000" pitchFamily="2" charset="2"/>
              </a:rPr>
              <a:t>synthaseglycogen</a:t>
            </a:r>
            <a:r>
              <a:rPr lang="en-AU" dirty="0" smtClean="0">
                <a:sym typeface="Wingdings" panose="05000000000000000000" pitchFamily="2" charset="2"/>
              </a:rPr>
              <a:t> (augmented by actions of insulin)</a:t>
            </a:r>
          </a:p>
          <a:p>
            <a:pPr>
              <a:buFontTx/>
              <a:buChar char="-"/>
            </a:pPr>
            <a:r>
              <a:rPr lang="en-AU" dirty="0" err="1" smtClean="0">
                <a:sym typeface="Wingdings" panose="05000000000000000000" pitchFamily="2" charset="2"/>
              </a:rPr>
              <a:t>Glycogenoylsis</a:t>
            </a:r>
            <a:r>
              <a:rPr lang="en-AU" dirty="0" smtClean="0">
                <a:sym typeface="Wingdings" panose="05000000000000000000" pitchFamily="2" charset="2"/>
              </a:rPr>
              <a:t>: glycogen converted to ready glucose via glycogen </a:t>
            </a:r>
            <a:r>
              <a:rPr lang="en-AU" dirty="0" err="1" smtClean="0">
                <a:sym typeface="Wingdings" panose="05000000000000000000" pitchFamily="2" charset="2"/>
              </a:rPr>
              <a:t>phosphorylase</a:t>
            </a:r>
            <a:r>
              <a:rPr lang="en-AU" dirty="0" smtClean="0">
                <a:sym typeface="Wingdings" panose="05000000000000000000" pitchFamily="2" charset="2"/>
              </a:rPr>
              <a:t> and augmented by glucagon</a:t>
            </a:r>
            <a:endParaRPr lang="en-AU" dirty="0"/>
          </a:p>
        </p:txBody>
      </p:sp>
    </p:spTree>
    <p:extLst>
      <p:ext uri="{BB962C8B-B14F-4D97-AF65-F5344CB8AC3E}">
        <p14:creationId xmlns:p14="http://schemas.microsoft.com/office/powerpoint/2010/main" val="40071633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pPr>
              <a:buFontTx/>
              <a:buChar char="-"/>
            </a:pPr>
            <a:r>
              <a:rPr lang="en-AU" dirty="0" smtClean="0"/>
              <a:t>gluconeogenesis: conversion of lactate, glycerol, amino acids into glucose</a:t>
            </a:r>
          </a:p>
        </p:txBody>
      </p:sp>
    </p:spTree>
    <p:extLst>
      <p:ext uri="{BB962C8B-B14F-4D97-AF65-F5344CB8AC3E}">
        <p14:creationId xmlns:p14="http://schemas.microsoft.com/office/powerpoint/2010/main" val="27970361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Protein and amino acid synthesis, regulation, destruction</a:t>
            </a:r>
            <a:endParaRPr lang="en-AU" dirty="0"/>
          </a:p>
        </p:txBody>
      </p:sp>
    </p:spTree>
    <p:extLst>
      <p:ext uri="{BB962C8B-B14F-4D97-AF65-F5344CB8AC3E}">
        <p14:creationId xmlns:p14="http://schemas.microsoft.com/office/powerpoint/2010/main" val="5660798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Lipid Metabolism</a:t>
            </a:r>
          </a:p>
          <a:p>
            <a:pPr>
              <a:buFontTx/>
              <a:buChar char="-"/>
            </a:pPr>
            <a:r>
              <a:rPr lang="en-AU" dirty="0" smtClean="0"/>
              <a:t>Cholesterol synthesis from Acetyl CoA via HMG-CoA Reductase</a:t>
            </a:r>
          </a:p>
          <a:p>
            <a:pPr>
              <a:buFontTx/>
              <a:buChar char="-"/>
            </a:pPr>
            <a:r>
              <a:rPr lang="en-AU" dirty="0" err="1" smtClean="0"/>
              <a:t>Lipogenesis</a:t>
            </a:r>
            <a:r>
              <a:rPr lang="en-AU" dirty="0" smtClean="0"/>
              <a:t> (production of TAG)</a:t>
            </a:r>
          </a:p>
          <a:p>
            <a:pPr>
              <a:buFontTx/>
              <a:buChar char="-"/>
            </a:pPr>
            <a:r>
              <a:rPr lang="en-AU" dirty="0" smtClean="0"/>
              <a:t>Production of lipoproteins</a:t>
            </a:r>
            <a:endParaRPr lang="en-AU" dirty="0"/>
          </a:p>
        </p:txBody>
      </p:sp>
    </p:spTree>
    <p:extLst>
      <p:ext uri="{BB962C8B-B14F-4D97-AF65-F5344CB8AC3E}">
        <p14:creationId xmlns:p14="http://schemas.microsoft.com/office/powerpoint/2010/main" val="260999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Formation of Bile</a:t>
            </a:r>
          </a:p>
          <a:p>
            <a:pPr marL="0" indent="0">
              <a:buNone/>
            </a:pPr>
            <a:r>
              <a:rPr lang="en-AU" dirty="0" smtClean="0"/>
              <a:t>-breakdown of </a:t>
            </a:r>
            <a:r>
              <a:rPr lang="en-AU" dirty="0" err="1" smtClean="0"/>
              <a:t>heme</a:t>
            </a:r>
            <a:r>
              <a:rPr lang="en-AU" dirty="0" smtClean="0"/>
              <a:t> to </a:t>
            </a:r>
            <a:r>
              <a:rPr lang="en-AU" dirty="0" err="1" smtClean="0"/>
              <a:t>biliverdin</a:t>
            </a:r>
            <a:r>
              <a:rPr lang="en-AU" dirty="0" smtClean="0"/>
              <a:t> to bilirubin</a:t>
            </a:r>
          </a:p>
          <a:p>
            <a:pPr marL="0" indent="0">
              <a:buNone/>
            </a:pPr>
            <a:r>
              <a:rPr lang="en-AU" dirty="0" smtClean="0"/>
              <a:t>-conjugated with </a:t>
            </a:r>
            <a:r>
              <a:rPr lang="en-AU" dirty="0" err="1" smtClean="0"/>
              <a:t>glucuronic</a:t>
            </a:r>
            <a:r>
              <a:rPr lang="en-AU" dirty="0" smtClean="0"/>
              <a:t> acid by UDP-</a:t>
            </a:r>
            <a:r>
              <a:rPr lang="en-AU" dirty="0" err="1" smtClean="0"/>
              <a:t>glucuryltransferase</a:t>
            </a:r>
            <a:endParaRPr lang="en-AU" dirty="0"/>
          </a:p>
          <a:p>
            <a:pPr marL="0" indent="0">
              <a:buNone/>
            </a:pPr>
            <a:r>
              <a:rPr lang="en-AU" dirty="0" smtClean="0"/>
              <a:t>-formation of bile salts from cholesterol</a:t>
            </a:r>
          </a:p>
          <a:p>
            <a:pPr marL="0" indent="0">
              <a:buNone/>
            </a:pPr>
            <a:r>
              <a:rPr lang="en-AU" dirty="0" smtClean="0"/>
              <a:t>-secretion of bile along bile </a:t>
            </a:r>
            <a:r>
              <a:rPr lang="en-AU" dirty="0" err="1" smtClean="0"/>
              <a:t>caniliculi</a:t>
            </a:r>
            <a:r>
              <a:rPr lang="en-AU" dirty="0" smtClean="0"/>
              <a:t> to hepatic ducts</a:t>
            </a:r>
          </a:p>
          <a:p>
            <a:pPr marL="0" indent="0">
              <a:buNone/>
            </a:pPr>
            <a:r>
              <a:rPr lang="en-AU" dirty="0" smtClean="0"/>
              <a:t>(Note that cholestasis injures zone I, bile </a:t>
            </a:r>
            <a:r>
              <a:rPr lang="en-AU" dirty="0" err="1" smtClean="0"/>
              <a:t>caniliculi</a:t>
            </a:r>
            <a:r>
              <a:rPr lang="en-AU" dirty="0" smtClean="0"/>
              <a:t> lined by ALP), hence increase ALP</a:t>
            </a:r>
          </a:p>
        </p:txBody>
      </p:sp>
    </p:spTree>
    <p:extLst>
      <p:ext uri="{BB962C8B-B14F-4D97-AF65-F5344CB8AC3E}">
        <p14:creationId xmlns:p14="http://schemas.microsoft.com/office/powerpoint/2010/main" val="3154392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smtClean="0"/>
              <a:t>2 surfaces</a:t>
            </a:r>
          </a:p>
          <a:p>
            <a:r>
              <a:rPr lang="en-AU" dirty="0" smtClean="0"/>
              <a:t>Superior/diaphragmatic: convex, moulded to shape beneath diaphragm, </a:t>
            </a:r>
            <a:r>
              <a:rPr lang="en-AU" dirty="0" err="1" smtClean="0"/>
              <a:t>subphrenic</a:t>
            </a:r>
            <a:r>
              <a:rPr lang="en-AU" dirty="0" smtClean="0"/>
              <a:t> space usually potential</a:t>
            </a:r>
          </a:p>
          <a:p>
            <a:r>
              <a:rPr lang="en-AU" dirty="0" smtClean="0"/>
              <a:t>Inferior/visceral surface: contains the hilum/</a:t>
            </a:r>
            <a:r>
              <a:rPr lang="en-AU" dirty="0" err="1" smtClean="0"/>
              <a:t>porta</a:t>
            </a:r>
            <a:r>
              <a:rPr lang="en-AU" dirty="0" smtClean="0"/>
              <a:t> </a:t>
            </a:r>
            <a:r>
              <a:rPr lang="en-AU" dirty="0" err="1" smtClean="0"/>
              <a:t>hepatis</a:t>
            </a:r>
            <a:r>
              <a:rPr lang="en-AU" dirty="0" smtClean="0"/>
              <a:t>, GB fossa, contact impregnations with </a:t>
            </a:r>
            <a:r>
              <a:rPr lang="en-AU" dirty="0" err="1" smtClean="0"/>
              <a:t>esophagus</a:t>
            </a:r>
            <a:r>
              <a:rPr lang="en-AU" dirty="0" smtClean="0"/>
              <a:t>/duodenum/right colon/right kidney/right adrenal gland</a:t>
            </a:r>
          </a:p>
          <a:p>
            <a:r>
              <a:rPr lang="en-AU" dirty="0" err="1" smtClean="0"/>
              <a:t>Suphepatic</a:t>
            </a:r>
            <a:r>
              <a:rPr lang="en-AU" dirty="0" smtClean="0"/>
              <a:t> space/Morrison’s pouch</a:t>
            </a:r>
          </a:p>
        </p:txBody>
      </p:sp>
    </p:spTree>
    <p:extLst>
      <p:ext uri="{BB962C8B-B14F-4D97-AF65-F5344CB8AC3E}">
        <p14:creationId xmlns:p14="http://schemas.microsoft.com/office/powerpoint/2010/main" val="25875180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Production of ALL coagulation factors, protein C, protein S, </a:t>
            </a:r>
            <a:r>
              <a:rPr lang="en-AU" dirty="0" err="1" smtClean="0"/>
              <a:t>antithrombin</a:t>
            </a:r>
            <a:r>
              <a:rPr lang="en-AU" dirty="0" smtClean="0"/>
              <a:t> III</a:t>
            </a:r>
          </a:p>
          <a:p>
            <a:r>
              <a:rPr lang="en-AU" dirty="0" smtClean="0"/>
              <a:t>Until week 32 gestation, main organ of </a:t>
            </a:r>
            <a:r>
              <a:rPr lang="en-AU" dirty="0" err="1" smtClean="0"/>
              <a:t>hematopoisis</a:t>
            </a:r>
            <a:r>
              <a:rPr lang="en-AU" dirty="0" smtClean="0"/>
              <a:t> </a:t>
            </a:r>
          </a:p>
          <a:p>
            <a:r>
              <a:rPr lang="en-AU" dirty="0" smtClean="0"/>
              <a:t>Insulin-like growth factor I</a:t>
            </a:r>
          </a:p>
          <a:p>
            <a:r>
              <a:rPr lang="en-AU" dirty="0" err="1" smtClean="0"/>
              <a:t>Thrombopoitin</a:t>
            </a:r>
            <a:r>
              <a:rPr lang="en-AU" dirty="0" smtClean="0"/>
              <a:t> </a:t>
            </a:r>
            <a:endParaRPr lang="en-AU" dirty="0"/>
          </a:p>
        </p:txBody>
      </p:sp>
    </p:spTree>
    <p:extLst>
      <p:ext uri="{BB962C8B-B14F-4D97-AF65-F5344CB8AC3E}">
        <p14:creationId xmlns:p14="http://schemas.microsoft.com/office/powerpoint/2010/main" val="26606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Detoxification, first pass metabolism, breakdown of drugs, toxins, hormones in the smooth endoplasmic reticulum</a:t>
            </a:r>
          </a:p>
          <a:p>
            <a:r>
              <a:rPr lang="en-AU" dirty="0" smtClean="0"/>
              <a:t>Urea cycle</a:t>
            </a:r>
          </a:p>
          <a:p>
            <a:r>
              <a:rPr lang="en-AU" dirty="0" smtClean="0"/>
              <a:t>Storage of vitamins and other minerals</a:t>
            </a:r>
          </a:p>
          <a:p>
            <a:r>
              <a:rPr lang="en-AU" dirty="0" smtClean="0"/>
              <a:t>Production of albumin</a:t>
            </a:r>
          </a:p>
          <a:p>
            <a:r>
              <a:rPr lang="en-AU" dirty="0" smtClean="0"/>
              <a:t>Production of hormone binding proteins</a:t>
            </a:r>
          </a:p>
          <a:p>
            <a:r>
              <a:rPr lang="en-AU" dirty="0" smtClean="0"/>
              <a:t>Production of angiotensinogen</a:t>
            </a:r>
            <a:endParaRPr lang="en-AU" dirty="0"/>
          </a:p>
        </p:txBody>
      </p:sp>
    </p:spTree>
    <p:extLst>
      <p:ext uri="{BB962C8B-B14F-4D97-AF65-F5344CB8AC3E}">
        <p14:creationId xmlns:p14="http://schemas.microsoft.com/office/powerpoint/2010/main" val="41605633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Tree>
    <p:extLst>
      <p:ext uri="{BB962C8B-B14F-4D97-AF65-F5344CB8AC3E}">
        <p14:creationId xmlns:p14="http://schemas.microsoft.com/office/powerpoint/2010/main" val="115056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err="1" smtClean="0"/>
              <a:t>Falciform</a:t>
            </a:r>
            <a:r>
              <a:rPr lang="en-AU" dirty="0" smtClean="0"/>
              <a:t> ligament-</a:t>
            </a:r>
          </a:p>
          <a:p>
            <a:pPr>
              <a:buFontTx/>
              <a:buChar char="-"/>
            </a:pPr>
            <a:r>
              <a:rPr lang="en-AU" dirty="0" smtClean="0"/>
              <a:t>Inferior edge contains </a:t>
            </a:r>
            <a:r>
              <a:rPr lang="en-AU" dirty="0" err="1" smtClean="0"/>
              <a:t>ligamentum</a:t>
            </a:r>
            <a:r>
              <a:rPr lang="en-AU" dirty="0" smtClean="0"/>
              <a:t> </a:t>
            </a:r>
            <a:r>
              <a:rPr lang="en-AU" dirty="0" err="1" smtClean="0"/>
              <a:t>teres</a:t>
            </a:r>
            <a:r>
              <a:rPr lang="en-AU" dirty="0" smtClean="0"/>
              <a:t> and remains of left umbilical vein</a:t>
            </a:r>
          </a:p>
          <a:p>
            <a:pPr>
              <a:buFontTx/>
              <a:buChar char="-"/>
            </a:pPr>
            <a:r>
              <a:rPr lang="en-AU" dirty="0" smtClean="0"/>
              <a:t>Connects abdominal wall to the liver from umbilicus to liver surface</a:t>
            </a:r>
          </a:p>
          <a:p>
            <a:pPr>
              <a:buFontTx/>
              <a:buChar char="-"/>
            </a:pPr>
            <a:r>
              <a:rPr lang="en-AU" dirty="0" smtClean="0"/>
              <a:t>Continues posteriorly as </a:t>
            </a:r>
            <a:r>
              <a:rPr lang="en-AU" dirty="0" err="1" smtClean="0"/>
              <a:t>ligamentum</a:t>
            </a:r>
            <a:r>
              <a:rPr lang="en-AU" dirty="0" smtClean="0"/>
              <a:t> </a:t>
            </a:r>
            <a:r>
              <a:rPr lang="en-AU" dirty="0" err="1" smtClean="0"/>
              <a:t>venosum</a:t>
            </a:r>
            <a:endParaRPr lang="en-AU" dirty="0" smtClean="0"/>
          </a:p>
          <a:p>
            <a:pPr>
              <a:buFontTx/>
              <a:buChar char="-"/>
            </a:pPr>
            <a:r>
              <a:rPr lang="en-AU" dirty="0" smtClean="0"/>
              <a:t>Contained in umbilical fissure and fissure for </a:t>
            </a:r>
            <a:r>
              <a:rPr lang="en-AU" dirty="0" err="1" smtClean="0"/>
              <a:t>ligamentum</a:t>
            </a:r>
            <a:r>
              <a:rPr lang="en-AU" dirty="0" smtClean="0"/>
              <a:t> </a:t>
            </a:r>
            <a:r>
              <a:rPr lang="en-AU" dirty="0" err="1" smtClean="0"/>
              <a:t>venosum</a:t>
            </a:r>
            <a:endParaRPr lang="en-AU" dirty="0" smtClean="0"/>
          </a:p>
        </p:txBody>
      </p:sp>
    </p:spTree>
    <p:extLst>
      <p:ext uri="{BB962C8B-B14F-4D97-AF65-F5344CB8AC3E}">
        <p14:creationId xmlns:p14="http://schemas.microsoft.com/office/powerpoint/2010/main" val="2607172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92500"/>
          </a:bodyPr>
          <a:lstStyle/>
          <a:p>
            <a:r>
              <a:rPr lang="en-AU" dirty="0" err="1" smtClean="0"/>
              <a:t>Glisson’s</a:t>
            </a:r>
            <a:r>
              <a:rPr lang="en-AU" dirty="0" smtClean="0"/>
              <a:t> capsule</a:t>
            </a:r>
          </a:p>
          <a:p>
            <a:r>
              <a:rPr lang="en-AU" dirty="0" smtClean="0"/>
              <a:t>Ligaments:</a:t>
            </a:r>
          </a:p>
          <a:p>
            <a:r>
              <a:rPr lang="en-AU" dirty="0" err="1" smtClean="0"/>
              <a:t>Falciform</a:t>
            </a:r>
            <a:r>
              <a:rPr lang="en-AU" dirty="0" smtClean="0"/>
              <a:t> </a:t>
            </a:r>
            <a:r>
              <a:rPr lang="en-AU" dirty="0" err="1" smtClean="0"/>
              <a:t>ligamant</a:t>
            </a:r>
            <a:r>
              <a:rPr lang="en-AU" dirty="0" err="1" smtClean="0">
                <a:sym typeface="Wingdings" panose="05000000000000000000" pitchFamily="2" charset="2"/>
              </a:rPr>
              <a:t>splits</a:t>
            </a:r>
            <a:r>
              <a:rPr lang="en-AU" dirty="0" smtClean="0">
                <a:sym typeface="Wingdings" panose="05000000000000000000" pitchFamily="2" charset="2"/>
              </a:rPr>
              <a:t> at umbilical fissure to upper leaf of right coronary ligament and left triangular ligament</a:t>
            </a:r>
          </a:p>
          <a:p>
            <a:r>
              <a:rPr lang="en-AU" dirty="0" smtClean="0">
                <a:sym typeface="Wingdings" panose="05000000000000000000" pitchFamily="2" charset="2"/>
              </a:rPr>
              <a:t>Right apex of the upper leaf of the right coronary ligament is the right triangular </a:t>
            </a:r>
            <a:r>
              <a:rPr lang="en-AU" dirty="0" err="1" smtClean="0">
                <a:sym typeface="Wingdings" panose="05000000000000000000" pitchFamily="2" charset="2"/>
              </a:rPr>
              <a:t>ligamentcontinues</a:t>
            </a:r>
            <a:r>
              <a:rPr lang="en-AU" dirty="0" smtClean="0">
                <a:sym typeface="Wingdings" panose="05000000000000000000" pitchFamily="2" charset="2"/>
              </a:rPr>
              <a:t> medially as the lower leaf the right coronary ligament</a:t>
            </a:r>
          </a:p>
          <a:p>
            <a:r>
              <a:rPr lang="en-AU" dirty="0" smtClean="0">
                <a:sym typeface="Wingdings" panose="05000000000000000000" pitchFamily="2" charset="2"/>
              </a:rPr>
              <a:t>Bare area between upper and lower leafs of right coronary ligament contains IVC and is in contact with diaphragm</a:t>
            </a:r>
          </a:p>
        </p:txBody>
      </p:sp>
    </p:spTree>
    <p:extLst>
      <p:ext uri="{BB962C8B-B14F-4D97-AF65-F5344CB8AC3E}">
        <p14:creationId xmlns:p14="http://schemas.microsoft.com/office/powerpoint/2010/main" val="2086938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Continues to the left at </a:t>
            </a:r>
            <a:r>
              <a:rPr lang="en-AU" dirty="0" err="1" smtClean="0"/>
              <a:t>ligamentum</a:t>
            </a:r>
            <a:r>
              <a:rPr lang="en-AU" dirty="0" smtClean="0"/>
              <a:t> </a:t>
            </a:r>
            <a:r>
              <a:rPr lang="en-AU" dirty="0" err="1" smtClean="0"/>
              <a:t>venosum</a:t>
            </a:r>
            <a:endParaRPr lang="en-AU" dirty="0" smtClean="0"/>
          </a:p>
          <a:p>
            <a:r>
              <a:rPr lang="en-AU" dirty="0" smtClean="0"/>
              <a:t>Forms posterior layer of lesser </a:t>
            </a:r>
            <a:r>
              <a:rPr lang="en-AU" dirty="0" err="1" smtClean="0"/>
              <a:t>omentum</a:t>
            </a:r>
            <a:r>
              <a:rPr lang="en-AU" dirty="0" smtClean="0"/>
              <a:t> at </a:t>
            </a:r>
            <a:r>
              <a:rPr lang="en-AU" dirty="0" err="1" smtClean="0"/>
              <a:t>porta</a:t>
            </a:r>
            <a:r>
              <a:rPr lang="en-AU" dirty="0" smtClean="0"/>
              <a:t> </a:t>
            </a:r>
            <a:r>
              <a:rPr lang="en-AU" dirty="0" err="1" smtClean="0"/>
              <a:t>hepatis</a:t>
            </a:r>
            <a:endParaRPr lang="en-AU" dirty="0" smtClean="0"/>
          </a:p>
          <a:p>
            <a:r>
              <a:rPr lang="en-AU" dirty="0" smtClean="0"/>
              <a:t>Anterior layer of lesser </a:t>
            </a:r>
            <a:r>
              <a:rPr lang="en-AU" dirty="0" err="1" smtClean="0"/>
              <a:t>omentum</a:t>
            </a:r>
            <a:r>
              <a:rPr lang="en-AU" dirty="0" smtClean="0"/>
              <a:t> returns and completes liver circle at left triangular ligament</a:t>
            </a:r>
          </a:p>
          <a:p>
            <a:r>
              <a:rPr lang="en-AU" dirty="0" smtClean="0"/>
              <a:t>Lesser </a:t>
            </a:r>
            <a:r>
              <a:rPr lang="en-AU" dirty="0" err="1" smtClean="0"/>
              <a:t>omentum</a:t>
            </a:r>
            <a:r>
              <a:rPr lang="en-AU" dirty="0" smtClean="0"/>
              <a:t>= </a:t>
            </a:r>
            <a:r>
              <a:rPr lang="en-AU" dirty="0" err="1" smtClean="0"/>
              <a:t>hepatoduodenal</a:t>
            </a:r>
            <a:r>
              <a:rPr lang="en-AU" dirty="0" smtClean="0"/>
              <a:t> and </a:t>
            </a:r>
            <a:r>
              <a:rPr lang="en-AU" dirty="0" err="1" smtClean="0"/>
              <a:t>hepatogastric</a:t>
            </a:r>
            <a:r>
              <a:rPr lang="en-AU" dirty="0" smtClean="0"/>
              <a:t> ligaments</a:t>
            </a:r>
            <a:endParaRPr lang="en-AU" dirty="0"/>
          </a:p>
        </p:txBody>
      </p:sp>
    </p:spTree>
    <p:extLst>
      <p:ext uri="{BB962C8B-B14F-4D97-AF65-F5344CB8AC3E}">
        <p14:creationId xmlns:p14="http://schemas.microsoft.com/office/powerpoint/2010/main" val="31820593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609</TotalTime>
  <Words>1827</Words>
  <Application>Microsoft Macintosh PowerPoint</Application>
  <PresentationFormat>On-screen Show (4:3)</PresentationFormat>
  <Paragraphs>197</Paragraphs>
  <Slides>62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62</vt:i4>
      </vt:variant>
    </vt:vector>
  </HeadingPairs>
  <TitlesOfParts>
    <vt:vector size="64" baseType="lpstr">
      <vt:lpstr>NewsPrint</vt:lpstr>
      <vt:lpstr>Bitmap Image</vt:lpstr>
      <vt:lpstr>Anatomy, Embryology, and Physiology of the Liver</vt:lpstr>
      <vt:lpstr>Historical Developments</vt:lpstr>
      <vt:lpstr>PowerPoint Presentation</vt:lpstr>
      <vt:lpstr>PowerPoint Presentation</vt:lpstr>
      <vt:lpstr>Anatomy of the Liver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Histology of Hepatocytes</vt:lpstr>
      <vt:lpstr>PowerPoint Presentation</vt:lpstr>
      <vt:lpstr>PowerPoint Presentation</vt:lpstr>
      <vt:lpstr>Physiology of the Liver</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Nicholas</dc:creator>
  <cp:lastModifiedBy>Gratian  Punch</cp:lastModifiedBy>
  <cp:revision>30</cp:revision>
  <dcterms:created xsi:type="dcterms:W3CDTF">2014-06-22T02:41:28Z</dcterms:created>
  <dcterms:modified xsi:type="dcterms:W3CDTF">2014-12-14T08:39:48Z</dcterms:modified>
</cp:coreProperties>
</file>