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3"/>
  </p:notesMasterIdLst>
  <p:sldIdLst>
    <p:sldId id="258" r:id="rId2"/>
    <p:sldId id="259" r:id="rId3"/>
    <p:sldId id="261" r:id="rId4"/>
    <p:sldId id="262" r:id="rId5"/>
    <p:sldId id="263" r:id="rId6"/>
    <p:sldId id="264" r:id="rId7"/>
    <p:sldId id="265" r:id="rId8"/>
    <p:sldId id="266" r:id="rId9"/>
    <p:sldId id="267" r:id="rId10"/>
    <p:sldId id="268" r:id="rId11"/>
    <p:sldId id="269" r:id="rId12"/>
    <p:sldId id="270" r:id="rId13"/>
    <p:sldId id="271" r:id="rId14"/>
    <p:sldId id="273" r:id="rId15"/>
    <p:sldId id="274" r:id="rId16"/>
    <p:sldId id="275" r:id="rId17"/>
    <p:sldId id="276" r:id="rId18"/>
    <p:sldId id="272" r:id="rId19"/>
    <p:sldId id="278" r:id="rId20"/>
    <p:sldId id="279" r:id="rId21"/>
    <p:sldId id="260"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4660"/>
  </p:normalViewPr>
  <p:slideViewPr>
    <p:cSldViewPr snapToGrid="0" snapToObjects="1">
      <p:cViewPr varScale="1">
        <p:scale>
          <a:sx n="82" d="100"/>
          <a:sy n="82" d="100"/>
        </p:scale>
        <p:origin x="-265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notesMaster" Target="notesMasters/notesMaster1.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D65BDEF-0ACA-6043-8BE6-C2986E1C24C6}" type="datetimeFigureOut">
              <a:rPr lang="en-US" smtClean="0"/>
              <a:t>31/01/15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AFACB22-2B15-8A4A-8E7D-18D8AB9EE2C1}" type="slidenum">
              <a:rPr lang="en-US" smtClean="0"/>
              <a:t>‹#›</a:t>
            </a:fld>
            <a:endParaRPr lang="en-US"/>
          </a:p>
        </p:txBody>
      </p:sp>
    </p:spTree>
    <p:extLst>
      <p:ext uri="{BB962C8B-B14F-4D97-AF65-F5344CB8AC3E}">
        <p14:creationId xmlns:p14="http://schemas.microsoft.com/office/powerpoint/2010/main" val="291263027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None/>
            </a:pPr>
            <a:r>
              <a:rPr lang="en-US" dirty="0" smtClean="0"/>
              <a:t>that can only be completely identified and eliminated</a:t>
            </a:r>
          </a:p>
          <a:p>
            <a:r>
              <a:rPr lang="en-US" dirty="0" smtClean="0"/>
              <a:t>after several examinations under </a:t>
            </a:r>
            <a:r>
              <a:rPr lang="en-US" dirty="0" err="1" smtClean="0"/>
              <a:t>anaesthetic</a:t>
            </a:r>
            <a:r>
              <a:rPr lang="en-US" dirty="0" smtClean="0"/>
              <a:t>, aided by </a:t>
            </a:r>
            <a:r>
              <a:rPr lang="en-US" dirty="0" err="1" smtClean="0"/>
              <a:t>endoanal</a:t>
            </a:r>
            <a:endParaRPr lang="en-US" dirty="0" smtClean="0"/>
          </a:p>
          <a:p>
            <a:r>
              <a:rPr lang="en-US" dirty="0" smtClean="0"/>
              <a:t>ultrasound or magnetic resonance imaging. In this latter category</a:t>
            </a:r>
          </a:p>
          <a:p>
            <a:r>
              <a:rPr lang="en-US" dirty="0" smtClean="0"/>
              <a:t>of fistulae, the challenge of achieving long-term healing together</a:t>
            </a:r>
          </a:p>
          <a:p>
            <a:r>
              <a:rPr lang="en-US" dirty="0" smtClean="0"/>
              <a:t>with preservation of sphincter function becomes more difficult</a:t>
            </a:r>
          </a:p>
          <a:p>
            <a:endParaRPr lang="en-US" dirty="0"/>
          </a:p>
        </p:txBody>
      </p:sp>
      <p:sp>
        <p:nvSpPr>
          <p:cNvPr id="4" name="Slide Number Placeholder 3"/>
          <p:cNvSpPr>
            <a:spLocks noGrp="1"/>
          </p:cNvSpPr>
          <p:nvPr>
            <p:ph type="sldNum" sz="quarter" idx="10"/>
          </p:nvPr>
        </p:nvSpPr>
        <p:spPr/>
        <p:txBody>
          <a:bodyPr/>
          <a:lstStyle/>
          <a:p>
            <a:fld id="{9AFACB22-2B15-8A4A-8E7D-18D8AB9EE2C1}" type="slidenum">
              <a:rPr lang="en-US" smtClean="0"/>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EUS:</a:t>
            </a:r>
            <a:r>
              <a:rPr lang="en-US" baseline="0" dirty="0" smtClean="0"/>
              <a:t> IS appears as </a:t>
            </a:r>
            <a:r>
              <a:rPr lang="en-US" baseline="0" dirty="0" err="1" smtClean="0"/>
              <a:t>hypoechoic</a:t>
            </a:r>
            <a:r>
              <a:rPr lang="en-US" baseline="0" dirty="0" smtClean="0"/>
              <a:t> ring, ES identified by identifying </a:t>
            </a:r>
            <a:r>
              <a:rPr lang="en-US" baseline="0" dirty="0" err="1" smtClean="0"/>
              <a:t>puborectalis</a:t>
            </a:r>
            <a:r>
              <a:rPr lang="en-US" baseline="0" dirty="0" smtClean="0"/>
              <a:t> sling at </a:t>
            </a:r>
            <a:r>
              <a:rPr lang="en-US" baseline="0" dirty="0" err="1" smtClean="0"/>
              <a:t>anorectal</a:t>
            </a:r>
            <a:r>
              <a:rPr lang="en-US" baseline="0" dirty="0" smtClean="0"/>
              <a:t> junction (</a:t>
            </a:r>
            <a:r>
              <a:rPr lang="en-US" baseline="0" dirty="0" err="1" smtClean="0"/>
              <a:t>hyperechoic</a:t>
            </a:r>
            <a:r>
              <a:rPr lang="en-US" baseline="0" dirty="0" smtClean="0"/>
              <a:t> and U-Shaped), ES commences when the open end of the U begins to close to form a complete ring of muscle</a:t>
            </a:r>
          </a:p>
          <a:p>
            <a:pPr marL="0" marR="0" indent="0" algn="l" defTabSz="457200" rtl="0" eaLnBrk="1" fontAlgn="auto" latinLnBrk="0" hangingPunct="1">
              <a:lnSpc>
                <a:spcPct val="100000"/>
              </a:lnSpc>
              <a:spcBef>
                <a:spcPts val="0"/>
              </a:spcBef>
              <a:spcAft>
                <a:spcPts val="0"/>
              </a:spcAft>
              <a:buClrTx/>
              <a:buSzTx/>
              <a:buFontTx/>
              <a:buNone/>
              <a:tabLst/>
              <a:defRPr/>
            </a:pPr>
            <a:r>
              <a:rPr lang="en-US" dirty="0" err="1" smtClean="0"/>
              <a:t>Mucocutaneous</a:t>
            </a:r>
            <a:r>
              <a:rPr lang="en-US" dirty="0" smtClean="0"/>
              <a:t> junction is the site of the dentate line (epithelium is columnar</a:t>
            </a:r>
            <a:r>
              <a:rPr lang="en-US" baseline="0" dirty="0" smtClean="0"/>
              <a:t> with goblet cells </a:t>
            </a:r>
            <a:r>
              <a:rPr lang="en-US" dirty="0" smtClean="0"/>
              <a:t>above, and stratified non-</a:t>
            </a:r>
            <a:r>
              <a:rPr lang="en-US" dirty="0" err="1" smtClean="0"/>
              <a:t>keratinised</a:t>
            </a:r>
            <a:r>
              <a:rPr lang="en-US" dirty="0" smtClean="0"/>
              <a:t> </a:t>
            </a:r>
            <a:r>
              <a:rPr lang="en-US" dirty="0" err="1" smtClean="0"/>
              <a:t>squamous</a:t>
            </a:r>
            <a:r>
              <a:rPr lang="en-US" dirty="0" smtClean="0"/>
              <a:t> epithelium</a:t>
            </a:r>
            <a:r>
              <a:rPr lang="en-US" baseline="0" dirty="0" smtClean="0"/>
              <a:t> with ATZ, </a:t>
            </a:r>
            <a:r>
              <a:rPr lang="en-US" baseline="0" dirty="0" err="1" smtClean="0"/>
              <a:t>cuboidal</a:t>
            </a:r>
            <a:r>
              <a:rPr lang="en-US" baseline="0" dirty="0" smtClean="0"/>
              <a:t> epithelium, of varying distance between)</a:t>
            </a:r>
            <a:endParaRPr lang="en-US" dirty="0" smtClean="0"/>
          </a:p>
          <a:p>
            <a:endParaRPr lang="en-US" baseline="0" dirty="0" smtClean="0"/>
          </a:p>
        </p:txBody>
      </p:sp>
      <p:sp>
        <p:nvSpPr>
          <p:cNvPr id="4" name="Slide Number Placeholder 3"/>
          <p:cNvSpPr>
            <a:spLocks noGrp="1"/>
          </p:cNvSpPr>
          <p:nvPr>
            <p:ph type="sldNum" sz="quarter" idx="10"/>
          </p:nvPr>
        </p:nvSpPr>
        <p:spPr/>
        <p:txBody>
          <a:bodyPr/>
          <a:lstStyle/>
          <a:p>
            <a:fld id="{9AFACB22-2B15-8A4A-8E7D-18D8AB9EE2C1}" type="slidenum">
              <a:rPr lang="en-US" smtClean="0"/>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 = caudal </a:t>
            </a:r>
            <a:r>
              <a:rPr lang="en-US" dirty="0" err="1" smtClean="0">
                <a:sym typeface="Wingdings"/>
              </a:rPr>
              <a:t></a:t>
            </a:r>
            <a:r>
              <a:rPr lang="en-US" dirty="0" smtClean="0">
                <a:sym typeface="Wingdings"/>
              </a:rPr>
              <a:t> </a:t>
            </a:r>
            <a:r>
              <a:rPr lang="en-US" dirty="0" err="1" smtClean="0">
                <a:sym typeface="Wingdings"/>
              </a:rPr>
              <a:t>perianal</a:t>
            </a:r>
            <a:r>
              <a:rPr lang="en-US" dirty="0" smtClean="0">
                <a:sym typeface="Wingdings"/>
              </a:rPr>
              <a:t> abscess</a:t>
            </a:r>
          </a:p>
          <a:p>
            <a:r>
              <a:rPr lang="en-US" dirty="0" smtClean="0">
                <a:sym typeface="Wingdings"/>
              </a:rPr>
              <a:t>B =</a:t>
            </a:r>
            <a:r>
              <a:rPr lang="en-US" baseline="0" dirty="0" smtClean="0">
                <a:sym typeface="Wingdings"/>
              </a:rPr>
              <a:t> </a:t>
            </a:r>
            <a:r>
              <a:rPr lang="en-US" baseline="0" dirty="0" err="1" smtClean="0">
                <a:sym typeface="Wingdings"/>
              </a:rPr>
              <a:t>cephalad</a:t>
            </a:r>
            <a:r>
              <a:rPr lang="en-US" baseline="0" dirty="0" smtClean="0">
                <a:sym typeface="Wingdings"/>
              </a:rPr>
              <a:t> </a:t>
            </a:r>
            <a:r>
              <a:rPr lang="en-US" baseline="0" dirty="0" err="1" smtClean="0">
                <a:sym typeface="Wingdings"/>
              </a:rPr>
              <a:t></a:t>
            </a:r>
            <a:r>
              <a:rPr lang="en-US" baseline="0" dirty="0" smtClean="0">
                <a:sym typeface="Wingdings"/>
              </a:rPr>
              <a:t> high </a:t>
            </a:r>
            <a:r>
              <a:rPr lang="en-US" baseline="0" dirty="0" err="1" smtClean="0">
                <a:sym typeface="Wingdings"/>
              </a:rPr>
              <a:t>intermuscular</a:t>
            </a:r>
            <a:r>
              <a:rPr lang="en-US" baseline="0" dirty="0" smtClean="0">
                <a:sym typeface="Wingdings"/>
              </a:rPr>
              <a:t> abscess</a:t>
            </a:r>
          </a:p>
          <a:p>
            <a:r>
              <a:rPr lang="en-US" baseline="0" dirty="0" smtClean="0">
                <a:sym typeface="Wingdings"/>
              </a:rPr>
              <a:t>C = </a:t>
            </a:r>
            <a:r>
              <a:rPr lang="en-US" baseline="0" dirty="0" err="1" smtClean="0">
                <a:sym typeface="Wingdings"/>
              </a:rPr>
              <a:t>supralevator/pararectal</a:t>
            </a:r>
            <a:endParaRPr lang="en-US" baseline="0" dirty="0" smtClean="0">
              <a:sym typeface="Wingdings"/>
            </a:endParaRPr>
          </a:p>
          <a:p>
            <a:r>
              <a:rPr lang="en-US" baseline="0" dirty="0" smtClean="0">
                <a:sym typeface="Wingdings"/>
              </a:rPr>
              <a:t>D = </a:t>
            </a:r>
            <a:r>
              <a:rPr lang="en-US" baseline="0" dirty="0" err="1" smtClean="0">
                <a:sym typeface="Wingdings"/>
              </a:rPr>
              <a:t>acress</a:t>
            </a:r>
            <a:r>
              <a:rPr lang="en-US" baseline="0" dirty="0" smtClean="0">
                <a:sym typeface="Wingdings"/>
              </a:rPr>
              <a:t> external sphincter </a:t>
            </a:r>
            <a:r>
              <a:rPr lang="en-US" baseline="0" dirty="0" err="1" smtClean="0">
                <a:sym typeface="Wingdings"/>
              </a:rPr>
              <a:t></a:t>
            </a:r>
            <a:r>
              <a:rPr lang="en-US" baseline="0" dirty="0" smtClean="0">
                <a:sym typeface="Wingdings"/>
              </a:rPr>
              <a:t> </a:t>
            </a:r>
            <a:r>
              <a:rPr lang="en-US" baseline="0" dirty="0" err="1" smtClean="0">
                <a:sym typeface="Wingdings"/>
              </a:rPr>
              <a:t>ischiorectal</a:t>
            </a:r>
            <a:endParaRPr lang="en-US" dirty="0"/>
          </a:p>
        </p:txBody>
      </p:sp>
      <p:sp>
        <p:nvSpPr>
          <p:cNvPr id="4" name="Slide Number Placeholder 3"/>
          <p:cNvSpPr>
            <a:spLocks noGrp="1"/>
          </p:cNvSpPr>
          <p:nvPr>
            <p:ph type="sldNum" sz="quarter" idx="10"/>
          </p:nvPr>
        </p:nvSpPr>
        <p:spPr/>
        <p:txBody>
          <a:bodyPr/>
          <a:lstStyle/>
          <a:p>
            <a:fld id="{9AFACB22-2B15-8A4A-8E7D-18D8AB9EE2C1}" type="slidenum">
              <a:rPr lang="en-US" smtClean="0"/>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Most evidence suggests that fistulas are present in the majority of cases of </a:t>
            </a:r>
            <a:r>
              <a:rPr lang="en-US" dirty="0" err="1" smtClean="0"/>
              <a:t>anorectal</a:t>
            </a:r>
            <a:r>
              <a:rPr lang="en-US" dirty="0" smtClean="0"/>
              <a:t> abscess formation, but many resolve spontaneously such</a:t>
            </a:r>
            <a:r>
              <a:rPr lang="en-US" baseline="0" dirty="0" smtClean="0"/>
              <a:t> that aggressive early identification and treatment may be unnecessary and lead to poorer outcomes</a:t>
            </a:r>
            <a:endParaRPr lang="en-US" dirty="0"/>
          </a:p>
        </p:txBody>
      </p:sp>
      <p:sp>
        <p:nvSpPr>
          <p:cNvPr id="4" name="Slide Number Placeholder 3"/>
          <p:cNvSpPr>
            <a:spLocks noGrp="1"/>
          </p:cNvSpPr>
          <p:nvPr>
            <p:ph type="sldNum" sz="quarter" idx="10"/>
          </p:nvPr>
        </p:nvSpPr>
        <p:spPr/>
        <p:txBody>
          <a:bodyPr/>
          <a:lstStyle/>
          <a:p>
            <a:fld id="{9AFACB22-2B15-8A4A-8E7D-18D8AB9EE2C1}" type="slidenum">
              <a:rPr lang="en-US" smtClean="0"/>
              <a:t>7</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err="1" smtClean="0">
                <a:solidFill>
                  <a:schemeClr val="tx1"/>
                </a:solidFill>
                <a:latin typeface="+mn-lt"/>
                <a:ea typeface="+mn-ea"/>
                <a:cs typeface="+mn-cs"/>
              </a:rPr>
              <a:t>Goodsall's</a:t>
            </a:r>
            <a:r>
              <a:rPr lang="en-US" sz="1200" kern="1200" baseline="0" dirty="0" smtClean="0">
                <a:solidFill>
                  <a:schemeClr val="tx1"/>
                </a:solidFill>
                <a:latin typeface="+mn-lt"/>
                <a:ea typeface="+mn-ea"/>
                <a:cs typeface="+mn-cs"/>
              </a:rPr>
              <a:t> rule generally applies in that the likely site of the internal opening</a:t>
            </a:r>
          </a:p>
          <a:p>
            <a:r>
              <a:rPr lang="en-US" sz="1200" kern="1200" baseline="0" dirty="0" smtClean="0">
                <a:solidFill>
                  <a:schemeClr val="tx1"/>
                </a:solidFill>
                <a:latin typeface="+mn-lt"/>
                <a:ea typeface="+mn-ea"/>
                <a:cs typeface="+mn-cs"/>
              </a:rPr>
              <a:t>can be predicted by the position around the anal circumference of the external opening. Exceptions to this</a:t>
            </a:r>
          </a:p>
          <a:p>
            <a:r>
              <a:rPr lang="en-US" sz="1200" kern="1200" baseline="0" dirty="0" smtClean="0">
                <a:solidFill>
                  <a:schemeClr val="tx1"/>
                </a:solidFill>
                <a:latin typeface="+mn-lt"/>
                <a:ea typeface="+mn-ea"/>
                <a:cs typeface="+mn-cs"/>
              </a:rPr>
              <a:t>rule include </a:t>
            </a:r>
            <a:r>
              <a:rPr lang="en-US" sz="1200" kern="1200" baseline="0" dirty="0" err="1" smtClean="0">
                <a:solidFill>
                  <a:schemeClr val="tx1"/>
                </a:solidFill>
                <a:latin typeface="+mn-lt"/>
                <a:ea typeface="+mn-ea"/>
                <a:cs typeface="+mn-cs"/>
              </a:rPr>
              <a:t>anteriorly</a:t>
            </a:r>
            <a:r>
              <a:rPr lang="en-US" sz="1200" kern="1200" baseline="0" dirty="0" smtClean="0">
                <a:solidFill>
                  <a:schemeClr val="tx1"/>
                </a:solidFill>
                <a:latin typeface="+mn-lt"/>
                <a:ea typeface="+mn-ea"/>
                <a:cs typeface="+mn-cs"/>
              </a:rPr>
              <a:t> located openings more than 3cm from the anal verge (which may be anterior</a:t>
            </a:r>
          </a:p>
          <a:p>
            <a:r>
              <a:rPr lang="en-US" sz="1200" kern="1200" baseline="0" dirty="0" smtClean="0">
                <a:solidFill>
                  <a:schemeClr val="tx1"/>
                </a:solidFill>
                <a:latin typeface="+mn-lt"/>
                <a:ea typeface="+mn-ea"/>
                <a:cs typeface="+mn-cs"/>
              </a:rPr>
              <a:t>extensions of posterior horseshoe fistulas) and fistulas associated with other diseases, especially </a:t>
            </a:r>
            <a:r>
              <a:rPr lang="en-US" sz="1200" kern="1200" baseline="0" dirty="0" err="1" smtClean="0">
                <a:solidFill>
                  <a:schemeClr val="tx1"/>
                </a:solidFill>
                <a:latin typeface="+mn-lt"/>
                <a:ea typeface="+mn-ea"/>
                <a:cs typeface="+mn-cs"/>
              </a:rPr>
              <a:t>Crohn's</a:t>
            </a:r>
            <a:r>
              <a:rPr lang="en-US" sz="1200" kern="1200" baseline="0" dirty="0" smtClean="0">
                <a:solidFill>
                  <a:schemeClr val="tx1"/>
                </a:solidFill>
                <a:latin typeface="+mn-lt"/>
                <a:ea typeface="+mn-ea"/>
                <a:cs typeface="+mn-cs"/>
              </a:rPr>
              <a:t> and</a:t>
            </a:r>
          </a:p>
          <a:p>
            <a:r>
              <a:rPr lang="en-US" sz="1200" kern="1200" baseline="0" dirty="0" smtClean="0">
                <a:solidFill>
                  <a:schemeClr val="tx1"/>
                </a:solidFill>
                <a:latin typeface="+mn-lt"/>
                <a:ea typeface="+mn-ea"/>
                <a:cs typeface="+mn-cs"/>
              </a:rPr>
              <a:t>malignancy</a:t>
            </a:r>
            <a:endParaRPr lang="en-US" dirty="0" smtClean="0"/>
          </a:p>
          <a:p>
            <a:endParaRPr lang="en-US" dirty="0" smtClean="0"/>
          </a:p>
          <a:p>
            <a:r>
              <a:rPr lang="en-US" dirty="0" smtClean="0"/>
              <a:t>Predictive accuracy</a:t>
            </a:r>
            <a:r>
              <a:rPr lang="en-US" baseline="0" dirty="0" smtClean="0"/>
              <a:t> posterior 41-90% when put to the test, 49-72% </a:t>
            </a:r>
            <a:r>
              <a:rPr lang="en-US" baseline="0" dirty="0" err="1" smtClean="0"/>
              <a:t>anteriorly</a:t>
            </a:r>
            <a:endParaRPr lang="en-US" baseline="0" dirty="0" smtClean="0"/>
          </a:p>
          <a:p>
            <a:endParaRPr lang="en-US" baseline="0" dirty="0" smtClean="0"/>
          </a:p>
          <a:p>
            <a:r>
              <a:rPr lang="en-US" baseline="0" dirty="0" smtClean="0"/>
              <a:t>Beware differential diagnosis: </a:t>
            </a:r>
            <a:r>
              <a:rPr lang="en-US" baseline="0" dirty="0" err="1" smtClean="0"/>
              <a:t>Hidradenitis</a:t>
            </a:r>
            <a:r>
              <a:rPr lang="en-US" baseline="0" dirty="0" smtClean="0"/>
              <a:t> </a:t>
            </a:r>
            <a:r>
              <a:rPr lang="en-US" baseline="0" dirty="0" err="1" smtClean="0"/>
              <a:t>suppurativa</a:t>
            </a:r>
            <a:r>
              <a:rPr lang="en-US" baseline="0" dirty="0" smtClean="0"/>
              <a:t>, TB, </a:t>
            </a:r>
            <a:r>
              <a:rPr lang="en-US" baseline="0" dirty="0" err="1" smtClean="0"/>
              <a:t>Bartholins</a:t>
            </a:r>
            <a:r>
              <a:rPr lang="en-US" baseline="0" dirty="0" smtClean="0"/>
              <a:t>, </a:t>
            </a:r>
            <a:r>
              <a:rPr lang="en-US" baseline="0" dirty="0" err="1" smtClean="0"/>
              <a:t>actinomycosis</a:t>
            </a:r>
            <a:r>
              <a:rPr lang="en-US" baseline="0" dirty="0" smtClean="0"/>
              <a:t>, anal fissure, ulceration with </a:t>
            </a:r>
            <a:r>
              <a:rPr lang="en-US" baseline="0" dirty="0" err="1" smtClean="0"/>
              <a:t>Crohns</a:t>
            </a:r>
            <a:r>
              <a:rPr lang="en-US" baseline="0" dirty="0" smtClean="0"/>
              <a:t>, STDs, low </a:t>
            </a:r>
            <a:r>
              <a:rPr lang="en-US" baseline="0" dirty="0" err="1" smtClean="0"/>
              <a:t>pilonidal</a:t>
            </a:r>
            <a:r>
              <a:rPr lang="en-US" baseline="0" dirty="0" smtClean="0"/>
              <a:t> sinus</a:t>
            </a:r>
            <a:endParaRPr lang="en-US" dirty="0"/>
          </a:p>
        </p:txBody>
      </p:sp>
      <p:sp>
        <p:nvSpPr>
          <p:cNvPr id="4" name="Slide Number Placeholder 3"/>
          <p:cNvSpPr>
            <a:spLocks noGrp="1"/>
          </p:cNvSpPr>
          <p:nvPr>
            <p:ph type="sldNum" sz="quarter" idx="10"/>
          </p:nvPr>
        </p:nvSpPr>
        <p:spPr/>
        <p:txBody>
          <a:bodyPr/>
          <a:lstStyle/>
          <a:p>
            <a:fld id="{9AFACB22-2B15-8A4A-8E7D-18D8AB9EE2C1}" type="slidenum">
              <a:rPr lang="en-US" smtClean="0"/>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AU"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smtClean="0"/>
              <a:t>Click to edit Master subtitle style</a:t>
            </a:r>
            <a:endParaRPr lang="en-US"/>
          </a:p>
        </p:txBody>
      </p:sp>
      <p:sp>
        <p:nvSpPr>
          <p:cNvPr id="4" name="Date Placeholder 3"/>
          <p:cNvSpPr>
            <a:spLocks noGrp="1"/>
          </p:cNvSpPr>
          <p:nvPr>
            <p:ph type="dt" sz="half" idx="10"/>
          </p:nvPr>
        </p:nvSpPr>
        <p:spPr/>
        <p:txBody>
          <a:bodyPr/>
          <a:lstStyle/>
          <a:p>
            <a:fld id="{4EE3F91C-08B8-564B-B59E-991A50F8C37E}" type="datetimeFigureOut">
              <a:rPr lang="en-US" smtClean="0"/>
              <a:t>31/01/15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12C9F2-A5D5-E342-BFFD-FE7690906F74}"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10"/>
          </p:nvPr>
        </p:nvSpPr>
        <p:spPr/>
        <p:txBody>
          <a:bodyPr/>
          <a:lstStyle/>
          <a:p>
            <a:fld id="{4EE3F91C-08B8-564B-B59E-991A50F8C37E}" type="datetimeFigureOut">
              <a:rPr lang="en-US" smtClean="0"/>
              <a:t>31/01/15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12C9F2-A5D5-E342-BFFD-FE7690906F7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AU"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10"/>
          </p:nvPr>
        </p:nvSpPr>
        <p:spPr/>
        <p:txBody>
          <a:bodyPr/>
          <a:lstStyle/>
          <a:p>
            <a:fld id="{4EE3F91C-08B8-564B-B59E-991A50F8C37E}" type="datetimeFigureOut">
              <a:rPr lang="en-US" smtClean="0"/>
              <a:t>31/01/15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12C9F2-A5D5-E342-BFFD-FE7690906F7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Content Placeholder 2"/>
          <p:cNvSpPr>
            <a:spLocks noGrp="1"/>
          </p:cNvSpPr>
          <p:nvPr>
            <p:ph idx="1"/>
          </p:nvPr>
        </p:nvSpPr>
        <p:spPr/>
        <p:txBody>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10"/>
          </p:nvPr>
        </p:nvSpPr>
        <p:spPr/>
        <p:txBody>
          <a:bodyPr/>
          <a:lstStyle/>
          <a:p>
            <a:fld id="{4EE3F91C-08B8-564B-B59E-991A50F8C37E}" type="datetimeFigureOut">
              <a:rPr lang="en-US" smtClean="0"/>
              <a:t>31/01/15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12C9F2-A5D5-E342-BFFD-FE7690906F7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AU"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AU" smtClean="0"/>
              <a:t>Click to edit Master text styles</a:t>
            </a:r>
          </a:p>
        </p:txBody>
      </p:sp>
      <p:sp>
        <p:nvSpPr>
          <p:cNvPr id="4" name="Date Placeholder 3"/>
          <p:cNvSpPr>
            <a:spLocks noGrp="1"/>
          </p:cNvSpPr>
          <p:nvPr>
            <p:ph type="dt" sz="half" idx="10"/>
          </p:nvPr>
        </p:nvSpPr>
        <p:spPr/>
        <p:txBody>
          <a:bodyPr/>
          <a:lstStyle/>
          <a:p>
            <a:fld id="{4EE3F91C-08B8-564B-B59E-991A50F8C37E}" type="datetimeFigureOut">
              <a:rPr lang="en-US" smtClean="0"/>
              <a:t>31/01/15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12C9F2-A5D5-E342-BFFD-FE7690906F74}"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5" name="Date Placeholder 4"/>
          <p:cNvSpPr>
            <a:spLocks noGrp="1"/>
          </p:cNvSpPr>
          <p:nvPr>
            <p:ph type="dt" sz="half" idx="10"/>
          </p:nvPr>
        </p:nvSpPr>
        <p:spPr/>
        <p:txBody>
          <a:bodyPr/>
          <a:lstStyle/>
          <a:p>
            <a:fld id="{4EE3F91C-08B8-564B-B59E-991A50F8C37E}" type="datetimeFigureOut">
              <a:rPr lang="en-US" smtClean="0"/>
              <a:t>31/01/15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12C9F2-A5D5-E342-BFFD-FE7690906F7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AU"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7" name="Date Placeholder 6"/>
          <p:cNvSpPr>
            <a:spLocks noGrp="1"/>
          </p:cNvSpPr>
          <p:nvPr>
            <p:ph type="dt" sz="half" idx="10"/>
          </p:nvPr>
        </p:nvSpPr>
        <p:spPr/>
        <p:txBody>
          <a:bodyPr/>
          <a:lstStyle/>
          <a:p>
            <a:fld id="{4EE3F91C-08B8-564B-B59E-991A50F8C37E}" type="datetimeFigureOut">
              <a:rPr lang="en-US" smtClean="0"/>
              <a:t>31/01/15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C12C9F2-A5D5-E342-BFFD-FE7690906F7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Date Placeholder 2"/>
          <p:cNvSpPr>
            <a:spLocks noGrp="1"/>
          </p:cNvSpPr>
          <p:nvPr>
            <p:ph type="dt" sz="half" idx="10"/>
          </p:nvPr>
        </p:nvSpPr>
        <p:spPr/>
        <p:txBody>
          <a:bodyPr/>
          <a:lstStyle/>
          <a:p>
            <a:fld id="{4EE3F91C-08B8-564B-B59E-991A50F8C37E}" type="datetimeFigureOut">
              <a:rPr lang="en-US" smtClean="0"/>
              <a:t>31/01/15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C12C9F2-A5D5-E342-BFFD-FE7690906F7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E3F91C-08B8-564B-B59E-991A50F8C37E}" type="datetimeFigureOut">
              <a:rPr lang="en-US" smtClean="0"/>
              <a:t>31/01/15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C12C9F2-A5D5-E342-BFFD-FE7690906F7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AU"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Date Placeholder 4"/>
          <p:cNvSpPr>
            <a:spLocks noGrp="1"/>
          </p:cNvSpPr>
          <p:nvPr>
            <p:ph type="dt" sz="half" idx="10"/>
          </p:nvPr>
        </p:nvSpPr>
        <p:spPr/>
        <p:txBody>
          <a:bodyPr/>
          <a:lstStyle/>
          <a:p>
            <a:fld id="{4EE3F91C-08B8-564B-B59E-991A50F8C37E}" type="datetimeFigureOut">
              <a:rPr lang="en-US" smtClean="0"/>
              <a:t>31/01/15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12C9F2-A5D5-E342-BFFD-FE7690906F7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AU"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Date Placeholder 4"/>
          <p:cNvSpPr>
            <a:spLocks noGrp="1"/>
          </p:cNvSpPr>
          <p:nvPr>
            <p:ph type="dt" sz="half" idx="10"/>
          </p:nvPr>
        </p:nvSpPr>
        <p:spPr/>
        <p:txBody>
          <a:bodyPr/>
          <a:lstStyle/>
          <a:p>
            <a:fld id="{4EE3F91C-08B8-564B-B59E-991A50F8C37E}" type="datetimeFigureOut">
              <a:rPr lang="en-US" smtClean="0"/>
              <a:t>31/01/15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12C9F2-A5D5-E342-BFFD-FE7690906F74}"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E3F91C-08B8-564B-B59E-991A50F8C37E}" type="datetimeFigureOut">
              <a:rPr lang="en-US" smtClean="0"/>
              <a:t>31/01/15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12C9F2-A5D5-E342-BFFD-FE7690906F7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5.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Anal Fistula</a:t>
            </a:r>
            <a:endParaRPr lang="en-US" dirty="0"/>
          </a:p>
        </p:txBody>
      </p:sp>
      <p:sp>
        <p:nvSpPr>
          <p:cNvPr id="5" name="Subtitle 4"/>
          <p:cNvSpPr>
            <a:spLocks noGrp="1"/>
          </p:cNvSpPr>
          <p:nvPr>
            <p:ph type="subTitle" idx="1"/>
          </p:nvPr>
        </p:nvSpPr>
        <p:spPr/>
        <p:txBody>
          <a:bodyPr>
            <a:normAutofit fontScale="85000" lnSpcReduction="10000"/>
          </a:bodyPr>
          <a:lstStyle/>
          <a:p>
            <a:pPr algn="l">
              <a:buFont typeface="Arial"/>
              <a:buChar char="•"/>
            </a:pPr>
            <a:r>
              <a:rPr lang="en-US" dirty="0" smtClean="0"/>
              <a:t> What are the causes of fistula and what is </a:t>
            </a:r>
            <a:r>
              <a:rPr lang="en-US" dirty="0" err="1" smtClean="0"/>
              <a:t>Eisenhammer's</a:t>
            </a:r>
            <a:r>
              <a:rPr lang="en-US" dirty="0" smtClean="0"/>
              <a:t> theory?</a:t>
            </a:r>
          </a:p>
          <a:p>
            <a:pPr algn="l">
              <a:buFont typeface="Arial"/>
              <a:buChar char="•"/>
            </a:pPr>
            <a:r>
              <a:rPr lang="en-US" dirty="0"/>
              <a:t> </a:t>
            </a:r>
            <a:r>
              <a:rPr lang="en-US" dirty="0" smtClean="0"/>
              <a:t>What is Park's classification of anal fistula?</a:t>
            </a:r>
          </a:p>
          <a:p>
            <a:pPr algn="l">
              <a:buFont typeface="Arial"/>
              <a:buChar char="•"/>
            </a:pPr>
            <a:r>
              <a:rPr lang="en-US" dirty="0"/>
              <a:t> </a:t>
            </a:r>
            <a:r>
              <a:rPr lang="en-US" dirty="0" smtClean="0"/>
              <a:t>What are the options for managing fistula?</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Goodsall’s</a:t>
            </a:r>
            <a:r>
              <a:rPr lang="en-US" dirty="0" smtClean="0"/>
              <a:t> Rule</a:t>
            </a:r>
            <a:endParaRPr lang="en-US" dirty="0"/>
          </a:p>
        </p:txBody>
      </p:sp>
      <p:pic>
        <p:nvPicPr>
          <p:cNvPr id="4" name="Content Placeholder 3" descr="Goodsall.jpg"/>
          <p:cNvPicPr>
            <a:picLocks noGrp="1" noChangeAspect="1"/>
          </p:cNvPicPr>
          <p:nvPr>
            <p:ph idx="1"/>
          </p:nvPr>
        </p:nvPicPr>
        <p:blipFill>
          <a:blip r:embed="rId3"/>
          <a:srcRect l="-25847" r="-25847"/>
          <a:stretch>
            <a:fillRect/>
          </a:stretch>
        </p:blip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Assessment</a:t>
            </a:r>
            <a:endParaRPr lang="en-US" dirty="0"/>
          </a:p>
        </p:txBody>
      </p:sp>
      <p:sp>
        <p:nvSpPr>
          <p:cNvPr id="3" name="Content Placeholder 2"/>
          <p:cNvSpPr>
            <a:spLocks noGrp="1"/>
          </p:cNvSpPr>
          <p:nvPr>
            <p:ph idx="1"/>
          </p:nvPr>
        </p:nvSpPr>
        <p:spPr/>
        <p:txBody>
          <a:bodyPr/>
          <a:lstStyle/>
          <a:p>
            <a:r>
              <a:rPr lang="en-US" dirty="0" smtClean="0"/>
              <a:t>External opening is usually clear (at site of previous or spontaneous drainage)</a:t>
            </a:r>
          </a:p>
          <a:p>
            <a:r>
              <a:rPr lang="en-US" dirty="0" smtClean="0"/>
              <a:t>Track may be felt between finger and thumb on DRE (note any clinical abnormalities of the anal sphincter)</a:t>
            </a:r>
          </a:p>
          <a:p>
            <a:r>
              <a:rPr lang="en-US" dirty="0" smtClean="0"/>
              <a:t>If no abscess formation requiring drainage, further assessment with EUS or EUA</a:t>
            </a:r>
            <a:r>
              <a:rPr lang="en-US" baseline="30000" dirty="0" smtClean="0"/>
              <a:t>2</a:t>
            </a:r>
            <a:endParaRPr lang="en-US"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Imaging</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Endo-Anal Ultrasound</a:t>
            </a:r>
          </a:p>
          <a:p>
            <a:pPr lvl="1"/>
            <a:r>
              <a:rPr lang="en-US" dirty="0" smtClean="0"/>
              <a:t>Cheap, “relatively easy”</a:t>
            </a:r>
          </a:p>
          <a:p>
            <a:pPr lvl="1"/>
            <a:r>
              <a:rPr lang="en-US" dirty="0" smtClean="0"/>
              <a:t>Allows assessment of internal and external sphincter integrity</a:t>
            </a:r>
          </a:p>
          <a:p>
            <a:pPr lvl="1"/>
            <a:r>
              <a:rPr lang="en-US" dirty="0" smtClean="0"/>
              <a:t>Operator dependent, limited focal range</a:t>
            </a:r>
          </a:p>
          <a:p>
            <a:r>
              <a:rPr lang="en-US" dirty="0" smtClean="0"/>
              <a:t>MRI</a:t>
            </a:r>
          </a:p>
          <a:p>
            <a:pPr lvl="1"/>
            <a:r>
              <a:rPr lang="en-US" dirty="0" smtClean="0"/>
              <a:t>Not cheap</a:t>
            </a:r>
          </a:p>
          <a:p>
            <a:pPr lvl="1"/>
            <a:r>
              <a:rPr lang="en-US" dirty="0" smtClean="0"/>
              <a:t>No </a:t>
            </a:r>
            <a:r>
              <a:rPr lang="en-US" dirty="0" err="1" smtClean="0"/>
              <a:t>ionising</a:t>
            </a:r>
            <a:r>
              <a:rPr lang="en-US" dirty="0" smtClean="0"/>
              <a:t> radiation, able to image in any plane, high soft-tissue resolution</a:t>
            </a:r>
          </a:p>
          <a:p>
            <a:pPr lvl="1"/>
            <a:r>
              <a:rPr lang="en-US" dirty="0" smtClean="0"/>
              <a:t>Very useful in </a:t>
            </a:r>
            <a:r>
              <a:rPr lang="en-US" dirty="0" err="1" smtClean="0"/>
              <a:t>Crohn’s</a:t>
            </a:r>
            <a:endParaRPr lang="en-US" dirty="0" smtClean="0"/>
          </a:p>
          <a:p>
            <a:r>
              <a:rPr lang="en-US" dirty="0" err="1" smtClean="0"/>
              <a:t>Fistulography</a:t>
            </a:r>
            <a:endParaRPr lang="en-US" dirty="0" smtClean="0"/>
          </a:p>
          <a:p>
            <a:pPr lvl="1"/>
            <a:r>
              <a:rPr lang="en-US" dirty="0" smtClean="0"/>
              <a:t>Inaccurate, unreliable, possible harmful</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Investigations</a:t>
            </a:r>
            <a:endParaRPr lang="en-US" dirty="0"/>
          </a:p>
        </p:txBody>
      </p:sp>
      <p:sp>
        <p:nvSpPr>
          <p:cNvPr id="3" name="Content Placeholder 2"/>
          <p:cNvSpPr>
            <a:spLocks noGrp="1"/>
          </p:cNvSpPr>
          <p:nvPr>
            <p:ph idx="1"/>
          </p:nvPr>
        </p:nvSpPr>
        <p:spPr/>
        <p:txBody>
          <a:bodyPr/>
          <a:lstStyle/>
          <a:p>
            <a:r>
              <a:rPr lang="en-US" dirty="0" err="1" smtClean="0"/>
              <a:t>Manometry</a:t>
            </a:r>
            <a:endParaRPr lang="en-US" dirty="0" smtClean="0"/>
          </a:p>
          <a:p>
            <a:pPr lvl="1"/>
            <a:r>
              <a:rPr lang="en-US" dirty="0" smtClean="0"/>
              <a:t>Assess sphincter function</a:t>
            </a:r>
          </a:p>
          <a:p>
            <a:r>
              <a:rPr lang="en-US" dirty="0" smtClean="0"/>
              <a:t>EUA</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 OF ANAL FISTULA</a:t>
            </a:r>
            <a:endParaRPr lang="en-US" dirty="0"/>
          </a:p>
        </p:txBody>
      </p:sp>
      <p:sp>
        <p:nvSpPr>
          <p:cNvPr id="3" name="Content Placeholder 2"/>
          <p:cNvSpPr>
            <a:spLocks noGrp="1"/>
          </p:cNvSpPr>
          <p:nvPr>
            <p:ph idx="1"/>
          </p:nvPr>
        </p:nvSpPr>
        <p:spPr/>
        <p:txBody>
          <a:bodyPr/>
          <a:lstStyle/>
          <a:p>
            <a:r>
              <a:rPr lang="en-US" dirty="0" smtClean="0"/>
              <a:t>Objectives of management (Finlay</a:t>
            </a:r>
            <a:r>
              <a:rPr lang="en-US" baseline="30000" dirty="0" smtClean="0"/>
              <a:t>6</a:t>
            </a:r>
            <a:r>
              <a:rPr lang="en-US" dirty="0" smtClean="0"/>
              <a:t>)</a:t>
            </a:r>
          </a:p>
          <a:p>
            <a:pPr lvl="1"/>
            <a:r>
              <a:rPr lang="en-US" dirty="0" smtClean="0"/>
              <a:t>Define anatomy of fistula</a:t>
            </a:r>
          </a:p>
          <a:p>
            <a:pPr lvl="1"/>
            <a:r>
              <a:rPr lang="en-US" dirty="0" smtClean="0"/>
              <a:t>Drain associated sepsis</a:t>
            </a:r>
          </a:p>
          <a:p>
            <a:pPr lvl="1"/>
            <a:r>
              <a:rPr lang="en-US" dirty="0" smtClean="0"/>
              <a:t>Eradicate fistula track</a:t>
            </a:r>
          </a:p>
          <a:p>
            <a:pPr lvl="1"/>
            <a:r>
              <a:rPr lang="en-US" dirty="0" smtClean="0"/>
              <a:t>Prevent recurrence</a:t>
            </a:r>
          </a:p>
          <a:p>
            <a:pPr lvl="1"/>
            <a:r>
              <a:rPr lang="en-US" dirty="0" smtClean="0"/>
              <a:t>Preserve continence and sphincter integrity</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Lay-Open (</a:t>
            </a:r>
            <a:r>
              <a:rPr lang="en-US" dirty="0" err="1" smtClean="0"/>
              <a:t>Fistulotomy</a:t>
            </a:r>
            <a:r>
              <a:rPr lang="en-US" dirty="0" smtClean="0"/>
              <a:t>)</a:t>
            </a:r>
            <a:endParaRPr lang="en-US" dirty="0"/>
          </a:p>
        </p:txBody>
      </p:sp>
      <p:sp>
        <p:nvSpPr>
          <p:cNvPr id="3" name="Content Placeholder 2"/>
          <p:cNvSpPr>
            <a:spLocks noGrp="1"/>
          </p:cNvSpPr>
          <p:nvPr>
            <p:ph idx="1"/>
          </p:nvPr>
        </p:nvSpPr>
        <p:spPr/>
        <p:txBody>
          <a:bodyPr/>
          <a:lstStyle/>
          <a:p>
            <a:r>
              <a:rPr lang="en-US" dirty="0" smtClean="0"/>
              <a:t>Best treatment in terms of absolute cure</a:t>
            </a:r>
          </a:p>
          <a:p>
            <a:r>
              <a:rPr lang="en-US" dirty="0" smtClean="0"/>
              <a:t>Very high fistulas SHOULD NOT be laid open</a:t>
            </a:r>
          </a:p>
          <a:p>
            <a:r>
              <a:rPr lang="en-US" dirty="0" smtClean="0"/>
              <a:t>Very low fistulas can be laid open without functional </a:t>
            </a:r>
            <a:r>
              <a:rPr lang="en-US" dirty="0" err="1" smtClean="0"/>
              <a:t>sequelae</a:t>
            </a:r>
            <a:endParaRPr lang="en-US" dirty="0" smtClean="0"/>
          </a:p>
          <a:p>
            <a:r>
              <a:rPr lang="en-US" dirty="0" smtClean="0"/>
              <a:t>Low and mid trans-</a:t>
            </a:r>
            <a:r>
              <a:rPr lang="en-US" dirty="0" err="1" smtClean="0"/>
              <a:t>sphincteric</a:t>
            </a:r>
            <a:r>
              <a:rPr lang="en-US" dirty="0" smtClean="0"/>
              <a:t>, what to do?</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Fistulotomy</a:t>
            </a:r>
            <a:endParaRPr lang="en-US" dirty="0"/>
          </a:p>
        </p:txBody>
      </p:sp>
      <p:sp>
        <p:nvSpPr>
          <p:cNvPr id="3" name="Content Placeholder 2"/>
          <p:cNvSpPr>
            <a:spLocks noGrp="1"/>
          </p:cNvSpPr>
          <p:nvPr>
            <p:ph idx="1"/>
          </p:nvPr>
        </p:nvSpPr>
        <p:spPr/>
        <p:txBody>
          <a:bodyPr>
            <a:normAutofit fontScale="92500"/>
          </a:bodyPr>
          <a:lstStyle/>
          <a:p>
            <a:r>
              <a:rPr lang="en-US" dirty="0" err="1" smtClean="0"/>
              <a:t>Lithotomy</a:t>
            </a:r>
            <a:r>
              <a:rPr lang="en-US" dirty="0" smtClean="0"/>
              <a:t>, Park anal or Hill-Ferguson retractor</a:t>
            </a:r>
          </a:p>
          <a:p>
            <a:r>
              <a:rPr lang="en-US" dirty="0" smtClean="0"/>
              <a:t>Define track with blunt-ended probe</a:t>
            </a:r>
          </a:p>
          <a:p>
            <a:r>
              <a:rPr lang="en-US" dirty="0" smtClean="0"/>
              <a:t>Tissue along probe is divided along entire length</a:t>
            </a:r>
          </a:p>
          <a:p>
            <a:r>
              <a:rPr lang="en-US" dirty="0" smtClean="0"/>
              <a:t>Track curetted</a:t>
            </a:r>
          </a:p>
          <a:p>
            <a:r>
              <a:rPr lang="en-US" dirty="0" err="1" smtClean="0"/>
              <a:t>Haemostasis</a:t>
            </a:r>
            <a:endParaRPr lang="en-US" dirty="0" smtClean="0"/>
          </a:p>
          <a:p>
            <a:endParaRPr lang="en-US" dirty="0" smtClean="0"/>
          </a:p>
          <a:p>
            <a:r>
              <a:rPr lang="en-US" dirty="0" smtClean="0"/>
              <a:t>Recurrence 0-9%, disturbance in continence 0-33%</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Seton</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Thin </a:t>
            </a:r>
            <a:r>
              <a:rPr lang="en-US" dirty="0" err="1" smtClean="0"/>
              <a:t>silastic</a:t>
            </a:r>
            <a:r>
              <a:rPr lang="en-US" dirty="0" smtClean="0"/>
              <a:t> tubing or monofilament </a:t>
            </a:r>
            <a:r>
              <a:rPr lang="en-US" dirty="0" err="1" smtClean="0"/>
              <a:t>nonabsorbable</a:t>
            </a:r>
            <a:r>
              <a:rPr lang="en-US" dirty="0" smtClean="0"/>
              <a:t> nylon placed in track</a:t>
            </a:r>
          </a:p>
          <a:p>
            <a:r>
              <a:rPr lang="en-US" dirty="0" smtClean="0"/>
              <a:t>“Holding position” to control sepsis while anatomy is investigated</a:t>
            </a:r>
            <a:r>
              <a:rPr lang="en-US" baseline="30000" dirty="0" smtClean="0"/>
              <a:t>1</a:t>
            </a:r>
            <a:endParaRPr lang="en-US" dirty="0" smtClean="0"/>
          </a:p>
          <a:p>
            <a:r>
              <a:rPr lang="en-US" dirty="0" smtClean="0"/>
              <a:t>Loose </a:t>
            </a:r>
            <a:r>
              <a:rPr lang="en-US" dirty="0" err="1" smtClean="0"/>
              <a:t>seton</a:t>
            </a:r>
            <a:r>
              <a:rPr lang="en-US" dirty="0" smtClean="0"/>
              <a:t> doesn’t </a:t>
            </a:r>
            <a:r>
              <a:rPr lang="en-US" dirty="0" err="1" smtClean="0"/>
              <a:t>ususally</a:t>
            </a:r>
            <a:r>
              <a:rPr lang="en-US" dirty="0" smtClean="0"/>
              <a:t> lead to permanent healing</a:t>
            </a:r>
            <a:r>
              <a:rPr lang="en-US" baseline="30000" dirty="0" smtClean="0"/>
              <a:t>1</a:t>
            </a:r>
            <a:endParaRPr lang="en-US" dirty="0" smtClean="0"/>
          </a:p>
          <a:p>
            <a:r>
              <a:rPr lang="en-US" dirty="0" smtClean="0"/>
              <a:t>Cutting </a:t>
            </a:r>
            <a:r>
              <a:rPr lang="en-US" dirty="0" err="1" smtClean="0"/>
              <a:t>seton</a:t>
            </a:r>
            <a:r>
              <a:rPr lang="en-US" dirty="0" smtClean="0"/>
              <a:t> creates a slow </a:t>
            </a:r>
            <a:r>
              <a:rPr lang="en-US" dirty="0" err="1" smtClean="0"/>
              <a:t>fistulotomy</a:t>
            </a:r>
            <a:r>
              <a:rPr lang="en-US" dirty="0" smtClean="0"/>
              <a:t> where there is sufficient time for fibrosis to prevent a defect in the sphincter (low recurrence, high reported incidence of incontinence)</a:t>
            </a:r>
            <a:r>
              <a:rPr lang="en-US" baseline="30000" dirty="0" smtClean="0"/>
              <a:t>1</a:t>
            </a:r>
            <a:endParaRPr lang="en-US" dirty="0" smtClean="0"/>
          </a:p>
          <a:p>
            <a:r>
              <a:rPr lang="en-US" dirty="0" smtClean="0"/>
              <a:t>Can be used long-term, preferred option in </a:t>
            </a:r>
            <a:r>
              <a:rPr lang="en-US" dirty="0" err="1" smtClean="0"/>
              <a:t>Crohn’s</a:t>
            </a:r>
            <a:r>
              <a:rPr lang="en-US" dirty="0" smtClean="0"/>
              <a:t> and recurrent fistulas</a:t>
            </a:r>
          </a:p>
          <a:p>
            <a:pPr>
              <a:buNone/>
            </a:pP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Advancement Flap</a:t>
            </a:r>
            <a:endParaRPr lang="en-US" dirty="0"/>
          </a:p>
        </p:txBody>
      </p:sp>
      <p:sp>
        <p:nvSpPr>
          <p:cNvPr id="3" name="Content Placeholder 2"/>
          <p:cNvSpPr>
            <a:spLocks noGrp="1"/>
          </p:cNvSpPr>
          <p:nvPr>
            <p:ph idx="1"/>
          </p:nvPr>
        </p:nvSpPr>
        <p:spPr/>
        <p:txBody>
          <a:bodyPr>
            <a:normAutofit/>
          </a:bodyPr>
          <a:lstStyle/>
          <a:p>
            <a:r>
              <a:rPr lang="en-US" dirty="0" smtClean="0"/>
              <a:t>Only consider if a fistula cannot be laid open</a:t>
            </a:r>
          </a:p>
          <a:p>
            <a:r>
              <a:rPr lang="en-US" dirty="0" smtClean="0"/>
              <a:t>Only when all sepsis has resolved</a:t>
            </a:r>
          </a:p>
          <a:p>
            <a:r>
              <a:rPr lang="en-US" dirty="0" smtClean="0"/>
              <a:t>“Rectal advancement flap”</a:t>
            </a:r>
          </a:p>
          <a:p>
            <a:pPr lvl="1"/>
            <a:r>
              <a:rPr lang="en-US" dirty="0" smtClean="0"/>
              <a:t>Full thickness flaps including mucosa and circular smooth muscle sutured over internal opening</a:t>
            </a:r>
          </a:p>
          <a:p>
            <a:pPr lvl="1"/>
            <a:endParaRPr lang="en-US" dirty="0" smtClean="0"/>
          </a:p>
          <a:p>
            <a:r>
              <a:rPr lang="en-US" dirty="0" smtClean="0"/>
              <a:t>Success rate varies 29-95% (realistic 60-70%)</a:t>
            </a:r>
          </a:p>
          <a:p>
            <a:r>
              <a:rPr lang="en-US" dirty="0" smtClean="0"/>
              <a:t>Incontinence rates seem to be low</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Fibrin Plug</a:t>
            </a:r>
            <a:endParaRPr lang="en-US" dirty="0"/>
          </a:p>
        </p:txBody>
      </p:sp>
      <p:sp>
        <p:nvSpPr>
          <p:cNvPr id="3" name="Content Placeholder 2"/>
          <p:cNvSpPr>
            <a:spLocks noGrp="1"/>
          </p:cNvSpPr>
          <p:nvPr>
            <p:ph idx="1"/>
          </p:nvPr>
        </p:nvSpPr>
        <p:spPr/>
        <p:txBody>
          <a:bodyPr/>
          <a:lstStyle/>
          <a:p>
            <a:r>
              <a:rPr lang="en-US" dirty="0" smtClean="0"/>
              <a:t>Filling of the fistula track with a biological substance to encourage healing using fibrin glue of biological mesh</a:t>
            </a:r>
          </a:p>
          <a:p>
            <a:r>
              <a:rPr lang="en-US" dirty="0" smtClean="0"/>
              <a:t>Encouraging results initially, long-term results not as encouraging</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do we care?</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Anal abscesses and fistulas are a common surgical problem</a:t>
            </a:r>
          </a:p>
          <a:p>
            <a:r>
              <a:rPr lang="en-US" dirty="0" smtClean="0"/>
              <a:t>The majority share a common </a:t>
            </a:r>
            <a:r>
              <a:rPr lang="en-US" dirty="0" err="1" smtClean="0"/>
              <a:t>pathophysiology</a:t>
            </a:r>
            <a:r>
              <a:rPr lang="en-US" dirty="0" smtClean="0"/>
              <a:t> (primary </a:t>
            </a:r>
            <a:r>
              <a:rPr lang="en-US" dirty="0" err="1" smtClean="0"/>
              <a:t>cryptoglandular</a:t>
            </a:r>
            <a:r>
              <a:rPr lang="en-US" dirty="0" smtClean="0"/>
              <a:t> infection) but the resulting pathology is highly variable in the complexity with which the sphincter is involved</a:t>
            </a:r>
            <a:r>
              <a:rPr lang="en-US" baseline="30000" dirty="0" smtClean="0"/>
              <a:t>1</a:t>
            </a:r>
          </a:p>
          <a:p>
            <a:pPr lvl="1"/>
            <a:r>
              <a:rPr lang="en-US" dirty="0" smtClean="0"/>
              <a:t>Simplest = infection of anal gland </a:t>
            </a:r>
            <a:r>
              <a:rPr lang="en-US" dirty="0" err="1" smtClean="0">
                <a:sym typeface="Wingdings"/>
              </a:rPr>
              <a:t></a:t>
            </a:r>
            <a:r>
              <a:rPr lang="en-US" dirty="0" smtClean="0">
                <a:sym typeface="Wingdings"/>
              </a:rPr>
              <a:t> </a:t>
            </a:r>
            <a:r>
              <a:rPr lang="en-US" dirty="0" err="1" smtClean="0">
                <a:sym typeface="Wingdings"/>
              </a:rPr>
              <a:t>perianal</a:t>
            </a:r>
            <a:r>
              <a:rPr lang="en-US" dirty="0" smtClean="0">
                <a:sym typeface="Wingdings"/>
              </a:rPr>
              <a:t> abscess that resolves after simple incision and drainage</a:t>
            </a:r>
          </a:p>
          <a:p>
            <a:pPr lvl="1"/>
            <a:r>
              <a:rPr lang="en-US" dirty="0" smtClean="0">
                <a:sym typeface="Wingdings"/>
              </a:rPr>
              <a:t>Complex = </a:t>
            </a:r>
            <a:r>
              <a:rPr lang="en-US" dirty="0" err="1" smtClean="0">
                <a:sym typeface="Wingdings"/>
              </a:rPr>
              <a:t>suprasphincteric</a:t>
            </a:r>
            <a:r>
              <a:rPr lang="en-US" dirty="0" smtClean="0">
                <a:sym typeface="Wingdings"/>
              </a:rPr>
              <a:t> fistula with multiple tracks and cavities</a:t>
            </a:r>
          </a:p>
          <a:p>
            <a:r>
              <a:rPr lang="en-US" dirty="0" smtClean="0">
                <a:sym typeface="Wingdings"/>
              </a:rPr>
              <a:t>No single procedure that reliably results in a high cure rate whilst preserving sphincter function</a:t>
            </a:r>
            <a:r>
              <a:rPr lang="en-US" baseline="30000" dirty="0" smtClean="0">
                <a:sym typeface="Wingdings"/>
              </a:rPr>
              <a:t>1</a:t>
            </a:r>
            <a:endParaRPr lang="en-US" dirty="0" smtClean="0"/>
          </a:p>
          <a:p>
            <a:pPr>
              <a:buNone/>
            </a:pP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type="body" idx="1"/>
          </p:nvPr>
        </p:nvSpPr>
        <p:spPr>
          <a:xfrm>
            <a:off x="457200" y="1535113"/>
            <a:ext cx="8229600" cy="639762"/>
          </a:xfrm>
        </p:spPr>
        <p:txBody>
          <a:bodyPr>
            <a:normAutofit fontScale="85000" lnSpcReduction="20000"/>
          </a:bodyPr>
          <a:lstStyle/>
          <a:p>
            <a:pPr>
              <a:buNone/>
            </a:pPr>
            <a:r>
              <a:rPr lang="en-US" dirty="0" smtClean="0"/>
              <a:t>	“Given the variability in the nature of </a:t>
            </a:r>
            <a:r>
              <a:rPr lang="en-US" dirty="0" err="1" smtClean="0"/>
              <a:t>fisulae</a:t>
            </a:r>
            <a:r>
              <a:rPr lang="en-US" dirty="0" smtClean="0"/>
              <a:t>, it is likely that no single procedure will be appropriate for all cases”</a:t>
            </a:r>
            <a:r>
              <a:rPr lang="en-US" baseline="30000" dirty="0" smtClean="0"/>
              <a:t>1</a:t>
            </a:r>
            <a:endParaRPr lang="en-US" dirty="0"/>
          </a:p>
        </p:txBody>
      </p:sp>
      <p:sp>
        <p:nvSpPr>
          <p:cNvPr id="5" name="Content Placeholder 4"/>
          <p:cNvSpPr>
            <a:spLocks noGrp="1"/>
          </p:cNvSpPr>
          <p:nvPr>
            <p:ph sz="half" idx="2"/>
          </p:nvPr>
        </p:nvSpPr>
        <p:spPr>
          <a:xfrm>
            <a:off x="457200" y="2571265"/>
            <a:ext cx="8229600" cy="3554897"/>
          </a:xfrm>
        </p:spPr>
        <p:txBody>
          <a:bodyPr/>
          <a:lstStyle/>
          <a:p>
            <a:r>
              <a:rPr lang="en-US" dirty="0" smtClean="0"/>
              <a:t>Most abscesses need to be drained</a:t>
            </a:r>
          </a:p>
          <a:p>
            <a:r>
              <a:rPr lang="en-US" dirty="0" smtClean="0"/>
              <a:t>Most fistulas can be safely laid open without disturbance of continence</a:t>
            </a:r>
          </a:p>
          <a:p>
            <a:pPr lvl="1"/>
            <a:r>
              <a:rPr lang="en-US" dirty="0" smtClean="0"/>
              <a:t>Usually clinically evident whether or not laying open is appropriate</a:t>
            </a:r>
          </a:p>
          <a:p>
            <a:r>
              <a:rPr lang="en-US" dirty="0" smtClean="0"/>
              <a:t>“Mid level” fistulas should have radiological assessment of sphincter involvement</a:t>
            </a:r>
          </a:p>
          <a:p>
            <a:r>
              <a:rPr lang="en-US" dirty="0" smtClean="0"/>
              <a:t>When multiple attempts have failed, a long-term </a:t>
            </a:r>
            <a:r>
              <a:rPr lang="en-US" dirty="0" err="1" smtClean="0"/>
              <a:t>seton</a:t>
            </a:r>
            <a:r>
              <a:rPr lang="en-US" dirty="0" smtClean="0"/>
              <a:t> may be the best option</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lnSpcReduction="10000"/>
          </a:bodyPr>
          <a:lstStyle/>
          <a:p>
            <a:pPr marL="514350" indent="-514350">
              <a:buFont typeface="Wingdings" charset="2"/>
              <a:buAutoNum type="arabicPlain"/>
            </a:pPr>
            <a:r>
              <a:rPr lang="en-US" dirty="0" smtClean="0"/>
              <a:t>The Authors Journal Compilation 2010 RACS</a:t>
            </a:r>
          </a:p>
          <a:p>
            <a:pPr marL="514350" indent="-514350">
              <a:buFont typeface="Wingdings" charset="2"/>
              <a:buAutoNum type="arabicPlain"/>
            </a:pPr>
            <a:r>
              <a:rPr lang="en-US" dirty="0" smtClean="0"/>
              <a:t>Rickard</a:t>
            </a:r>
          </a:p>
          <a:p>
            <a:pPr marL="514350" indent="-514350">
              <a:buFont typeface="Wingdings" charset="2"/>
              <a:buAutoNum type="arabicPlain"/>
            </a:pPr>
            <a:r>
              <a:rPr lang="en-US" dirty="0" smtClean="0"/>
              <a:t>S. </a:t>
            </a:r>
            <a:r>
              <a:rPr lang="en-US" dirty="0" err="1" smtClean="0"/>
              <a:t>Eisenhammer</a:t>
            </a:r>
            <a:r>
              <a:rPr lang="en-US" dirty="0" smtClean="0"/>
              <a:t>: The internal anal sphincter and the </a:t>
            </a:r>
            <a:r>
              <a:rPr lang="en-US" dirty="0" err="1" smtClean="0"/>
              <a:t>anorectal</a:t>
            </a:r>
            <a:r>
              <a:rPr lang="en-US" dirty="0" smtClean="0"/>
              <a:t> abscess. </a:t>
            </a:r>
            <a:r>
              <a:rPr lang="en-US" i="1" dirty="0" err="1" smtClean="0"/>
              <a:t>Surg</a:t>
            </a:r>
            <a:r>
              <a:rPr lang="en-US" i="1" dirty="0" smtClean="0"/>
              <a:t> </a:t>
            </a:r>
            <a:r>
              <a:rPr lang="en-US" i="1" dirty="0" err="1" smtClean="0"/>
              <a:t>Gynecol</a:t>
            </a:r>
            <a:r>
              <a:rPr lang="en-US" i="1" dirty="0" smtClean="0"/>
              <a:t> Obstet. </a:t>
            </a:r>
            <a:r>
              <a:rPr lang="en-US" b="1" dirty="0" smtClean="0"/>
              <a:t>103</a:t>
            </a:r>
            <a:r>
              <a:rPr lang="en-US" dirty="0" smtClean="0"/>
              <a:t>, 1956, 501</a:t>
            </a:r>
          </a:p>
          <a:p>
            <a:pPr marL="514350" indent="-514350">
              <a:buFont typeface="Wingdings" charset="2"/>
              <a:buAutoNum type="arabicPlain"/>
            </a:pPr>
            <a:r>
              <a:rPr lang="en-US" dirty="0" smtClean="0"/>
              <a:t>Parks AG. The pathogenesis and treatment of fistula-in-</a:t>
            </a:r>
            <a:r>
              <a:rPr lang="en-US" dirty="0" err="1" smtClean="0"/>
              <a:t>ano</a:t>
            </a:r>
            <a:r>
              <a:rPr lang="en-US" dirty="0" smtClean="0"/>
              <a:t>. Br Med J; </a:t>
            </a:r>
            <a:r>
              <a:rPr lang="en-US" dirty="0" err="1" smtClean="0"/>
              <a:t>i</a:t>
            </a:r>
            <a:r>
              <a:rPr lang="en-US" dirty="0" smtClean="0"/>
              <a:t>: 463-9</a:t>
            </a:r>
          </a:p>
          <a:p>
            <a:pPr marL="514350" indent="-514350">
              <a:buFont typeface="Wingdings" charset="2"/>
              <a:buAutoNum type="arabicPlain"/>
            </a:pPr>
            <a:r>
              <a:rPr lang="en-US" dirty="0" err="1" smtClean="0"/>
              <a:t>Goodsall</a:t>
            </a:r>
            <a:r>
              <a:rPr lang="en-US" dirty="0" smtClean="0"/>
              <a:t> DH, Miles WE. </a:t>
            </a:r>
            <a:r>
              <a:rPr lang="en-US" i="1" dirty="0" smtClean="0"/>
              <a:t>Diseases of the Anus and Rectum. </a:t>
            </a:r>
            <a:r>
              <a:rPr lang="en-US" dirty="0" smtClean="0"/>
              <a:t>London: Longman, 1900</a:t>
            </a:r>
          </a:p>
          <a:p>
            <a:pPr marL="514350" indent="-514350">
              <a:buFont typeface="Wingdings" charset="2"/>
              <a:buAutoNum type="arabicPlain"/>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ANATOMY</a:t>
            </a:r>
            <a:endParaRPr lang="en-US" dirty="0"/>
          </a:p>
        </p:txBody>
      </p:sp>
      <p:sp>
        <p:nvSpPr>
          <p:cNvPr id="3" name="Content Placeholder 2"/>
          <p:cNvSpPr>
            <a:spLocks noGrp="1"/>
          </p:cNvSpPr>
          <p:nvPr>
            <p:ph idx="1"/>
          </p:nvPr>
        </p:nvSpPr>
        <p:spPr>
          <a:xfrm>
            <a:off x="4853076" y="1600200"/>
            <a:ext cx="3833724" cy="4525963"/>
          </a:xfrm>
        </p:spPr>
        <p:txBody>
          <a:bodyPr>
            <a:normAutofit fontScale="77500" lnSpcReduction="20000"/>
          </a:bodyPr>
          <a:lstStyle/>
          <a:p>
            <a:r>
              <a:rPr lang="en-US" dirty="0" smtClean="0"/>
              <a:t>External sphincter (ES) is a continuation of pelvic floor musculature</a:t>
            </a:r>
            <a:r>
              <a:rPr lang="en-US" baseline="30000" dirty="0" smtClean="0"/>
              <a:t>2</a:t>
            </a:r>
            <a:endParaRPr lang="en-US" dirty="0" smtClean="0"/>
          </a:p>
          <a:p>
            <a:r>
              <a:rPr lang="en-US" dirty="0" smtClean="0"/>
              <a:t>Internal sphincter (IS) is a continuation of the inner circular muscle layer of the lower rectum</a:t>
            </a:r>
            <a:r>
              <a:rPr lang="en-US" baseline="30000" dirty="0" smtClean="0"/>
              <a:t>2</a:t>
            </a:r>
          </a:p>
          <a:p>
            <a:r>
              <a:rPr lang="en-US" dirty="0" smtClean="0"/>
              <a:t>Dentate line = site of anal valves</a:t>
            </a:r>
          </a:p>
          <a:p>
            <a:r>
              <a:rPr lang="en-US" dirty="0" smtClean="0"/>
              <a:t>Proximal to each anal valve is a an anal crypt or sinus, anal glands empty into these crypts </a:t>
            </a:r>
          </a:p>
          <a:p>
            <a:endParaRPr lang="en-US" dirty="0"/>
          </a:p>
        </p:txBody>
      </p:sp>
      <p:pic>
        <p:nvPicPr>
          <p:cNvPr id="4" name="Picture 3"/>
          <p:cNvPicPr>
            <a:picLocks noChangeAspect="1"/>
          </p:cNvPicPr>
          <p:nvPr/>
        </p:nvPicPr>
        <p:blipFill>
          <a:blip r:embed="rId3"/>
          <a:stretch>
            <a:fillRect/>
          </a:stretch>
        </p:blipFill>
        <p:spPr>
          <a:xfrm>
            <a:off x="203758" y="2478589"/>
            <a:ext cx="4649318" cy="3244114"/>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AETIOLOGY</a:t>
            </a:r>
            <a:endParaRPr lang="en-US" dirty="0"/>
          </a:p>
        </p:txBody>
      </p:sp>
      <p:sp>
        <p:nvSpPr>
          <p:cNvPr id="3" name="Content Placeholder 2"/>
          <p:cNvSpPr>
            <a:spLocks noGrp="1"/>
          </p:cNvSpPr>
          <p:nvPr>
            <p:ph idx="1"/>
          </p:nvPr>
        </p:nvSpPr>
        <p:spPr/>
        <p:txBody>
          <a:bodyPr>
            <a:normAutofit fontScale="92500" lnSpcReduction="20000"/>
          </a:bodyPr>
          <a:lstStyle/>
          <a:p>
            <a:r>
              <a:rPr lang="en-US" dirty="0" err="1" smtClean="0"/>
              <a:t>Cryptoglandular</a:t>
            </a:r>
            <a:r>
              <a:rPr lang="en-US" dirty="0" smtClean="0"/>
              <a:t> theory of </a:t>
            </a:r>
            <a:r>
              <a:rPr lang="en-US" dirty="0" err="1" smtClean="0"/>
              <a:t>Eisenhammer</a:t>
            </a:r>
            <a:r>
              <a:rPr lang="en-US" dirty="0" smtClean="0"/>
              <a:t> and Parks is widely accepted</a:t>
            </a:r>
          </a:p>
          <a:p>
            <a:r>
              <a:rPr lang="en-US" dirty="0" smtClean="0"/>
              <a:t>Eisenhammer</a:t>
            </a:r>
            <a:r>
              <a:rPr lang="en-US" baseline="30000" dirty="0" smtClean="0"/>
              <a:t>3</a:t>
            </a:r>
            <a:endParaRPr lang="en-US" dirty="0" smtClean="0"/>
          </a:p>
          <a:p>
            <a:pPr lvl="1"/>
            <a:r>
              <a:rPr lang="en-US" dirty="0" smtClean="0"/>
              <a:t>All non-specific abscess and fistulas are the result of extension of sepsis from an intramuscular gland, the sepsis being unable to drain spontaneously into the anal lumen because of infective obstruction of its connecting duct across the IS</a:t>
            </a:r>
          </a:p>
          <a:p>
            <a:r>
              <a:rPr lang="en-US" dirty="0" smtClean="0"/>
              <a:t>Parks</a:t>
            </a:r>
            <a:r>
              <a:rPr lang="en-US" baseline="30000" dirty="0" smtClean="0"/>
              <a:t>4</a:t>
            </a:r>
            <a:endParaRPr lang="en-US" dirty="0" smtClean="0"/>
          </a:p>
          <a:p>
            <a:pPr lvl="1"/>
            <a:r>
              <a:rPr lang="en-US" dirty="0" smtClean="0"/>
              <a:t>Should the initial abscess subside, the disease gland may become the seat of chronic infection with fistula formation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AETIOLOGY</a:t>
            </a:r>
            <a:endParaRPr lang="en-US" dirty="0"/>
          </a:p>
        </p:txBody>
      </p:sp>
      <p:sp>
        <p:nvSpPr>
          <p:cNvPr id="3" name="Content Placeholder 2"/>
          <p:cNvSpPr>
            <a:spLocks noGrp="1"/>
          </p:cNvSpPr>
          <p:nvPr>
            <p:ph idx="1"/>
          </p:nvPr>
        </p:nvSpPr>
        <p:spPr/>
        <p:txBody>
          <a:bodyPr/>
          <a:lstStyle/>
          <a:p>
            <a:r>
              <a:rPr lang="en-US" dirty="0" smtClean="0"/>
              <a:t>Spread of sepsis can occur in 3 directions and circumferentially in any of the 3 planes</a:t>
            </a:r>
            <a:endParaRPr lang="en-US" dirty="0"/>
          </a:p>
        </p:txBody>
      </p:sp>
      <p:pic>
        <p:nvPicPr>
          <p:cNvPr id="4" name="Picture 3"/>
          <p:cNvPicPr>
            <a:picLocks noChangeAspect="1"/>
          </p:cNvPicPr>
          <p:nvPr/>
        </p:nvPicPr>
        <p:blipFill>
          <a:blip r:embed="rId3"/>
          <a:stretch>
            <a:fillRect/>
          </a:stretch>
        </p:blipFill>
        <p:spPr>
          <a:xfrm>
            <a:off x="902627" y="2658319"/>
            <a:ext cx="2818468" cy="3773110"/>
          </a:xfrm>
          <a:prstGeom prst="rect">
            <a:avLst/>
          </a:prstGeom>
        </p:spPr>
      </p:pic>
      <p:pic>
        <p:nvPicPr>
          <p:cNvPr id="6" name="Picture 5"/>
          <p:cNvPicPr>
            <a:picLocks noChangeAspect="1"/>
          </p:cNvPicPr>
          <p:nvPr/>
        </p:nvPicPr>
        <p:blipFill>
          <a:blip r:embed="rId4"/>
          <a:stretch>
            <a:fillRect/>
          </a:stretch>
        </p:blipFill>
        <p:spPr>
          <a:xfrm>
            <a:off x="4136885" y="3035572"/>
            <a:ext cx="4761025" cy="3395857"/>
          </a:xfrm>
          <a:prstGeom prst="rect">
            <a:avLst/>
          </a:prstGeom>
        </p:spPr>
      </p:pic>
      <p:sp>
        <p:nvSpPr>
          <p:cNvPr id="7" name="TextBox 6"/>
          <p:cNvSpPr txBox="1"/>
          <p:nvPr/>
        </p:nvSpPr>
        <p:spPr>
          <a:xfrm>
            <a:off x="1240365" y="6488668"/>
            <a:ext cx="4942090" cy="307777"/>
          </a:xfrm>
          <a:prstGeom prst="rect">
            <a:avLst/>
          </a:prstGeom>
          <a:noFill/>
        </p:spPr>
        <p:txBody>
          <a:bodyPr wrap="square" rtlCol="0">
            <a:spAutoFit/>
          </a:bodyPr>
          <a:lstStyle/>
          <a:p>
            <a:r>
              <a:rPr lang="en-US" sz="1400" dirty="0" smtClean="0"/>
              <a:t>From Companion Series, originally from Parks et al.</a:t>
            </a:r>
            <a:endParaRPr lang="en-US" sz="1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4566399" y="2983184"/>
            <a:ext cx="4577601" cy="3874816"/>
          </a:xfrm>
          <a:prstGeom prst="rect">
            <a:avLst/>
          </a:prstGeom>
        </p:spPr>
      </p:pic>
      <p:sp>
        <p:nvSpPr>
          <p:cNvPr id="2" name="Title 1"/>
          <p:cNvSpPr>
            <a:spLocks noGrp="1"/>
          </p:cNvSpPr>
          <p:nvPr>
            <p:ph type="title"/>
          </p:nvPr>
        </p:nvSpPr>
        <p:spPr/>
        <p:txBody>
          <a:bodyPr/>
          <a:lstStyle/>
          <a:p>
            <a:r>
              <a:rPr lang="en-US" dirty="0" smtClean="0"/>
              <a:t>CLASSIFICATION OF ANAL FISTULA</a:t>
            </a:r>
            <a:endParaRPr lang="en-US" dirty="0"/>
          </a:p>
        </p:txBody>
      </p:sp>
      <p:sp>
        <p:nvSpPr>
          <p:cNvPr id="3" name="Content Placeholder 2"/>
          <p:cNvSpPr>
            <a:spLocks noGrp="1"/>
          </p:cNvSpPr>
          <p:nvPr>
            <p:ph sz="half" idx="1"/>
          </p:nvPr>
        </p:nvSpPr>
        <p:spPr>
          <a:xfrm>
            <a:off x="457200" y="1600201"/>
            <a:ext cx="8229600" cy="1382984"/>
          </a:xfrm>
        </p:spPr>
        <p:txBody>
          <a:bodyPr>
            <a:noAutofit/>
          </a:bodyPr>
          <a:lstStyle/>
          <a:p>
            <a:r>
              <a:rPr lang="en-US" sz="2400" dirty="0" smtClean="0"/>
              <a:t>The most widely used and taught is that devised by Sir Alan Parks at St Marks’ based on a study of 400 fistulas treated there</a:t>
            </a:r>
          </a:p>
        </p:txBody>
      </p:sp>
      <p:sp>
        <p:nvSpPr>
          <p:cNvPr id="8" name="Content Placeholder 7"/>
          <p:cNvSpPr>
            <a:spLocks noGrp="1"/>
          </p:cNvSpPr>
          <p:nvPr>
            <p:ph sz="half" idx="2"/>
          </p:nvPr>
        </p:nvSpPr>
        <p:spPr>
          <a:xfrm>
            <a:off x="457199" y="2983185"/>
            <a:ext cx="4109199" cy="3810205"/>
          </a:xfrm>
        </p:spPr>
        <p:txBody>
          <a:bodyPr>
            <a:normAutofit fontScale="77500" lnSpcReduction="20000"/>
          </a:bodyPr>
          <a:lstStyle/>
          <a:p>
            <a:r>
              <a:rPr lang="en-US" dirty="0" err="1" smtClean="0"/>
              <a:t>Crypotglandular</a:t>
            </a:r>
            <a:r>
              <a:rPr lang="en-US" dirty="0" smtClean="0"/>
              <a:t> hypothesis is central</a:t>
            </a:r>
          </a:p>
          <a:p>
            <a:pPr lvl="1">
              <a:buFont typeface="Arial"/>
              <a:buChar char="•"/>
            </a:pPr>
            <a:r>
              <a:rPr lang="en-US" dirty="0" smtClean="0"/>
              <a:t>Majority of fistulas arise from an abscess in the IS plane</a:t>
            </a:r>
          </a:p>
          <a:p>
            <a:r>
              <a:rPr lang="en-US" dirty="0" smtClean="0"/>
              <a:t>The relationship of the primary track to the ES is paramount in surgical management and 4 main groups exist</a:t>
            </a:r>
          </a:p>
          <a:p>
            <a:pPr lvl="1">
              <a:buFont typeface="Arial"/>
              <a:buChar char="•"/>
            </a:pPr>
            <a:r>
              <a:rPr lang="en-US" dirty="0" err="1" smtClean="0"/>
              <a:t>Intersphincteric</a:t>
            </a:r>
            <a:endParaRPr lang="en-US" dirty="0" smtClean="0"/>
          </a:p>
          <a:p>
            <a:pPr lvl="1">
              <a:buFont typeface="Arial"/>
              <a:buChar char="•"/>
            </a:pPr>
            <a:r>
              <a:rPr lang="en-US" dirty="0" smtClean="0"/>
              <a:t>Trans-</a:t>
            </a:r>
            <a:r>
              <a:rPr lang="en-US" dirty="0" err="1" smtClean="0"/>
              <a:t>sphincteric</a:t>
            </a:r>
            <a:endParaRPr lang="en-US" dirty="0" smtClean="0"/>
          </a:p>
          <a:p>
            <a:pPr lvl="1">
              <a:buFont typeface="Arial"/>
              <a:buChar char="•"/>
            </a:pPr>
            <a:r>
              <a:rPr lang="en-US" dirty="0" err="1" smtClean="0"/>
              <a:t>Suprasphincteric</a:t>
            </a:r>
            <a:endParaRPr lang="en-US" dirty="0" smtClean="0"/>
          </a:p>
          <a:p>
            <a:pPr lvl="1">
              <a:buFont typeface="Arial"/>
              <a:buChar char="•"/>
            </a:pPr>
            <a:r>
              <a:rPr lang="en-US" dirty="0" err="1" smtClean="0"/>
              <a:t>Extrasphincteric</a:t>
            </a:r>
            <a:endParaRPr lang="en-US" dirty="0" smtClean="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ANORECTAL ABSCESS</a:t>
            </a:r>
            <a:endParaRPr lang="en-US" dirty="0"/>
          </a:p>
        </p:txBody>
      </p:sp>
      <p:sp>
        <p:nvSpPr>
          <p:cNvPr id="6" name="Content Placeholder 5"/>
          <p:cNvSpPr>
            <a:spLocks noGrp="1"/>
          </p:cNvSpPr>
          <p:nvPr>
            <p:ph idx="1"/>
          </p:nvPr>
        </p:nvSpPr>
        <p:spPr/>
        <p:txBody>
          <a:bodyPr>
            <a:normAutofit fontScale="92500" lnSpcReduction="20000"/>
          </a:bodyPr>
          <a:lstStyle/>
          <a:p>
            <a:r>
              <a:rPr lang="en-US" dirty="0" smtClean="0"/>
              <a:t>Presentation</a:t>
            </a:r>
          </a:p>
          <a:p>
            <a:pPr lvl="1"/>
            <a:r>
              <a:rPr lang="en-US" dirty="0" smtClean="0"/>
              <a:t>Local pain and swelling</a:t>
            </a:r>
          </a:p>
          <a:p>
            <a:pPr lvl="1"/>
            <a:r>
              <a:rPr lang="en-US" dirty="0" smtClean="0"/>
              <a:t>Features depend on site</a:t>
            </a:r>
          </a:p>
          <a:p>
            <a:r>
              <a:rPr lang="en-US" dirty="0" smtClean="0"/>
              <a:t>Management</a:t>
            </a:r>
          </a:p>
          <a:p>
            <a:pPr lvl="1"/>
            <a:r>
              <a:rPr lang="en-US" dirty="0" smtClean="0"/>
              <a:t>Surgical drainage under GA (technique depends on location of abscess), incision parallel to the anal canal (less likely to cut through </a:t>
            </a:r>
            <a:r>
              <a:rPr lang="en-US" dirty="0" err="1" smtClean="0"/>
              <a:t>fibres</a:t>
            </a:r>
            <a:r>
              <a:rPr lang="en-US" dirty="0" smtClean="0"/>
              <a:t> of the ES)</a:t>
            </a:r>
            <a:r>
              <a:rPr lang="en-US" baseline="30000" dirty="0" smtClean="0"/>
              <a:t>2</a:t>
            </a:r>
            <a:endParaRPr lang="en-US" dirty="0" smtClean="0"/>
          </a:p>
          <a:p>
            <a:r>
              <a:rPr lang="en-US" dirty="0" smtClean="0"/>
              <a:t>Should we look for an internal opening at time of drainage?</a:t>
            </a:r>
          </a:p>
          <a:p>
            <a:r>
              <a:rPr lang="en-US" dirty="0" err="1" smtClean="0"/>
              <a:t>Prevelance</a:t>
            </a:r>
            <a:r>
              <a:rPr lang="en-US" dirty="0" smtClean="0"/>
              <a:t> of fistula formation after drainage of abscess is ~30%</a:t>
            </a:r>
            <a:r>
              <a:rPr lang="en-US" baseline="30000" dirty="0" smtClean="0"/>
              <a:t>2</a:t>
            </a:r>
            <a:endParaRPr lang="en-US"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ASSESSMENT OF ANAL FISTULA</a:t>
            </a:r>
            <a:endParaRPr lang="en-US" dirty="0"/>
          </a:p>
        </p:txBody>
      </p:sp>
      <p:sp>
        <p:nvSpPr>
          <p:cNvPr id="3" name="Content Placeholder 2"/>
          <p:cNvSpPr>
            <a:spLocks noGrp="1"/>
          </p:cNvSpPr>
          <p:nvPr>
            <p:ph idx="1"/>
          </p:nvPr>
        </p:nvSpPr>
        <p:spPr/>
        <p:txBody>
          <a:bodyPr>
            <a:normAutofit/>
          </a:bodyPr>
          <a:lstStyle/>
          <a:p>
            <a:r>
              <a:rPr lang="en-US" dirty="0" err="1" smtClean="0"/>
              <a:t>Goodsall</a:t>
            </a:r>
            <a:r>
              <a:rPr lang="en-US" dirty="0" smtClean="0"/>
              <a:t> and Miles outlined 5 essential points in the assessment of fistulas in 1900</a:t>
            </a:r>
            <a:r>
              <a:rPr lang="en-US" baseline="30000" dirty="0" smtClean="0"/>
              <a:t>5</a:t>
            </a:r>
          </a:p>
          <a:p>
            <a:pPr marL="914400" lvl="1" indent="-514350">
              <a:buFont typeface="+mj-lt"/>
              <a:buAutoNum type="arabicParenR"/>
            </a:pPr>
            <a:r>
              <a:rPr lang="en-US" dirty="0" smtClean="0"/>
              <a:t>Location of the internal opening (IO)</a:t>
            </a:r>
          </a:p>
          <a:p>
            <a:pPr marL="914400" lvl="1" indent="-514350">
              <a:buFont typeface="+mj-lt"/>
              <a:buAutoNum type="arabicParenR"/>
            </a:pPr>
            <a:r>
              <a:rPr lang="en-US" dirty="0" smtClean="0"/>
              <a:t>Location of the external opening (EO)</a:t>
            </a:r>
          </a:p>
          <a:p>
            <a:pPr marL="914400" lvl="1" indent="-514350">
              <a:buFont typeface="+mj-lt"/>
              <a:buAutoNum type="arabicParenR"/>
            </a:pPr>
            <a:r>
              <a:rPr lang="en-US" dirty="0" smtClean="0"/>
              <a:t>Course of the primary track</a:t>
            </a:r>
          </a:p>
          <a:p>
            <a:pPr marL="914400" lvl="1" indent="-514350">
              <a:buFont typeface="+mj-lt"/>
              <a:buAutoNum type="arabicParenR"/>
            </a:pPr>
            <a:r>
              <a:rPr lang="en-US" dirty="0" smtClean="0"/>
              <a:t>Presence of secondary extensions</a:t>
            </a:r>
          </a:p>
          <a:p>
            <a:pPr marL="914400" lvl="1" indent="-514350">
              <a:buFont typeface="+mj-lt"/>
              <a:buAutoNum type="arabicParenR"/>
            </a:pPr>
            <a:r>
              <a:rPr lang="en-US" dirty="0" smtClean="0"/>
              <a:t>Presence of other diseases complication the fistula</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ASSESSMENT OF ANAL FISTULA</a:t>
            </a:r>
            <a:endParaRPr lang="en-US" dirty="0"/>
          </a:p>
        </p:txBody>
      </p:sp>
      <p:sp>
        <p:nvSpPr>
          <p:cNvPr id="3" name="Content Placeholder 2"/>
          <p:cNvSpPr>
            <a:spLocks noGrp="1"/>
          </p:cNvSpPr>
          <p:nvPr>
            <p:ph idx="1"/>
          </p:nvPr>
        </p:nvSpPr>
        <p:spPr/>
        <p:txBody>
          <a:bodyPr/>
          <a:lstStyle/>
          <a:p>
            <a:r>
              <a:rPr lang="en-US" dirty="0" smtClean="0"/>
              <a:t>Relative positions of IO and EO will indicate the likely course of the primary track</a:t>
            </a:r>
          </a:p>
          <a:p>
            <a:r>
              <a:rPr lang="en-US" dirty="0" smtClean="0"/>
              <a:t>Presence of any palpable </a:t>
            </a:r>
            <a:r>
              <a:rPr lang="en-US" dirty="0" err="1" smtClean="0"/>
              <a:t>induration</a:t>
            </a:r>
            <a:r>
              <a:rPr lang="en-US" dirty="0" smtClean="0"/>
              <a:t> should alert you to a possible secondary track</a:t>
            </a:r>
          </a:p>
          <a:p>
            <a:r>
              <a:rPr lang="en-US" dirty="0" smtClean="0"/>
              <a:t>Distance of EO from anal verge may assist in differentiating </a:t>
            </a:r>
            <a:r>
              <a:rPr lang="en-US" dirty="0" err="1" smtClean="0"/>
              <a:t>intersphincteric</a:t>
            </a:r>
            <a:r>
              <a:rPr lang="en-US" dirty="0" smtClean="0"/>
              <a:t> </a:t>
            </a:r>
            <a:r>
              <a:rPr lang="en-US" dirty="0" err="1" smtClean="0"/>
              <a:t>vs</a:t>
            </a:r>
            <a:r>
              <a:rPr lang="en-US" dirty="0" smtClean="0"/>
              <a:t> trans-</a:t>
            </a:r>
            <a:r>
              <a:rPr lang="en-US" dirty="0" err="1" smtClean="0"/>
              <a:t>sphincteric</a:t>
            </a:r>
            <a:r>
              <a:rPr lang="en-US" dirty="0" smtClean="0"/>
              <a:t> (greater distance = greater chance of complex </a:t>
            </a:r>
            <a:r>
              <a:rPr lang="en-US" dirty="0" err="1" smtClean="0"/>
              <a:t>cephalad</a:t>
            </a:r>
            <a:r>
              <a:rPr lang="en-US" dirty="0" smtClean="0"/>
              <a:t> extension) </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159</TotalTime>
  <Words>1328</Words>
  <Application>Microsoft Macintosh PowerPoint</Application>
  <PresentationFormat>On-screen Show (4:3)</PresentationFormat>
  <Paragraphs>148</Paragraphs>
  <Slides>21</Slides>
  <Notes>5</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Anal Fistula</vt:lpstr>
      <vt:lpstr>Why do we care?</vt:lpstr>
      <vt:lpstr>ANATOMY</vt:lpstr>
      <vt:lpstr>AETIOLOGY</vt:lpstr>
      <vt:lpstr>AETIOLOGY</vt:lpstr>
      <vt:lpstr>CLASSIFICATION OF ANAL FISTULA</vt:lpstr>
      <vt:lpstr>ANORECTAL ABSCESS</vt:lpstr>
      <vt:lpstr>ASSESSMENT OF ANAL FISTULA</vt:lpstr>
      <vt:lpstr>ASSESSMENT OF ANAL FISTULA</vt:lpstr>
      <vt:lpstr>Goodsall’s Rule</vt:lpstr>
      <vt:lpstr>Clinical Assessment</vt:lpstr>
      <vt:lpstr>Imaging</vt:lpstr>
      <vt:lpstr>Other Investigations</vt:lpstr>
      <vt:lpstr>TREATMENT OF ANAL FISTULA</vt:lpstr>
      <vt:lpstr>Lay-Open (Fistulotomy)</vt:lpstr>
      <vt:lpstr>Fistulotomy</vt:lpstr>
      <vt:lpstr>Seton</vt:lpstr>
      <vt:lpstr>Advancement Flap</vt:lpstr>
      <vt:lpstr>Fibrin Plug</vt:lpstr>
      <vt:lpstr>Conclusion</vt:lpstr>
      <vt:lpstr>References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Susannah Graham</dc:creator>
  <cp:lastModifiedBy>Gratian  Punch</cp:lastModifiedBy>
  <cp:revision>3</cp:revision>
  <dcterms:created xsi:type="dcterms:W3CDTF">2014-02-11T21:51:01Z</dcterms:created>
  <dcterms:modified xsi:type="dcterms:W3CDTF">2015-01-31T05:14:06Z</dcterms:modified>
</cp:coreProperties>
</file>