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8" r:id="rId9"/>
    <p:sldId id="260" r:id="rId10"/>
    <p:sldId id="269" r:id="rId11"/>
    <p:sldId id="270" r:id="rId12"/>
    <p:sldId id="261" r:id="rId13"/>
    <p:sldId id="271" r:id="rId14"/>
    <p:sldId id="263" r:id="rId15"/>
    <p:sldId id="272" r:id="rId16"/>
    <p:sldId id="26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nie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3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224EE-6F1A-417D-BD63-417E53D8FFBF}" type="datetimeFigureOut">
              <a:rPr lang="en-AU" smtClean="0"/>
              <a:pPr/>
              <a:t>31/01/15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37B99-D1C3-471B-9E89-3F73CBA3644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03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particular MMP-2 and MMP-9 are subtypes that appear most</a:t>
            </a:r>
            <a:r>
              <a:rPr lang="en-AU" baseline="0" dirty="0" smtClean="0"/>
              <a:t> influential in AAA pathogenesis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37B99-D1C3-471B-9E89-3F73CBA36447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1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31/01/15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Aneurysms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Vascular Workshop, St George Hospital</a:t>
            </a:r>
          </a:p>
          <a:p>
            <a:r>
              <a:rPr lang="en-AU" dirty="0" smtClean="0"/>
              <a:t>Dr Daniel L Chan – Surgical Registrar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99" y="797786"/>
            <a:ext cx="4543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8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68" y="1184365"/>
            <a:ext cx="9046390" cy="40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ADAM, UKSAT, CAESAR, PIVOTAL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Aneurysm Detection and Management trial (ADAM)</a:t>
            </a:r>
          </a:p>
          <a:p>
            <a:pPr lvl="1"/>
            <a:r>
              <a:rPr lang="en-AU" dirty="0" smtClean="0"/>
              <a:t>Prospective multi-centre RCT</a:t>
            </a:r>
          </a:p>
          <a:p>
            <a:pPr lvl="1"/>
            <a:r>
              <a:rPr lang="en-AU" dirty="0" smtClean="0"/>
              <a:t>1163  pts aged 50-79 with AAA&gt;4cm randomised to early open surgery vs surveillance</a:t>
            </a:r>
          </a:p>
          <a:p>
            <a:pPr lvl="1"/>
            <a:r>
              <a:rPr lang="en-AU" dirty="0" smtClean="0"/>
              <a:t>No difference in long-term mortality</a:t>
            </a:r>
          </a:p>
          <a:p>
            <a:r>
              <a:rPr lang="en-AU" dirty="0" smtClean="0"/>
              <a:t>UK Small Aneurysm Trial (UKSAT)</a:t>
            </a:r>
          </a:p>
          <a:p>
            <a:pPr lvl="1"/>
            <a:r>
              <a:rPr lang="en-AU" dirty="0" smtClean="0"/>
              <a:t>Prospective multi-centre RCT</a:t>
            </a:r>
          </a:p>
          <a:p>
            <a:pPr lvl="1"/>
            <a:r>
              <a:rPr lang="en-AU" dirty="0" smtClean="0"/>
              <a:t>1090 pts  aged 60-76 with AAA 4-5.5cm, randomised to early open surgery vs US surveillance until &gt;5.5cm</a:t>
            </a:r>
          </a:p>
          <a:p>
            <a:pPr lvl="1"/>
            <a:r>
              <a:rPr lang="en-AU" dirty="0" smtClean="0"/>
              <a:t>No mortality benefit</a:t>
            </a:r>
          </a:p>
          <a:p>
            <a:pPr marL="228600" lvl="1">
              <a:spcBef>
                <a:spcPts val="1000"/>
              </a:spcBef>
            </a:pPr>
            <a:r>
              <a:rPr lang="en-AU" dirty="0" smtClean="0"/>
              <a:t>?Endovascular surgery – European based - CAESAR 2011, USA based – PIVOTAL 2010</a:t>
            </a:r>
          </a:p>
          <a:p>
            <a:pPr marL="228600" lvl="1">
              <a:spcBef>
                <a:spcPts val="1000"/>
              </a:spcBef>
            </a:pPr>
            <a:r>
              <a:rPr lang="en-AU" dirty="0"/>
              <a:t>No benefit of early surgery for small </a:t>
            </a:r>
            <a:r>
              <a:rPr lang="en-AU" dirty="0" smtClean="0"/>
              <a:t>aneurysms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9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Endovascular AAA repair (EVAR)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769966" cy="4351338"/>
          </a:xfrm>
        </p:spPr>
        <p:txBody>
          <a:bodyPr/>
          <a:lstStyle/>
          <a:p>
            <a:r>
              <a:rPr lang="en-AU" dirty="0" smtClean="0"/>
              <a:t>First case reported by </a:t>
            </a:r>
            <a:r>
              <a:rPr lang="en-AU" dirty="0" err="1" smtClean="0"/>
              <a:t>Parodi</a:t>
            </a:r>
            <a:r>
              <a:rPr lang="en-AU" dirty="0" smtClean="0"/>
              <a:t> et al. 1991</a:t>
            </a:r>
          </a:p>
          <a:p>
            <a:r>
              <a:rPr lang="en-AU" dirty="0" smtClean="0"/>
              <a:t>Minimally invasive technique</a:t>
            </a:r>
          </a:p>
          <a:p>
            <a:r>
              <a:rPr lang="en-AU" dirty="0"/>
              <a:t>A</a:t>
            </a:r>
            <a:r>
              <a:rPr lang="en-AU" dirty="0" smtClean="0"/>
              <a:t>ims  for sustained aneurysm exclusion from the systemic circulation via </a:t>
            </a:r>
            <a:r>
              <a:rPr lang="en-AU" dirty="0" err="1" smtClean="0"/>
              <a:t>stentgraft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6" y="1515083"/>
            <a:ext cx="3492137" cy="50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Endoleaks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3504251" cy="4351338"/>
          </a:xfrm>
        </p:spPr>
        <p:txBody>
          <a:bodyPr/>
          <a:lstStyle/>
          <a:p>
            <a:r>
              <a:rPr lang="en-AU" dirty="0" smtClean="0"/>
              <a:t>Persistent blood flow outside the lumen of an endovascular graft but within an aneurysm sac or adjacent vascular segment being treated by the stent</a:t>
            </a:r>
          </a:p>
          <a:p>
            <a:r>
              <a:rPr lang="en-AU" dirty="0" smtClean="0"/>
              <a:t>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61" y="1027906"/>
            <a:ext cx="7141083" cy="54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Aorta</a:t>
            </a:r>
          </a:p>
          <a:p>
            <a:pPr lvl="1"/>
            <a:r>
              <a:rPr lang="en-AU" dirty="0" smtClean="0"/>
              <a:t>Abdominal aorta - 62%</a:t>
            </a:r>
          </a:p>
          <a:p>
            <a:pPr lvl="1"/>
            <a:r>
              <a:rPr lang="en-AU" dirty="0" err="1" smtClean="0"/>
              <a:t>Aorto</a:t>
            </a:r>
            <a:r>
              <a:rPr lang="en-AU" dirty="0" smtClean="0"/>
              <a:t>-iliac - ~15%</a:t>
            </a:r>
          </a:p>
          <a:p>
            <a:pPr lvl="1"/>
            <a:r>
              <a:rPr lang="en-AU" dirty="0" smtClean="0"/>
              <a:t>Thoracic aorta ~ 15%</a:t>
            </a:r>
          </a:p>
          <a:p>
            <a:pPr lvl="2"/>
            <a:r>
              <a:rPr lang="en-AU" dirty="0" err="1" smtClean="0"/>
              <a:t>Thoraco</a:t>
            </a:r>
            <a:r>
              <a:rPr lang="en-AU" dirty="0" smtClean="0"/>
              <a:t>-abdominal – 2%</a:t>
            </a:r>
          </a:p>
          <a:p>
            <a:pPr lvl="2"/>
            <a:r>
              <a:rPr lang="en-AU" dirty="0" smtClean="0"/>
              <a:t>Isolated iliac - rare</a:t>
            </a:r>
          </a:p>
          <a:p>
            <a:r>
              <a:rPr lang="en-AU" dirty="0" smtClean="0"/>
              <a:t>Peripheral</a:t>
            </a:r>
          </a:p>
          <a:p>
            <a:pPr lvl="1"/>
            <a:r>
              <a:rPr lang="en-AU" dirty="0" err="1" smtClean="0"/>
              <a:t>Popliteal</a:t>
            </a:r>
            <a:r>
              <a:rPr lang="en-AU" dirty="0" smtClean="0"/>
              <a:t> – 70-80%</a:t>
            </a:r>
          </a:p>
          <a:p>
            <a:pPr lvl="2"/>
            <a:r>
              <a:rPr lang="en-AU" dirty="0" smtClean="0"/>
              <a:t>Carotid – 4%</a:t>
            </a:r>
          </a:p>
          <a:p>
            <a:pPr lvl="2"/>
            <a:r>
              <a:rPr lang="en-AU" dirty="0" smtClean="0"/>
              <a:t>Femoral (false aneurysms, iatrogenic)</a:t>
            </a:r>
          </a:p>
          <a:p>
            <a:pPr lvl="2"/>
            <a:r>
              <a:rPr lang="en-AU" dirty="0" smtClean="0"/>
              <a:t>Visceral  (rare)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98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are the management options for peripheral aneurysms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Location, size, symptomatic, thrombus/ occlusion</a:t>
            </a:r>
          </a:p>
          <a:p>
            <a:r>
              <a:rPr lang="en-AU" dirty="0" smtClean="0"/>
              <a:t>May rupture, throw emboli, cause ischemia, compressive symptoms</a:t>
            </a:r>
          </a:p>
          <a:p>
            <a:r>
              <a:rPr lang="en-AU" dirty="0" smtClean="0"/>
              <a:t>Management</a:t>
            </a:r>
          </a:p>
          <a:p>
            <a:pPr lvl="1"/>
            <a:r>
              <a:rPr lang="en-AU" dirty="0" smtClean="0"/>
              <a:t>Medical</a:t>
            </a:r>
          </a:p>
          <a:p>
            <a:pPr lvl="1"/>
            <a:r>
              <a:rPr lang="en-AU" dirty="0" smtClean="0"/>
              <a:t>Open surgical –primary repair, synthetic or </a:t>
            </a:r>
            <a:r>
              <a:rPr lang="en-AU" dirty="0" err="1" smtClean="0"/>
              <a:t>autologous</a:t>
            </a:r>
            <a:r>
              <a:rPr lang="en-AU" dirty="0" smtClean="0"/>
              <a:t> bypass graft, proximal + distal ligation, excision</a:t>
            </a:r>
          </a:p>
          <a:p>
            <a:pPr lvl="1"/>
            <a:r>
              <a:rPr lang="en-AU" dirty="0" smtClean="0"/>
              <a:t>Endovascular</a:t>
            </a:r>
          </a:p>
          <a:p>
            <a:r>
              <a:rPr lang="en-AU" dirty="0" err="1" smtClean="0"/>
              <a:t>Popliteal</a:t>
            </a:r>
            <a:endParaRPr lang="en-AU" dirty="0" smtClean="0"/>
          </a:p>
          <a:p>
            <a:pPr lvl="1"/>
            <a:r>
              <a:rPr lang="en-AU" dirty="0" smtClean="0"/>
              <a:t>Most common true peripheral aneurysms, but 15x less likely than AAA</a:t>
            </a:r>
          </a:p>
          <a:p>
            <a:pPr lvl="1"/>
            <a:r>
              <a:rPr lang="en-AU" dirty="0" smtClean="0"/>
              <a:t>If symptomatic or asymptomatic ≥2cm</a:t>
            </a:r>
          </a:p>
          <a:p>
            <a:r>
              <a:rPr lang="en-AU" dirty="0" smtClean="0"/>
              <a:t>Femoral</a:t>
            </a:r>
          </a:p>
          <a:p>
            <a:pPr lvl="1"/>
            <a:r>
              <a:rPr lang="en-AU" dirty="0" smtClean="0"/>
              <a:t>Common site of iatrogenic injury</a:t>
            </a:r>
          </a:p>
          <a:p>
            <a:pPr lvl="1"/>
            <a:r>
              <a:rPr lang="en-AU" dirty="0" smtClean="0"/>
              <a:t>If symptomatic, if ≥ 3cm</a:t>
            </a:r>
          </a:p>
          <a:p>
            <a:r>
              <a:rPr lang="en-AU" dirty="0" err="1" smtClean="0"/>
              <a:t>Psuedoaneurysms</a:t>
            </a:r>
            <a:r>
              <a:rPr lang="en-AU" dirty="0" smtClean="0"/>
              <a:t> – US compression, thrombin injection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981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are the merits of different graft materials?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Dacron – highly durable polyester thermoplastic polymer</a:t>
            </a:r>
          </a:p>
          <a:p>
            <a:r>
              <a:rPr lang="en-AU" dirty="0" err="1" smtClean="0"/>
              <a:t>ePTFE</a:t>
            </a:r>
            <a:r>
              <a:rPr lang="en-AU" dirty="0" smtClean="0"/>
              <a:t> – </a:t>
            </a:r>
            <a:r>
              <a:rPr lang="en-AU" dirty="0" err="1" smtClean="0"/>
              <a:t>flouropolymer</a:t>
            </a:r>
            <a:r>
              <a:rPr lang="en-AU" dirty="0" smtClean="0"/>
              <a:t>, hydrophobic, mechanically durable, lower platelet deposition and complement activation</a:t>
            </a:r>
          </a:p>
          <a:p>
            <a:r>
              <a:rPr lang="en-AU" dirty="0" smtClean="0"/>
              <a:t>Both have similar patency rates</a:t>
            </a:r>
          </a:p>
          <a:p>
            <a:r>
              <a:rPr lang="en-AU" dirty="0" smtClean="0"/>
              <a:t>Considerations – handling characteristics, convenience, surgeon preference, cost</a:t>
            </a:r>
          </a:p>
          <a:p>
            <a:r>
              <a:rPr lang="en-AU" dirty="0" smtClean="0"/>
              <a:t>General practice Dacron for abdomen; PTFE for limbs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22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4000" dirty="0" smtClean="0"/>
              <a:t>End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79580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pathogenesis of aortic aneurysms?</a:t>
            </a:r>
          </a:p>
          <a:p>
            <a:r>
              <a:rPr lang="en-AU" dirty="0" smtClean="0"/>
              <a:t>When should abdominal aortic aneurysms (AAAs) be repaired?</a:t>
            </a:r>
          </a:p>
          <a:p>
            <a:r>
              <a:rPr lang="en-AU" dirty="0" smtClean="0"/>
              <a:t>How are </a:t>
            </a:r>
            <a:r>
              <a:rPr lang="en-AU" dirty="0" err="1" smtClean="0"/>
              <a:t>endoleaks</a:t>
            </a:r>
            <a:r>
              <a:rPr lang="en-AU" dirty="0" smtClean="0"/>
              <a:t> classified?</a:t>
            </a:r>
          </a:p>
          <a:p>
            <a:r>
              <a:rPr lang="en-AU" dirty="0" smtClean="0"/>
              <a:t>What are the management options for peripheral aneurysms?</a:t>
            </a:r>
          </a:p>
          <a:p>
            <a:r>
              <a:rPr lang="en-AU" dirty="0" smtClean="0"/>
              <a:t>What are the merits of different graft materials?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585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Definition</a:t>
            </a:r>
          </a:p>
          <a:p>
            <a:pPr lvl="1"/>
            <a:r>
              <a:rPr lang="en-AU" dirty="0" smtClean="0"/>
              <a:t>Derived from Greek ‘</a:t>
            </a:r>
            <a:r>
              <a:rPr lang="en-AU" i="1" dirty="0" err="1" smtClean="0"/>
              <a:t>aneurysma</a:t>
            </a:r>
            <a:r>
              <a:rPr lang="en-AU" dirty="0" smtClean="0"/>
              <a:t>’ meaning ‘a widening’</a:t>
            </a:r>
          </a:p>
          <a:p>
            <a:pPr lvl="1"/>
            <a:r>
              <a:rPr lang="en-AU" dirty="0" smtClean="0"/>
              <a:t>An arterial aneurysm is defined by localised increased vessel diameter of ≥50%  of normal</a:t>
            </a:r>
          </a:p>
          <a:p>
            <a:pPr lvl="1"/>
            <a:r>
              <a:rPr lang="en-AU" dirty="0" smtClean="0"/>
              <a:t>AAA ≥ 3.0cm</a:t>
            </a:r>
          </a:p>
          <a:p>
            <a:r>
              <a:rPr lang="en-AU" dirty="0" smtClean="0"/>
              <a:t>Prevalence</a:t>
            </a:r>
          </a:p>
          <a:p>
            <a:pPr lvl="1"/>
            <a:r>
              <a:rPr lang="en-AU" dirty="0" smtClean="0"/>
              <a:t>AAAs occur in 7-8% of men over 65 years of age</a:t>
            </a:r>
          </a:p>
          <a:p>
            <a:pPr lvl="1"/>
            <a:r>
              <a:rPr lang="en-AU" dirty="0" smtClean="0"/>
              <a:t>Male : female = 6 : 1 </a:t>
            </a:r>
          </a:p>
          <a:p>
            <a:pPr lvl="1"/>
            <a:r>
              <a:rPr lang="en-AU" dirty="0" smtClean="0"/>
              <a:t>Approx. 25-50% of patients with AAA have coexisting femoral or popliteal aneurysms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6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 smtClean="0"/>
              <a:t>“True” – involves all three layers of arterial wall (intima, media, adventitia)</a:t>
            </a:r>
          </a:p>
          <a:p>
            <a:pPr marL="457200" lvl="1" indent="0">
              <a:buNone/>
            </a:pPr>
            <a:r>
              <a:rPr lang="en-AU" dirty="0" smtClean="0"/>
              <a:t>	vs</a:t>
            </a:r>
          </a:p>
          <a:p>
            <a:pPr lvl="1"/>
            <a:r>
              <a:rPr lang="en-AU" dirty="0" smtClean="0"/>
              <a:t>“False” or </a:t>
            </a:r>
            <a:r>
              <a:rPr lang="en-AU" dirty="0" err="1" smtClean="0"/>
              <a:t>pseudoaneurysm</a:t>
            </a:r>
            <a:r>
              <a:rPr lang="en-AU" dirty="0" smtClean="0"/>
              <a:t> – extravascular haematoma that freely communications with the intravascular space</a:t>
            </a:r>
          </a:p>
          <a:p>
            <a:pPr lvl="1"/>
            <a:endParaRPr lang="en-AU" dirty="0"/>
          </a:p>
          <a:p>
            <a:pPr lvl="1"/>
            <a:r>
              <a:rPr lang="en-AU" dirty="0" smtClean="0"/>
              <a:t>“</a:t>
            </a:r>
            <a:r>
              <a:rPr lang="en-AU" dirty="0" err="1" smtClean="0"/>
              <a:t>Saccular</a:t>
            </a:r>
            <a:r>
              <a:rPr lang="en-AU" dirty="0" smtClean="0"/>
              <a:t>” – spherical </a:t>
            </a:r>
            <a:r>
              <a:rPr lang="en-AU" dirty="0" err="1" smtClean="0"/>
              <a:t>outpouchings</a:t>
            </a:r>
            <a:endParaRPr lang="en-AU" dirty="0" smtClean="0"/>
          </a:p>
          <a:p>
            <a:pPr marL="457200" lvl="1" indent="0">
              <a:buNone/>
            </a:pPr>
            <a:r>
              <a:rPr lang="en-AU" dirty="0" smtClean="0"/>
              <a:t>	vs</a:t>
            </a:r>
          </a:p>
          <a:p>
            <a:pPr lvl="1"/>
            <a:r>
              <a:rPr lang="en-AU" dirty="0" smtClean="0"/>
              <a:t>“Fusiform” – diffuse, circumferential dilatation</a:t>
            </a:r>
          </a:p>
        </p:txBody>
      </p:sp>
    </p:spTree>
    <p:extLst>
      <p:ext uri="{BB962C8B-B14F-4D97-AF65-F5344CB8AC3E}">
        <p14:creationId xmlns:p14="http://schemas.microsoft.com/office/powerpoint/2010/main" val="428764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495425"/>
            <a:ext cx="9696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the pathogenesis of aortic aneurysms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Altered balance of elastin and collagen degradation and synthesis mediated  by local inflammatory infiltrates and destructive proteolytic enzymes they produce</a:t>
            </a:r>
          </a:p>
          <a:p>
            <a:r>
              <a:rPr lang="en-AU" dirty="0" smtClean="0"/>
              <a:t>Matrix metalloproteinases (MMPs), extracellular matrix degrading enzymes, production is locally increased</a:t>
            </a:r>
          </a:p>
          <a:p>
            <a:r>
              <a:rPr lang="en-AU" dirty="0" smtClean="0"/>
              <a:t>Tissue inhibitor of metalloproteinases (TIMP) is levels are reduced</a:t>
            </a:r>
          </a:p>
          <a:p>
            <a:r>
              <a:rPr lang="en-AU" dirty="0" smtClean="0"/>
              <a:t>Biochemical wall stressors – disturbed flow patterns, particular </a:t>
            </a:r>
            <a:r>
              <a:rPr lang="en-AU" dirty="0" err="1" smtClean="0"/>
              <a:t>infrarenal</a:t>
            </a:r>
            <a:r>
              <a:rPr lang="en-AU" dirty="0" smtClean="0"/>
              <a:t> aorta</a:t>
            </a:r>
          </a:p>
          <a:p>
            <a:endParaRPr lang="en-AU" dirty="0" smtClean="0"/>
          </a:p>
          <a:p>
            <a:r>
              <a:rPr lang="en-AU" dirty="0" smtClean="0"/>
              <a:t>Degenerative/Atherosclerosis (majority)</a:t>
            </a:r>
          </a:p>
          <a:p>
            <a:pPr lvl="1"/>
            <a:r>
              <a:rPr lang="en-AU" dirty="0" smtClean="0"/>
              <a:t>Intimal plaques </a:t>
            </a:r>
            <a:r>
              <a:rPr lang="en-AU" dirty="0" smtClean="0">
                <a:sym typeface="Wingdings" panose="05000000000000000000" pitchFamily="2" charset="2"/>
              </a:rPr>
              <a:t> compress onto underlying media  compromise nutrient and waste diffusion  thinning and weakening of the media  degeneration and necrosis  vessel dilation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Inflammatory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Infection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Traumatic</a:t>
            </a:r>
          </a:p>
          <a:p>
            <a:r>
              <a:rPr lang="en-AU" dirty="0" smtClean="0">
                <a:sym typeface="Wingdings" panose="05000000000000000000" pitchFamily="2" charset="2"/>
              </a:rPr>
              <a:t>Congenital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22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Majority are asymptomatic, incidental findings</a:t>
            </a:r>
          </a:p>
          <a:p>
            <a:r>
              <a:rPr lang="en-AU" dirty="0" smtClean="0"/>
              <a:t>Back pain</a:t>
            </a:r>
          </a:p>
          <a:p>
            <a:r>
              <a:rPr lang="en-AU" dirty="0" smtClean="0"/>
              <a:t>Compressive symptoms </a:t>
            </a:r>
          </a:p>
          <a:p>
            <a:pPr lvl="1"/>
            <a:r>
              <a:rPr lang="en-AU" dirty="0" smtClean="0"/>
              <a:t>Duodenal – N+V</a:t>
            </a:r>
          </a:p>
          <a:p>
            <a:pPr lvl="1"/>
            <a:r>
              <a:rPr lang="en-AU" dirty="0" smtClean="0"/>
              <a:t>Ureter – </a:t>
            </a:r>
            <a:r>
              <a:rPr lang="en-AU" dirty="0" err="1" smtClean="0"/>
              <a:t>hydronephrosis</a:t>
            </a:r>
            <a:endParaRPr lang="en-AU" dirty="0" smtClean="0"/>
          </a:p>
          <a:p>
            <a:pPr lvl="1"/>
            <a:r>
              <a:rPr lang="en-AU" dirty="0" err="1" smtClean="0"/>
              <a:t>Ilio-caval</a:t>
            </a:r>
            <a:r>
              <a:rPr lang="en-AU" dirty="0" smtClean="0"/>
              <a:t> – venous thrombosis</a:t>
            </a:r>
          </a:p>
          <a:p>
            <a:r>
              <a:rPr lang="en-AU" dirty="0" smtClean="0"/>
              <a:t>Rupture triad</a:t>
            </a:r>
          </a:p>
          <a:p>
            <a:pPr lvl="1"/>
            <a:r>
              <a:rPr lang="en-AU" dirty="0" smtClean="0"/>
              <a:t>Abdominal pain</a:t>
            </a:r>
          </a:p>
          <a:p>
            <a:pPr lvl="1"/>
            <a:r>
              <a:rPr lang="en-AU" dirty="0" smtClean="0"/>
              <a:t>Pulsatile mass</a:t>
            </a:r>
          </a:p>
          <a:p>
            <a:pPr lvl="1"/>
            <a:r>
              <a:rPr lang="en-AU" dirty="0" smtClean="0"/>
              <a:t>Hypotension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45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Investigations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Imaging</a:t>
            </a:r>
          </a:p>
          <a:p>
            <a:pPr lvl="1"/>
            <a:r>
              <a:rPr lang="en-AU" dirty="0" smtClean="0"/>
              <a:t>Ultrasound – screen and follow-up</a:t>
            </a:r>
          </a:p>
          <a:p>
            <a:pPr lvl="1"/>
            <a:r>
              <a:rPr lang="en-AU" dirty="0" smtClean="0"/>
              <a:t>CT angiogram</a:t>
            </a:r>
          </a:p>
          <a:p>
            <a:pPr lvl="2"/>
            <a:r>
              <a:rPr lang="en-AU" dirty="0" smtClean="0"/>
              <a:t>Arch to below knees</a:t>
            </a:r>
          </a:p>
          <a:p>
            <a:pPr lvl="2"/>
            <a:r>
              <a:rPr lang="en-AU" dirty="0" smtClean="0"/>
              <a:t>primary modality, define proximal/distal extent, iliac aa</a:t>
            </a:r>
          </a:p>
          <a:p>
            <a:r>
              <a:rPr lang="en-AU" dirty="0" smtClean="0"/>
              <a:t>Preoperative assessment (concomitant CAD +/- COPD)</a:t>
            </a:r>
          </a:p>
          <a:p>
            <a:pPr lvl="1"/>
            <a:r>
              <a:rPr lang="en-AU" dirty="0" smtClean="0"/>
              <a:t>ECG</a:t>
            </a:r>
          </a:p>
          <a:p>
            <a:pPr lvl="1"/>
            <a:r>
              <a:rPr lang="en-AU" dirty="0" smtClean="0"/>
              <a:t>CXR</a:t>
            </a:r>
          </a:p>
          <a:p>
            <a:pPr lvl="1"/>
            <a:r>
              <a:rPr lang="en-AU" dirty="0" smtClean="0"/>
              <a:t>TTE +/- stress study</a:t>
            </a:r>
          </a:p>
          <a:p>
            <a:pPr lvl="1"/>
            <a:r>
              <a:rPr lang="en-AU" dirty="0" smtClean="0"/>
              <a:t>Spirometry</a:t>
            </a:r>
          </a:p>
          <a:p>
            <a:pPr lvl="1"/>
            <a:r>
              <a:rPr lang="en-AU" dirty="0" smtClean="0"/>
              <a:t>As much optimisation as possible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34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When should </a:t>
            </a:r>
            <a:r>
              <a:rPr lang="en-AU" dirty="0" smtClean="0"/>
              <a:t>AAAs </a:t>
            </a:r>
            <a:r>
              <a:rPr lang="en-AU" dirty="0"/>
              <a:t>be repaired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principle of AAA management is prevention of rupture</a:t>
            </a:r>
          </a:p>
          <a:p>
            <a:r>
              <a:rPr lang="en-AU" dirty="0" smtClean="0"/>
              <a:t>Mortality rate for elective vs emergency repair - ~2-5% vs 50-60%</a:t>
            </a:r>
          </a:p>
          <a:p>
            <a:r>
              <a:rPr lang="en-AU" dirty="0" smtClean="0"/>
              <a:t>Medical </a:t>
            </a:r>
          </a:p>
          <a:p>
            <a:pPr lvl="1"/>
            <a:r>
              <a:rPr lang="en-AU" dirty="0" smtClean="0"/>
              <a:t>Control of blood pressure, cholesterol, antiplatelet therapy, statin, smoking cessation</a:t>
            </a:r>
          </a:p>
          <a:p>
            <a:r>
              <a:rPr lang="en-AU" dirty="0" smtClean="0"/>
              <a:t>AAA rupture risk correlates to size</a:t>
            </a:r>
          </a:p>
          <a:p>
            <a:r>
              <a:rPr lang="en-AU" dirty="0" smtClean="0"/>
              <a:t>Current recommendation; AAA≥5.5cm</a:t>
            </a:r>
          </a:p>
          <a:p>
            <a:r>
              <a:rPr lang="en-AU" dirty="0" smtClean="0"/>
              <a:t>Inflammatory AAA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50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218</TotalTime>
  <Words>767</Words>
  <Application>Microsoft Macintosh PowerPoint</Application>
  <PresentationFormat>Custom</PresentationFormat>
  <Paragraphs>122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Depth</vt:lpstr>
      <vt:lpstr>Aneurysms</vt:lpstr>
      <vt:lpstr>Questions</vt:lpstr>
      <vt:lpstr>Background</vt:lpstr>
      <vt:lpstr>Classification</vt:lpstr>
      <vt:lpstr>PowerPoint Presentation</vt:lpstr>
      <vt:lpstr>What is the pathogenesis of aortic aneurysms?</vt:lpstr>
      <vt:lpstr>Presentation</vt:lpstr>
      <vt:lpstr>Investigations</vt:lpstr>
      <vt:lpstr>When should AAAs be repaired?</vt:lpstr>
      <vt:lpstr>PowerPoint Presentation</vt:lpstr>
      <vt:lpstr>ADAM, UKSAT, CAESAR, PIVOTAL</vt:lpstr>
      <vt:lpstr>Endovascular AAA repair (EVAR)</vt:lpstr>
      <vt:lpstr>Endoleaks</vt:lpstr>
      <vt:lpstr>Location</vt:lpstr>
      <vt:lpstr>What are the management options for peripheral aneurysms?</vt:lpstr>
      <vt:lpstr>What are the merits of different graft materials?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Aneurysms</dc:title>
  <dc:creator>Daniel</dc:creator>
  <cp:lastModifiedBy>Gratian  Punch</cp:lastModifiedBy>
  <cp:revision>30</cp:revision>
  <dcterms:created xsi:type="dcterms:W3CDTF">2014-10-20T08:37:57Z</dcterms:created>
  <dcterms:modified xsi:type="dcterms:W3CDTF">2015-01-31T05:15:46Z</dcterms:modified>
</cp:coreProperties>
</file>