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94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2" r:id="rId15"/>
    <p:sldId id="260" r:id="rId16"/>
    <p:sldId id="261" r:id="rId17"/>
    <p:sldId id="263" r:id="rId18"/>
    <p:sldId id="264" r:id="rId19"/>
    <p:sldId id="265" r:id="rId20"/>
    <p:sldId id="266" r:id="rId21"/>
    <p:sldId id="267" r:id="rId22"/>
    <p:sldId id="297" r:id="rId23"/>
    <p:sldId id="295" r:id="rId24"/>
    <p:sldId id="298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8C342-A32D-4349-A8DD-1E3F75DB3443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BF70C-6017-D544-966C-A9D7C2248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5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Lactation – can last up to 6 months post delivery or cessation of breastfeeding,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bloddy</a:t>
            </a:r>
            <a:r>
              <a:rPr lang="en-US" baseline="0" dirty="0" smtClean="0"/>
              <a:t> discharge in 20% of women in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or 3</a:t>
            </a:r>
            <a:r>
              <a:rPr lang="en-US" baseline="30000" dirty="0" smtClean="0"/>
              <a:t>rd</a:t>
            </a:r>
            <a:r>
              <a:rPr lang="en-US" baseline="0" dirty="0" smtClean="0"/>
              <a:t> trimester, usually benign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BF70C-6017-D544-966C-A9D7C2248A1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F8DC9F-FCF5-C14B-84E9-29AD6FD270BB}" type="datetimeFigureOut">
              <a:rPr lang="en-US" smtClean="0"/>
              <a:t>31/01/15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7B062D-A71E-9F43-992D-D49AC0C8C4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Benign Breast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Noncyclical Breast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Large breasts</a:t>
            </a:r>
          </a:p>
          <a:p>
            <a:pPr lvl="1"/>
            <a:r>
              <a:rPr lang="en-US" dirty="0" smtClean="0"/>
              <a:t>?Diet and lifestyle</a:t>
            </a:r>
          </a:p>
          <a:p>
            <a:pPr lvl="1"/>
            <a:r>
              <a:rPr lang="en-US" dirty="0" smtClean="0"/>
              <a:t>HRT</a:t>
            </a:r>
          </a:p>
          <a:p>
            <a:pPr lvl="1"/>
            <a:r>
              <a:rPr lang="en-US" dirty="0" err="1" smtClean="0"/>
              <a:t>Ductal</a:t>
            </a:r>
            <a:r>
              <a:rPr lang="en-US" dirty="0" smtClean="0"/>
              <a:t> </a:t>
            </a:r>
            <a:r>
              <a:rPr lang="en-US" dirty="0" err="1" smtClean="0"/>
              <a:t>ectasia</a:t>
            </a:r>
            <a:endParaRPr lang="en-US" dirty="0" smtClean="0"/>
          </a:p>
          <a:p>
            <a:pPr lvl="1"/>
            <a:r>
              <a:rPr lang="en-US" dirty="0" smtClean="0"/>
              <a:t>Mastitis</a:t>
            </a:r>
          </a:p>
          <a:p>
            <a:pPr lvl="1"/>
            <a:r>
              <a:rPr lang="en-US" dirty="0" smtClean="0"/>
              <a:t>Inflammatory breast cancer</a:t>
            </a:r>
          </a:p>
          <a:p>
            <a:pPr lvl="1"/>
            <a:r>
              <a:rPr lang="en-US" dirty="0" err="1" smtClean="0"/>
              <a:t>Hidradenitis</a:t>
            </a:r>
            <a:r>
              <a:rPr lang="en-US" dirty="0" smtClean="0"/>
              <a:t> </a:t>
            </a:r>
            <a:r>
              <a:rPr lang="en-US" dirty="0" err="1" smtClean="0"/>
              <a:t>suppurativa</a:t>
            </a:r>
            <a:endParaRPr lang="en-US" dirty="0" smtClean="0"/>
          </a:p>
          <a:p>
            <a:pPr lvl="1"/>
            <a:r>
              <a:rPr lang="en-US" dirty="0" smtClean="0"/>
              <a:t>Pregnancy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Medications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Examination</a:t>
            </a:r>
          </a:p>
          <a:p>
            <a:r>
              <a:rPr lang="en-US" dirty="0" smtClean="0"/>
              <a:t>Diagnostic imaging</a:t>
            </a:r>
          </a:p>
          <a:p>
            <a:pPr lvl="1"/>
            <a:r>
              <a:rPr lang="en-US" dirty="0" smtClean="0"/>
              <a:t>Targeted ultrasound most useful</a:t>
            </a:r>
          </a:p>
          <a:p>
            <a:r>
              <a:rPr lang="en-US" dirty="0" smtClean="0"/>
              <a:t>+/- Biopsy</a:t>
            </a:r>
          </a:p>
          <a:p>
            <a:r>
              <a:rPr lang="en-US" dirty="0" smtClean="0"/>
              <a:t>Exclude cancer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Recommendations for treatment are based on data from observational or case-controlled studies, minimal or no data from </a:t>
            </a:r>
            <a:r>
              <a:rPr lang="en-US" dirty="0" err="1" smtClean="0"/>
              <a:t>RCTs</a:t>
            </a:r>
            <a:endParaRPr lang="en-US" dirty="0" smtClean="0"/>
          </a:p>
          <a:p>
            <a:r>
              <a:rPr lang="en-US" dirty="0" smtClean="0"/>
              <a:t>Diet and Lifestyle</a:t>
            </a:r>
          </a:p>
          <a:p>
            <a:pPr lvl="1"/>
            <a:r>
              <a:rPr lang="en-US" dirty="0" smtClean="0"/>
              <a:t>Strong likelihood of placebo</a:t>
            </a:r>
          </a:p>
          <a:p>
            <a:pPr lvl="1"/>
            <a:r>
              <a:rPr lang="en-US" dirty="0" smtClean="0"/>
              <a:t>Low fat, high complex </a:t>
            </a:r>
            <a:r>
              <a:rPr lang="en-US" dirty="0" err="1" smtClean="0"/>
              <a:t>carb</a:t>
            </a:r>
            <a:r>
              <a:rPr lang="en-US" dirty="0" smtClean="0"/>
              <a:t> diet</a:t>
            </a:r>
          </a:p>
          <a:p>
            <a:pPr lvl="1"/>
            <a:r>
              <a:rPr lang="en-US" dirty="0" smtClean="0"/>
              <a:t>Elimination of </a:t>
            </a:r>
            <a:r>
              <a:rPr lang="en-US" dirty="0" err="1" smtClean="0"/>
              <a:t>caffiene</a:t>
            </a:r>
            <a:endParaRPr lang="en-US" dirty="0" smtClean="0"/>
          </a:p>
          <a:p>
            <a:pPr lvl="1"/>
            <a:r>
              <a:rPr lang="en-US" dirty="0" smtClean="0"/>
              <a:t>Vitamin E and evening primrose oil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Symptomatic Relief</a:t>
            </a:r>
          </a:p>
          <a:p>
            <a:pPr lvl="1"/>
            <a:r>
              <a:rPr lang="en-US" dirty="0" smtClean="0"/>
              <a:t>Well-fitting bra</a:t>
            </a:r>
          </a:p>
          <a:p>
            <a:pPr lvl="1"/>
            <a:r>
              <a:rPr lang="en-US" dirty="0" smtClean="0"/>
              <a:t>Compresses</a:t>
            </a:r>
          </a:p>
          <a:p>
            <a:r>
              <a:rPr lang="en-US" dirty="0" smtClean="0"/>
              <a:t>Medical Therapy</a:t>
            </a:r>
          </a:p>
          <a:p>
            <a:pPr lvl="1"/>
            <a:r>
              <a:rPr lang="en-US" dirty="0" err="1" smtClean="0"/>
              <a:t>Paracetamol</a:t>
            </a:r>
            <a:r>
              <a:rPr lang="en-US" dirty="0" smtClean="0"/>
              <a:t> and </a:t>
            </a:r>
            <a:r>
              <a:rPr lang="en-US" dirty="0" err="1" smtClean="0"/>
              <a:t>NSAIDs</a:t>
            </a:r>
            <a:endParaRPr lang="en-US" dirty="0" smtClean="0"/>
          </a:p>
          <a:p>
            <a:pPr lvl="1"/>
            <a:r>
              <a:rPr lang="en-US" dirty="0" smtClean="0"/>
              <a:t>Topical </a:t>
            </a:r>
            <a:r>
              <a:rPr lang="en-US" dirty="0" err="1" smtClean="0"/>
              <a:t>NSAIDs</a:t>
            </a:r>
            <a:endParaRPr lang="en-US" dirty="0" smtClean="0"/>
          </a:p>
          <a:p>
            <a:pPr lvl="1"/>
            <a:r>
              <a:rPr lang="en-US" dirty="0" smtClean="0"/>
              <a:t>Reduction in dosing or discontinuing exogenous hormones</a:t>
            </a:r>
          </a:p>
          <a:p>
            <a:pPr lvl="1"/>
            <a:r>
              <a:rPr lang="en-US" dirty="0" smtClean="0"/>
              <a:t>OCP can improve symptoms</a:t>
            </a:r>
          </a:p>
          <a:p>
            <a:pPr lvl="1"/>
            <a:r>
              <a:rPr lang="en-US" dirty="0" err="1" smtClean="0"/>
              <a:t>Danazol</a:t>
            </a:r>
            <a:endParaRPr lang="en-US" dirty="0" smtClean="0"/>
          </a:p>
          <a:p>
            <a:pPr lvl="1"/>
            <a:r>
              <a:rPr lang="en-US" dirty="0" err="1" smtClean="0"/>
              <a:t>Tamoxifen</a:t>
            </a:r>
            <a:endParaRPr lang="en-US" dirty="0" smtClean="0"/>
          </a:p>
          <a:p>
            <a:pPr lvl="1"/>
            <a:r>
              <a:rPr lang="en-US" dirty="0" err="1" smtClean="0"/>
              <a:t>Bromocriptine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Nipple Discharge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most commonly encountered breast complaints</a:t>
            </a:r>
          </a:p>
          <a:p>
            <a:r>
              <a:rPr lang="en-US" dirty="0" smtClean="0"/>
              <a:t>50-80% of women in reproductive years can express one or more drops of fluid</a:t>
            </a:r>
          </a:p>
          <a:p>
            <a:r>
              <a:rPr lang="en-US" dirty="0" smtClean="0"/>
              <a:t>6.8% of women referred to a surgeon because of symptoms of a breast disorder have nipple discharge</a:t>
            </a:r>
          </a:p>
          <a:p>
            <a:r>
              <a:rPr lang="en-US" dirty="0" smtClean="0"/>
              <a:t>Most nipple discharge is of benign origin BUT malignancy MUST be excluded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Benign discharge is usually:</a:t>
            </a:r>
          </a:p>
          <a:p>
            <a:pPr lvl="1"/>
            <a:r>
              <a:rPr lang="en-US" dirty="0" smtClean="0"/>
              <a:t>Bilateral</a:t>
            </a:r>
          </a:p>
          <a:p>
            <a:pPr lvl="1"/>
            <a:r>
              <a:rPr lang="en-US" dirty="0" err="1" smtClean="0"/>
              <a:t>Multiductal</a:t>
            </a:r>
            <a:endParaRPr lang="en-US" dirty="0" smtClean="0"/>
          </a:p>
          <a:p>
            <a:pPr lvl="1"/>
            <a:r>
              <a:rPr lang="en-US" dirty="0" smtClean="0"/>
              <a:t>Occurs with breast manipulation</a:t>
            </a:r>
          </a:p>
          <a:p>
            <a:r>
              <a:rPr lang="en-US" dirty="0" smtClean="0"/>
              <a:t>Cancer risk is higher when discharge is:</a:t>
            </a:r>
          </a:p>
          <a:p>
            <a:pPr lvl="1"/>
            <a:r>
              <a:rPr lang="en-US" dirty="0" smtClean="0"/>
              <a:t>Spontaneous</a:t>
            </a:r>
          </a:p>
          <a:p>
            <a:pPr lvl="1"/>
            <a:r>
              <a:rPr lang="en-US" dirty="0" smtClean="0"/>
              <a:t>Bloody</a:t>
            </a:r>
          </a:p>
          <a:p>
            <a:pPr lvl="1"/>
            <a:r>
              <a:rPr lang="en-US" dirty="0" smtClean="0"/>
              <a:t>Unilateral</a:t>
            </a:r>
          </a:p>
          <a:p>
            <a:pPr lvl="1"/>
            <a:r>
              <a:rPr lang="en-US" dirty="0" err="1" smtClean="0"/>
              <a:t>Uniductal</a:t>
            </a:r>
            <a:endParaRPr lang="en-US" dirty="0" smtClean="0"/>
          </a:p>
          <a:p>
            <a:pPr lvl="1"/>
            <a:r>
              <a:rPr lang="en-US" dirty="0" smtClean="0"/>
              <a:t>Associated with a breast mass</a:t>
            </a:r>
          </a:p>
          <a:p>
            <a:pPr lvl="1"/>
            <a:r>
              <a:rPr lang="en-US" dirty="0" smtClean="0"/>
              <a:t>Woman &gt; 40 years of 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Nipple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Lactation</a:t>
            </a:r>
          </a:p>
          <a:p>
            <a:r>
              <a:rPr lang="en-US" dirty="0" smtClean="0"/>
              <a:t>Physiologic</a:t>
            </a:r>
          </a:p>
          <a:p>
            <a:pPr lvl="1"/>
            <a:r>
              <a:rPr lang="en-US" dirty="0" smtClean="0"/>
              <a:t>Usually bilateral milky discharge involving multiple ducts</a:t>
            </a:r>
          </a:p>
          <a:p>
            <a:pPr lvl="1"/>
            <a:r>
              <a:rPr lang="en-US" dirty="0" err="1" smtClean="0"/>
              <a:t>Galactorrhoea</a:t>
            </a:r>
            <a:r>
              <a:rPr lang="en-US" dirty="0" smtClean="0"/>
              <a:t> (due to </a:t>
            </a:r>
            <a:r>
              <a:rPr lang="en-US" dirty="0" err="1" smtClean="0"/>
              <a:t>hyperprolactinaemia</a:t>
            </a:r>
            <a:r>
              <a:rPr lang="en-US" dirty="0" smtClean="0"/>
              <a:t> secondary to various causes)</a:t>
            </a:r>
          </a:p>
          <a:p>
            <a:r>
              <a:rPr lang="en-US" dirty="0" smtClean="0"/>
              <a:t>Medication Related</a:t>
            </a:r>
          </a:p>
          <a:p>
            <a:pPr lvl="1"/>
            <a:r>
              <a:rPr lang="en-US" dirty="0" err="1" smtClean="0"/>
              <a:t>Lactotroph</a:t>
            </a:r>
            <a:r>
              <a:rPr lang="en-US" dirty="0" smtClean="0"/>
              <a:t> stimulators and dopamine </a:t>
            </a:r>
            <a:r>
              <a:rPr lang="en-US" dirty="0" err="1" smtClean="0"/>
              <a:t>inhibitos</a:t>
            </a:r>
            <a:endParaRPr lang="en-US" dirty="0" smtClean="0"/>
          </a:p>
          <a:p>
            <a:r>
              <a:rPr lang="en-US" dirty="0" err="1" smtClean="0"/>
              <a:t>Neurogenic</a:t>
            </a:r>
            <a:r>
              <a:rPr lang="en-US" dirty="0" smtClean="0"/>
              <a:t> Stimulation</a:t>
            </a:r>
          </a:p>
          <a:p>
            <a:pPr lvl="1"/>
            <a:r>
              <a:rPr lang="en-US" dirty="0" smtClean="0"/>
              <a:t>Chronic breast stimulation from manipulation or clothing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secretion of hypothalamic </a:t>
            </a:r>
            <a:r>
              <a:rPr lang="en-US" dirty="0" err="1" smtClean="0">
                <a:sym typeface="Wingdings"/>
              </a:rPr>
              <a:t>prolactin</a:t>
            </a:r>
            <a:r>
              <a:rPr lang="en-US" dirty="0" smtClean="0">
                <a:sym typeface="Wingdings"/>
              </a:rPr>
              <a:t> inhibitory factor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hyperprolactinaemia</a:t>
            </a:r>
            <a:r>
              <a:rPr lang="en-US" dirty="0" smtClean="0">
                <a:sym typeface="Wingdings"/>
              </a:rPr>
              <a:t> and </a:t>
            </a:r>
            <a:r>
              <a:rPr lang="en-US" dirty="0" err="1" smtClean="0">
                <a:sym typeface="Wingdings"/>
              </a:rPr>
              <a:t>galactorrhoea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Other Causes</a:t>
            </a:r>
          </a:p>
          <a:p>
            <a:pPr lvl="1"/>
            <a:r>
              <a:rPr lang="en-US" dirty="0" smtClean="0">
                <a:sym typeface="Wingdings"/>
              </a:rPr>
              <a:t>Stress</a:t>
            </a:r>
          </a:p>
          <a:p>
            <a:pPr lvl="1"/>
            <a:r>
              <a:rPr lang="en-US" dirty="0" err="1" smtClean="0">
                <a:sym typeface="Wingdings"/>
              </a:rPr>
              <a:t>Periductal</a:t>
            </a:r>
            <a:r>
              <a:rPr lang="en-US" dirty="0" smtClean="0">
                <a:sym typeface="Wingdings"/>
              </a:rPr>
              <a:t> mastitis</a:t>
            </a:r>
          </a:p>
          <a:p>
            <a:pPr lvl="1"/>
            <a:r>
              <a:rPr lang="en-US" dirty="0" smtClean="0">
                <a:sym typeface="Wingdings"/>
              </a:rPr>
              <a:t>Duct </a:t>
            </a:r>
            <a:r>
              <a:rPr lang="en-US" dirty="0" err="1" smtClean="0">
                <a:sym typeface="Wingdings"/>
              </a:rPr>
              <a:t>ectasia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 Nipple Discharge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Unilateral, single duct, persistent, spontaneous, serous, </a:t>
            </a:r>
            <a:r>
              <a:rPr lang="en-US" dirty="0" err="1" smtClean="0"/>
              <a:t>sanguinous</a:t>
            </a:r>
            <a:r>
              <a:rPr lang="en-US" dirty="0" smtClean="0"/>
              <a:t> or </a:t>
            </a:r>
            <a:r>
              <a:rPr lang="en-US" dirty="0" err="1" smtClean="0"/>
              <a:t>serosanguinous</a:t>
            </a:r>
            <a:endParaRPr lang="en-US" dirty="0" smtClean="0"/>
          </a:p>
          <a:p>
            <a:r>
              <a:rPr lang="en-US" dirty="0" smtClean="0"/>
              <a:t>Causes</a:t>
            </a:r>
          </a:p>
          <a:p>
            <a:pPr lvl="1"/>
            <a:r>
              <a:rPr lang="en-US" dirty="0" err="1" smtClean="0"/>
              <a:t>Papilloma</a:t>
            </a:r>
            <a:r>
              <a:rPr lang="en-US" dirty="0" smtClean="0"/>
              <a:t> (most common)</a:t>
            </a:r>
          </a:p>
          <a:p>
            <a:pPr lvl="1"/>
            <a:r>
              <a:rPr lang="en-US" dirty="0" smtClean="0"/>
              <a:t>Malignancy (5-15%), most commonly DCIS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Examination</a:t>
            </a:r>
          </a:p>
          <a:p>
            <a:pPr lvl="1"/>
            <a:r>
              <a:rPr lang="en-US" dirty="0" smtClean="0"/>
              <a:t>Skin changes and symmetry</a:t>
            </a:r>
          </a:p>
          <a:p>
            <a:pPr lvl="1"/>
            <a:r>
              <a:rPr lang="en-US" dirty="0" smtClean="0"/>
              <a:t>Elicit discharge and identify duct</a:t>
            </a:r>
          </a:p>
          <a:p>
            <a:pPr lvl="1"/>
            <a:r>
              <a:rPr lang="en-US" dirty="0" err="1" smtClean="0"/>
              <a:t>Lymphadenopathy</a:t>
            </a:r>
            <a:endParaRPr lang="en-US" dirty="0" smtClean="0"/>
          </a:p>
          <a:p>
            <a:pPr lvl="1"/>
            <a:r>
              <a:rPr lang="en-US" dirty="0" smtClean="0"/>
              <a:t>Breast masses</a:t>
            </a:r>
          </a:p>
          <a:p>
            <a:pPr lvl="1"/>
            <a:r>
              <a:rPr lang="en-US" dirty="0" smtClean="0"/>
              <a:t>Tenderness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treatments for cyclical </a:t>
            </a:r>
            <a:r>
              <a:rPr lang="en-US" dirty="0" err="1" smtClean="0"/>
              <a:t>mastalgia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</a:t>
            </a:r>
            <a:r>
              <a:rPr lang="en-US" dirty="0" err="1" smtClean="0"/>
              <a:t>DDx</a:t>
            </a:r>
            <a:r>
              <a:rPr lang="en-US" dirty="0" smtClean="0"/>
              <a:t> of nipple discharge? How should this be managed?</a:t>
            </a:r>
          </a:p>
          <a:p>
            <a:r>
              <a:rPr lang="en-US" dirty="0" smtClean="0"/>
              <a:t>What are </a:t>
            </a:r>
            <a:r>
              <a:rPr lang="en-US" dirty="0" err="1" smtClean="0"/>
              <a:t>phylloides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 of the breast and how are they managed?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Mammography</a:t>
            </a:r>
          </a:p>
          <a:p>
            <a:pPr lvl="1"/>
            <a:r>
              <a:rPr lang="en-US" dirty="0" smtClean="0"/>
              <a:t>Ultrasound</a:t>
            </a:r>
          </a:p>
          <a:p>
            <a:pPr lvl="2"/>
            <a:r>
              <a:rPr lang="en-US" dirty="0" smtClean="0"/>
              <a:t>Better at </a:t>
            </a:r>
            <a:r>
              <a:rPr lang="en-US" dirty="0" err="1" smtClean="0"/>
              <a:t>visualising</a:t>
            </a:r>
            <a:r>
              <a:rPr lang="en-US" dirty="0" smtClean="0"/>
              <a:t> ducts and nodules within them</a:t>
            </a:r>
          </a:p>
          <a:p>
            <a:pPr lvl="2"/>
            <a:r>
              <a:rPr lang="en-US" dirty="0" smtClean="0"/>
              <a:t>Can be used for USS guided biopsy</a:t>
            </a:r>
          </a:p>
          <a:p>
            <a:pPr lvl="1"/>
            <a:r>
              <a:rPr lang="en-US" dirty="0" smtClean="0"/>
              <a:t>MRI</a:t>
            </a:r>
          </a:p>
          <a:p>
            <a:pPr lvl="2"/>
            <a:r>
              <a:rPr lang="en-US" dirty="0" smtClean="0"/>
              <a:t>Sensitive, role in evaluating nipple discharge is evolving</a:t>
            </a:r>
          </a:p>
          <a:p>
            <a:r>
              <a:rPr lang="en-US" dirty="0" smtClean="0"/>
              <a:t>Cytology</a:t>
            </a:r>
          </a:p>
          <a:p>
            <a:pPr lvl="1"/>
            <a:r>
              <a:rPr lang="en-US" dirty="0" smtClean="0"/>
              <a:t>Rarely helpful</a:t>
            </a:r>
          </a:p>
          <a:p>
            <a:pPr lvl="1"/>
            <a:r>
              <a:rPr lang="en-US" dirty="0" smtClean="0"/>
              <a:t>No definite benefits</a:t>
            </a:r>
          </a:p>
          <a:p>
            <a:r>
              <a:rPr lang="en-US" dirty="0" smtClean="0"/>
              <a:t>Skin punch biopsy</a:t>
            </a:r>
          </a:p>
          <a:p>
            <a:pPr lvl="1"/>
            <a:r>
              <a:rPr lang="en-US" dirty="0" smtClean="0"/>
              <a:t>Particularly in women with “dermatitis” or “eczema”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BEWARE </a:t>
            </a:r>
            <a:r>
              <a:rPr lang="en-US" dirty="0" err="1" smtClean="0">
                <a:sym typeface="Wingdings"/>
              </a:rPr>
              <a:t>Pagets</a:t>
            </a:r>
            <a:r>
              <a:rPr lang="en-US" dirty="0" smtClean="0">
                <a:sym typeface="Wingdings"/>
              </a:rPr>
              <a:t>’ disease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Physiologic Discharge</a:t>
            </a:r>
          </a:p>
          <a:p>
            <a:pPr lvl="1"/>
            <a:r>
              <a:rPr lang="en-US" dirty="0" smtClean="0"/>
              <a:t>Make sure it’s not cancer</a:t>
            </a:r>
          </a:p>
          <a:p>
            <a:pPr lvl="1"/>
            <a:r>
              <a:rPr lang="en-US" dirty="0" smtClean="0"/>
              <a:t>Think about stopping medications that may be causing it</a:t>
            </a:r>
          </a:p>
          <a:p>
            <a:pPr lvl="1"/>
            <a:r>
              <a:rPr lang="en-US" dirty="0" smtClean="0"/>
              <a:t>Treat </a:t>
            </a:r>
            <a:r>
              <a:rPr lang="en-US" dirty="0" err="1" smtClean="0"/>
              <a:t>hyperprolactinaemia</a:t>
            </a:r>
            <a:endParaRPr lang="en-US" dirty="0" smtClean="0"/>
          </a:p>
          <a:p>
            <a:r>
              <a:rPr lang="en-US" dirty="0" smtClean="0"/>
              <a:t>Pathologic Nipple Discharge</a:t>
            </a:r>
          </a:p>
          <a:p>
            <a:pPr lvl="1"/>
            <a:r>
              <a:rPr lang="en-US" dirty="0" smtClean="0"/>
              <a:t>Rule out cancer</a:t>
            </a:r>
          </a:p>
          <a:p>
            <a:pPr lvl="1"/>
            <a:r>
              <a:rPr lang="en-US" dirty="0" smtClean="0"/>
              <a:t>Terminal duct excision (</a:t>
            </a:r>
            <a:r>
              <a:rPr lang="en-US" dirty="0" err="1" smtClean="0"/>
              <a:t>microdochectomy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Total duct excision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Indications for Surgery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Spontaneous unilateral single duct discharge which is:</a:t>
            </a:r>
            <a:endParaRPr lang="en-AU" dirty="0"/>
          </a:p>
          <a:p>
            <a:pPr lvl="1"/>
            <a:r>
              <a:rPr lang="en-AU" dirty="0" smtClean="0"/>
              <a:t>Bloodstained</a:t>
            </a:r>
          </a:p>
          <a:p>
            <a:pPr lvl="1"/>
            <a:r>
              <a:rPr lang="en-AU" dirty="0" smtClean="0"/>
              <a:t>Persistent (at least twice/week)</a:t>
            </a:r>
          </a:p>
          <a:p>
            <a:pPr lvl="1"/>
            <a:r>
              <a:rPr lang="en-AU" dirty="0" smtClean="0"/>
              <a:t>Associated with a mass (clinically or </a:t>
            </a:r>
            <a:r>
              <a:rPr lang="en-AU" dirty="0" err="1" smtClean="0"/>
              <a:t>radiologically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New </a:t>
            </a:r>
            <a:r>
              <a:rPr lang="en-AU" dirty="0" err="1" smtClean="0"/>
              <a:t>serosanguinous</a:t>
            </a:r>
            <a:r>
              <a:rPr lang="en-AU" dirty="0" smtClean="0"/>
              <a:t> discharge particularly in postmenopausal patient</a:t>
            </a:r>
          </a:p>
        </p:txBody>
      </p:sp>
    </p:spTree>
    <p:extLst>
      <p:ext uri="{BB962C8B-B14F-4D97-AF65-F5344CB8AC3E}">
        <p14:creationId xmlns:p14="http://schemas.microsoft.com/office/powerpoint/2010/main" val="1581610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Pathology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Duct </a:t>
            </a:r>
            <a:r>
              <a:rPr lang="en-AU" dirty="0" err="1" smtClean="0"/>
              <a:t>ectasia</a:t>
            </a:r>
            <a:endParaRPr lang="en-AU" dirty="0" smtClean="0"/>
          </a:p>
          <a:p>
            <a:pPr lvl="1"/>
            <a:r>
              <a:rPr lang="en-AU" dirty="0" smtClean="0"/>
              <a:t>Benign dilatation/shortening of terminal ducts </a:t>
            </a:r>
            <a:r>
              <a:rPr lang="en-AU" dirty="0" smtClean="0">
                <a:sym typeface="Wingdings" panose="05000000000000000000" pitchFamily="2" charset="2"/>
              </a:rPr>
              <a:t> stasis of secretions  creamy/cheesy discharge</a:t>
            </a:r>
          </a:p>
        </p:txBody>
      </p:sp>
      <p:pic>
        <p:nvPicPr>
          <p:cNvPr id="5" name="Picture 4" descr="http://www.meddean.luc.edu/lumen/meded/medicine/pulmonar/images/abnormal/Sca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2345" y="3550231"/>
            <a:ext cx="3092455" cy="2715175"/>
          </a:xfrm>
          <a:prstGeom prst="rect">
            <a:avLst/>
          </a:prstGeom>
          <a:noFill/>
        </p:spPr>
      </p:pic>
      <p:pic>
        <p:nvPicPr>
          <p:cNvPr id="6" name="Picture 5" descr="C:\Users\ForsyS\Desktop\screen_shot_2012-03-04_at_11_27_10_pm1330921647421.pn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00" y="3550231"/>
            <a:ext cx="4092791" cy="267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597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Pathology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err="1" smtClean="0"/>
              <a:t>Papillomas</a:t>
            </a:r>
            <a:endParaRPr lang="en-AU" dirty="0" smtClean="0"/>
          </a:p>
          <a:p>
            <a:pPr lvl="1"/>
            <a:r>
              <a:rPr lang="en-AU" dirty="0" smtClean="0"/>
              <a:t>Benign proliferative lesion in ductal system</a:t>
            </a:r>
          </a:p>
          <a:p>
            <a:pPr lvl="1"/>
            <a:r>
              <a:rPr lang="en-AU" dirty="0" smtClean="0"/>
              <a:t>“Keep bad company”</a:t>
            </a:r>
          </a:p>
          <a:p>
            <a:pPr lvl="2"/>
            <a:r>
              <a:rPr lang="en-AU" dirty="0" smtClean="0"/>
              <a:t>Risk of atypical </a:t>
            </a:r>
            <a:r>
              <a:rPr lang="en-AU" dirty="0" err="1" smtClean="0"/>
              <a:t>hyperlasia</a:t>
            </a:r>
            <a:r>
              <a:rPr lang="en-AU" dirty="0" smtClean="0"/>
              <a:t> or DCIS in nearby tissue</a:t>
            </a:r>
          </a:p>
          <a:p>
            <a:pPr lvl="2"/>
            <a:endParaRPr lang="en-AU" dirty="0" smtClean="0"/>
          </a:p>
        </p:txBody>
      </p:sp>
      <p:pic>
        <p:nvPicPr>
          <p:cNvPr id="4" name="Picture 3" descr="C:\Users\ForsyS\Desktop\Breast_Benign_JuvenilePapillomatosi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204" y="3774269"/>
            <a:ext cx="3543562" cy="2660398"/>
          </a:xfrm>
          <a:prstGeom prst="rect">
            <a:avLst/>
          </a:prstGeom>
          <a:noFill/>
        </p:spPr>
      </p:pic>
      <p:pic>
        <p:nvPicPr>
          <p:cNvPr id="5" name="Picture 4" descr="http://images.radiopaedia.org/images/2156953/4a76d0867d9b7e2a61d4db3647a6cc_big_galle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73" y="3774269"/>
            <a:ext cx="3799063" cy="262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208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Phyllodes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12" y="299238"/>
            <a:ext cx="3759356" cy="34394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Uncommon </a:t>
            </a:r>
            <a:r>
              <a:rPr lang="en-US" dirty="0" err="1" smtClean="0"/>
              <a:t>fibroepithelial</a:t>
            </a:r>
            <a:r>
              <a:rPr lang="en-US" dirty="0" smtClean="0"/>
              <a:t> breast </a:t>
            </a:r>
            <a:r>
              <a:rPr lang="en-US" dirty="0" err="1" smtClean="0"/>
              <a:t>tumours</a:t>
            </a:r>
            <a:r>
              <a:rPr lang="en-US" dirty="0" smtClean="0"/>
              <a:t> capable of a diverse range of biologic </a:t>
            </a:r>
            <a:r>
              <a:rPr lang="en-US" dirty="0" err="1" smtClean="0"/>
              <a:t>behaviours</a:t>
            </a:r>
            <a:endParaRPr lang="en-US" dirty="0" smtClean="0"/>
          </a:p>
          <a:p>
            <a:pPr lvl="1"/>
            <a:r>
              <a:rPr lang="en-US" dirty="0" smtClean="0"/>
              <a:t>Benign </a:t>
            </a:r>
            <a:r>
              <a:rPr lang="en-US" dirty="0" err="1" smtClean="0"/>
              <a:t>fibroadenomas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Metastasise</a:t>
            </a:r>
            <a:r>
              <a:rPr lang="en-US" dirty="0" smtClean="0"/>
              <a:t> distantly and degenerate histologically into </a:t>
            </a:r>
            <a:r>
              <a:rPr lang="en-US" dirty="0" err="1" smtClean="0"/>
              <a:t>sarcomatous</a:t>
            </a:r>
            <a:r>
              <a:rPr lang="en-US" dirty="0" smtClean="0"/>
              <a:t> lesions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Phyllodes</a:t>
            </a:r>
            <a:r>
              <a:rPr lang="en-US" dirty="0" smtClean="0"/>
              <a:t>” means leaf-like, typically describes papillary projections seen on pathological examination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and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Rare, 0.5% of all breast malignancies</a:t>
            </a:r>
          </a:p>
          <a:p>
            <a:r>
              <a:rPr lang="en-US" dirty="0" smtClean="0"/>
              <a:t>Vast majority occur in women, age 42-45</a:t>
            </a:r>
          </a:p>
          <a:p>
            <a:r>
              <a:rPr lang="en-US" dirty="0" err="1" smtClean="0"/>
              <a:t>Tumour</a:t>
            </a:r>
            <a:r>
              <a:rPr lang="en-US" dirty="0" smtClean="0"/>
              <a:t> grade increases with mean age at diagnosis</a:t>
            </a:r>
          </a:p>
          <a:p>
            <a:r>
              <a:rPr lang="en-US" dirty="0" smtClean="0"/>
              <a:t>Li-</a:t>
            </a:r>
            <a:r>
              <a:rPr lang="en-US" dirty="0" err="1" smtClean="0"/>
              <a:t>Fraumeni</a:t>
            </a:r>
            <a:r>
              <a:rPr lang="en-US" dirty="0" smtClean="0"/>
              <a:t> is the only predisposing factor</a:t>
            </a:r>
          </a:p>
          <a:p>
            <a:r>
              <a:rPr lang="en-US" dirty="0" smtClean="0"/>
              <a:t>Ongoing debate whether they arise from benign epithelial </a:t>
            </a:r>
            <a:r>
              <a:rPr lang="en-US" dirty="0" err="1" smtClean="0"/>
              <a:t>fibroadenomas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Breast mass or abnormal mammographic finding</a:t>
            </a:r>
          </a:p>
          <a:p>
            <a:r>
              <a:rPr lang="en-US" dirty="0" smtClean="0"/>
              <a:t>Examination</a:t>
            </a:r>
          </a:p>
          <a:p>
            <a:pPr lvl="1"/>
            <a:r>
              <a:rPr lang="en-US" dirty="0" smtClean="0"/>
              <a:t>Smooth, </a:t>
            </a:r>
            <a:r>
              <a:rPr lang="en-US" dirty="0" err="1" smtClean="0"/>
              <a:t>multinodular</a:t>
            </a:r>
            <a:r>
              <a:rPr lang="en-US" dirty="0" smtClean="0"/>
              <a:t>, well-defined, firm mass, mobile and painless</a:t>
            </a:r>
          </a:p>
          <a:p>
            <a:pPr lvl="1"/>
            <a:r>
              <a:rPr lang="en-US" dirty="0" smtClean="0"/>
              <a:t>May be slow or rapidly growing</a:t>
            </a:r>
          </a:p>
          <a:p>
            <a:pPr lvl="1"/>
            <a:r>
              <a:rPr lang="en-US" dirty="0" err="1" smtClean="0"/>
              <a:t>Lymphadenopathy</a:t>
            </a:r>
            <a:r>
              <a:rPr lang="en-US" dirty="0" smtClean="0"/>
              <a:t> in up to 20% but lymphatic metastasis is rare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Mammogram: Smooth, </a:t>
            </a:r>
            <a:r>
              <a:rPr lang="en-US" dirty="0" err="1" smtClean="0"/>
              <a:t>polylobulated</a:t>
            </a:r>
            <a:r>
              <a:rPr lang="en-US" dirty="0" smtClean="0"/>
              <a:t> mass resembling a </a:t>
            </a:r>
            <a:r>
              <a:rPr lang="en-US" dirty="0" err="1" smtClean="0"/>
              <a:t>fibroadenoma</a:t>
            </a:r>
            <a:endParaRPr lang="en-US" dirty="0" smtClean="0"/>
          </a:p>
          <a:p>
            <a:pPr lvl="1"/>
            <a:r>
              <a:rPr lang="en-US" dirty="0" smtClean="0"/>
              <a:t>Suspicion: large </a:t>
            </a:r>
            <a:r>
              <a:rPr lang="en-US" dirty="0" err="1" smtClean="0"/>
              <a:t>tumour</a:t>
            </a:r>
            <a:r>
              <a:rPr lang="en-US" dirty="0" smtClean="0"/>
              <a:t>, rapid growth</a:t>
            </a:r>
          </a:p>
          <a:p>
            <a:pPr lvl="1"/>
            <a:r>
              <a:rPr lang="en-US" dirty="0" smtClean="0"/>
              <a:t>USS: Primarily solid, </a:t>
            </a:r>
            <a:r>
              <a:rPr lang="en-US" dirty="0" err="1" smtClean="0"/>
              <a:t>hypoechoic</a:t>
            </a:r>
            <a:r>
              <a:rPr lang="en-US" dirty="0" smtClean="0"/>
              <a:t>, well circumscribed, cystic areas may increase level of suspicion</a:t>
            </a:r>
          </a:p>
          <a:p>
            <a:pPr lvl="1"/>
            <a:r>
              <a:rPr lang="en-US" dirty="0" smtClean="0"/>
              <a:t>MRI: Role unclear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Triple Assessment</a:t>
            </a:r>
          </a:p>
          <a:p>
            <a:pPr lvl="1"/>
            <a:r>
              <a:rPr lang="en-AU" dirty="0" smtClean="0"/>
              <a:t>Comprehensive history and examination</a:t>
            </a:r>
          </a:p>
          <a:p>
            <a:pPr lvl="1"/>
            <a:r>
              <a:rPr lang="en-AU" dirty="0" smtClean="0"/>
              <a:t>Imaging (mammogram +/- ultrasound)</a:t>
            </a:r>
          </a:p>
          <a:p>
            <a:pPr lvl="1"/>
            <a:r>
              <a:rPr lang="en-AU" dirty="0" smtClean="0"/>
              <a:t>Pathology (FNA or core biopsy)</a:t>
            </a:r>
          </a:p>
        </p:txBody>
      </p:sp>
    </p:spTree>
    <p:extLst>
      <p:ext uri="{BB962C8B-B14F-4D97-AF65-F5344CB8AC3E}">
        <p14:creationId xmlns:p14="http://schemas.microsoft.com/office/powerpoint/2010/main" val="947675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Biopsy</a:t>
            </a:r>
          </a:p>
          <a:p>
            <a:pPr lvl="1"/>
            <a:r>
              <a:rPr lang="en-US" dirty="0" smtClean="0"/>
              <a:t>FNAB associated with high false negative results and low overall accuracy</a:t>
            </a:r>
          </a:p>
          <a:p>
            <a:pPr lvl="2"/>
            <a:r>
              <a:rPr lang="en-US" dirty="0" smtClean="0"/>
              <a:t>3 major cytological features: </a:t>
            </a:r>
            <a:r>
              <a:rPr lang="en-US" dirty="0" err="1" smtClean="0"/>
              <a:t>fibromyxoid</a:t>
            </a:r>
            <a:r>
              <a:rPr lang="en-US" dirty="0" smtClean="0"/>
              <a:t> </a:t>
            </a:r>
            <a:r>
              <a:rPr lang="en-US" dirty="0" err="1" smtClean="0"/>
              <a:t>stromal</a:t>
            </a:r>
            <a:r>
              <a:rPr lang="en-US" dirty="0" smtClean="0"/>
              <a:t> fragments with spindle nuclei, fibroblastic pavements, spindle cells of fibroblastic nature</a:t>
            </a:r>
          </a:p>
          <a:p>
            <a:pPr lvl="1"/>
            <a:r>
              <a:rPr lang="en-US" dirty="0" smtClean="0"/>
              <a:t>Core </a:t>
            </a:r>
            <a:r>
              <a:rPr lang="en-US" dirty="0" err="1" smtClean="0"/>
              <a:t>Bx</a:t>
            </a:r>
            <a:r>
              <a:rPr lang="en-US" dirty="0" smtClean="0"/>
              <a:t> preferred method for diagnosis</a:t>
            </a:r>
          </a:p>
          <a:p>
            <a:pPr lvl="2"/>
            <a:r>
              <a:rPr lang="en-US" dirty="0" smtClean="0"/>
              <a:t>Increased </a:t>
            </a:r>
            <a:r>
              <a:rPr lang="en-US" dirty="0" err="1" smtClean="0"/>
              <a:t>cellularity</a:t>
            </a:r>
            <a:r>
              <a:rPr lang="en-US" dirty="0" smtClean="0"/>
              <a:t>, mitosis, </a:t>
            </a:r>
            <a:r>
              <a:rPr lang="en-US" dirty="0" err="1" smtClean="0"/>
              <a:t>stromal</a:t>
            </a:r>
            <a:r>
              <a:rPr lang="en-US" dirty="0" smtClean="0"/>
              <a:t> overgrowth, fragmentation help differentiate between </a:t>
            </a:r>
            <a:r>
              <a:rPr lang="en-US" dirty="0" err="1" smtClean="0"/>
              <a:t>fibroadenomas</a:t>
            </a:r>
            <a:r>
              <a:rPr lang="en-US" dirty="0" smtClean="0"/>
              <a:t> and </a:t>
            </a:r>
            <a:r>
              <a:rPr lang="en-US" dirty="0" err="1" smtClean="0"/>
              <a:t>phyllodes</a:t>
            </a:r>
            <a:endParaRPr lang="en-US" dirty="0" smtClean="0"/>
          </a:p>
          <a:p>
            <a:pPr lvl="2"/>
            <a:r>
              <a:rPr lang="en-US" dirty="0" smtClean="0"/>
              <a:t>25-30% false negative rate</a:t>
            </a:r>
          </a:p>
          <a:p>
            <a:pPr lvl="2"/>
            <a:r>
              <a:rPr lang="en-US" dirty="0" smtClean="0"/>
              <a:t>Indeterminate biopsy necessitates </a:t>
            </a:r>
            <a:r>
              <a:rPr lang="en-US" dirty="0" err="1" smtClean="0"/>
              <a:t>excisional</a:t>
            </a:r>
            <a:r>
              <a:rPr lang="en-US" dirty="0" smtClean="0"/>
              <a:t> biopsy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Macroscopic</a:t>
            </a:r>
          </a:p>
          <a:p>
            <a:pPr lvl="1"/>
            <a:r>
              <a:rPr lang="en-US" dirty="0" smtClean="0"/>
              <a:t>Round to oval </a:t>
            </a:r>
            <a:r>
              <a:rPr lang="en-US" dirty="0" err="1" smtClean="0"/>
              <a:t>multinodular</a:t>
            </a:r>
            <a:r>
              <a:rPr lang="en-US" dirty="0" smtClean="0"/>
              <a:t> masses with a grayish white appearance resembling a cauliflower</a:t>
            </a:r>
          </a:p>
          <a:p>
            <a:pPr lvl="1"/>
            <a:r>
              <a:rPr lang="en-US" dirty="0" smtClean="0"/>
              <a:t>May be indistinguishable from </a:t>
            </a:r>
            <a:r>
              <a:rPr lang="en-US" dirty="0" err="1" smtClean="0"/>
              <a:t>fibroadenomas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t="13698" b="10881"/>
          <a:stretch/>
        </p:blipFill>
        <p:spPr bwMode="auto">
          <a:xfrm>
            <a:off x="2375014" y="3842104"/>
            <a:ext cx="4381386" cy="2302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10525" cy="22436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Microscopic</a:t>
            </a:r>
          </a:p>
          <a:p>
            <a:pPr lvl="1"/>
            <a:r>
              <a:rPr lang="en-US" dirty="0" smtClean="0"/>
              <a:t>Spectrum from benign </a:t>
            </a:r>
            <a:r>
              <a:rPr lang="en-US" dirty="0" err="1" smtClean="0"/>
              <a:t>fibroadenoma</a:t>
            </a:r>
            <a:r>
              <a:rPr lang="en-US" dirty="0" smtClean="0"/>
              <a:t> to a high-grade sarcoma</a:t>
            </a:r>
          </a:p>
          <a:p>
            <a:pPr lvl="1"/>
            <a:r>
              <a:rPr lang="en-US" dirty="0" smtClean="0"/>
              <a:t>Characteristic leaf-like architecture consisting of elongated cleft-like spaces containing papillary projections of epithelial-lined </a:t>
            </a:r>
            <a:r>
              <a:rPr lang="en-US" dirty="0" err="1" smtClean="0"/>
              <a:t>stroma</a:t>
            </a:r>
            <a:r>
              <a:rPr lang="en-US" dirty="0" smtClean="0"/>
              <a:t> with varying degrees of hyperplasia and </a:t>
            </a:r>
            <a:r>
              <a:rPr lang="en-US" dirty="0" err="1" smtClean="0"/>
              <a:t>atypia</a:t>
            </a:r>
          </a:p>
          <a:p>
            <a:pPr lvl="1"/>
            <a:r>
              <a:rPr lang="en-US" dirty="0" smtClean="0"/>
              <a:t>Stromal elements are a key component in differentiation of </a:t>
            </a:r>
            <a:r>
              <a:rPr lang="en-US" dirty="0" err="1" smtClean="0"/>
              <a:t>phyllodes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 from </a:t>
            </a:r>
            <a:r>
              <a:rPr lang="en-US" dirty="0" err="1" smtClean="0"/>
              <a:t>fibroadenomas</a:t>
            </a:r>
            <a:endParaRPr lang="en-US" dirty="0"/>
          </a:p>
        </p:txBody>
      </p:sp>
      <p:pic>
        <p:nvPicPr>
          <p:cNvPr id="4" name="Picture 2" descr="FIGURE 23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0" y="3827518"/>
            <a:ext cx="3119451" cy="242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11540" t="15487" r="14555" b="13049"/>
          <a:stretch/>
        </p:blipFill>
        <p:spPr bwMode="auto">
          <a:xfrm>
            <a:off x="3984843" y="3827518"/>
            <a:ext cx="3652926" cy="24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Histological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Classified as benign, borderline or malignant based on:</a:t>
            </a:r>
          </a:p>
          <a:p>
            <a:pPr lvl="1"/>
            <a:r>
              <a:rPr lang="en-US" dirty="0" smtClean="0"/>
              <a:t>Degree of </a:t>
            </a:r>
            <a:r>
              <a:rPr lang="en-US" dirty="0" err="1" smtClean="0"/>
              <a:t>stromal</a:t>
            </a:r>
            <a:r>
              <a:rPr lang="en-US" dirty="0" smtClean="0"/>
              <a:t> cellular </a:t>
            </a:r>
            <a:r>
              <a:rPr lang="en-US" dirty="0" err="1" smtClean="0"/>
              <a:t>atypia</a:t>
            </a:r>
            <a:endParaRPr lang="en-US" dirty="0" smtClean="0"/>
          </a:p>
          <a:p>
            <a:pPr lvl="2"/>
            <a:r>
              <a:rPr lang="en-US" dirty="0" smtClean="0"/>
              <a:t>Mitotic activity</a:t>
            </a:r>
          </a:p>
          <a:p>
            <a:pPr lvl="2"/>
            <a:r>
              <a:rPr lang="en-US" dirty="0" smtClean="0"/>
              <a:t>Infiltrative compared to circumscribed </a:t>
            </a:r>
            <a:r>
              <a:rPr lang="en-US" dirty="0" err="1" smtClean="0"/>
              <a:t>tumour</a:t>
            </a:r>
            <a:r>
              <a:rPr lang="en-US" dirty="0" smtClean="0"/>
              <a:t> margins</a:t>
            </a:r>
          </a:p>
          <a:p>
            <a:pPr lvl="2"/>
            <a:r>
              <a:rPr lang="en-US" dirty="0" smtClean="0"/>
              <a:t>Presence or absence of </a:t>
            </a:r>
            <a:r>
              <a:rPr lang="en-US" dirty="0" err="1" smtClean="0"/>
              <a:t>stromal</a:t>
            </a:r>
            <a:r>
              <a:rPr lang="en-US" dirty="0" smtClean="0"/>
              <a:t> overgrowth</a:t>
            </a:r>
          </a:p>
          <a:p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stromal</a:t>
            </a:r>
            <a:r>
              <a:rPr lang="en-US" dirty="0" smtClean="0"/>
              <a:t> </a:t>
            </a:r>
            <a:r>
              <a:rPr lang="en-US" dirty="0" err="1" smtClean="0"/>
              <a:t>cellularity</a:t>
            </a:r>
            <a:r>
              <a:rPr lang="en-US" dirty="0" smtClean="0"/>
              <a:t> with mild to moderate cellular </a:t>
            </a:r>
            <a:r>
              <a:rPr lang="en-US" dirty="0" err="1" smtClean="0"/>
              <a:t>atypia</a:t>
            </a:r>
            <a:r>
              <a:rPr lang="en-US" dirty="0" smtClean="0"/>
              <a:t>, circumscribed </a:t>
            </a:r>
            <a:r>
              <a:rPr lang="en-US" dirty="0" err="1" smtClean="0"/>
              <a:t>tumour</a:t>
            </a:r>
            <a:r>
              <a:rPr lang="en-US" dirty="0" smtClean="0"/>
              <a:t> margins and low mitotic rate (&lt;4/10HPF) and lack of </a:t>
            </a:r>
            <a:r>
              <a:rPr lang="en-US" dirty="0" err="1" smtClean="0"/>
              <a:t>stromal</a:t>
            </a:r>
            <a:r>
              <a:rPr lang="en-US" dirty="0" smtClean="0"/>
              <a:t> overgrowth</a:t>
            </a:r>
          </a:p>
          <a:p>
            <a:r>
              <a:rPr lang="en-US" dirty="0" smtClean="0"/>
              <a:t>Borderline</a:t>
            </a:r>
          </a:p>
          <a:p>
            <a:pPr lvl="1"/>
            <a:r>
              <a:rPr lang="en-US" dirty="0" smtClean="0"/>
              <a:t>Greater degree of </a:t>
            </a:r>
            <a:r>
              <a:rPr lang="en-US" dirty="0" err="1" smtClean="0"/>
              <a:t>stromal</a:t>
            </a:r>
            <a:r>
              <a:rPr lang="en-US" dirty="0" smtClean="0"/>
              <a:t> </a:t>
            </a:r>
            <a:r>
              <a:rPr lang="en-US" dirty="0" err="1" smtClean="0"/>
              <a:t>cellularity</a:t>
            </a:r>
            <a:r>
              <a:rPr lang="en-US" dirty="0" smtClean="0"/>
              <a:t> and </a:t>
            </a:r>
            <a:r>
              <a:rPr lang="en-US" dirty="0" err="1" smtClean="0"/>
              <a:t>atypia</a:t>
            </a:r>
            <a:r>
              <a:rPr lang="en-US" dirty="0" smtClean="0"/>
              <a:t>, mitotic rate 4-9/10HPF, microscopic infiltrative borders, lack of </a:t>
            </a:r>
            <a:r>
              <a:rPr lang="en-US" dirty="0" err="1" smtClean="0"/>
              <a:t>stromal</a:t>
            </a:r>
            <a:r>
              <a:rPr lang="en-US" dirty="0" smtClean="0"/>
              <a:t> overgrowth</a:t>
            </a:r>
          </a:p>
          <a:p>
            <a:r>
              <a:rPr lang="en-US" dirty="0" smtClean="0"/>
              <a:t>Malignant</a:t>
            </a:r>
          </a:p>
          <a:p>
            <a:pPr lvl="1"/>
            <a:r>
              <a:rPr lang="en-US" dirty="0" smtClean="0"/>
              <a:t>Marked </a:t>
            </a:r>
            <a:r>
              <a:rPr lang="en-US" dirty="0" err="1" smtClean="0"/>
              <a:t>stromal</a:t>
            </a:r>
            <a:r>
              <a:rPr lang="en-US" dirty="0" smtClean="0"/>
              <a:t> </a:t>
            </a:r>
            <a:r>
              <a:rPr lang="en-US" dirty="0" err="1" smtClean="0"/>
              <a:t>cellularity</a:t>
            </a:r>
            <a:r>
              <a:rPr lang="en-US" dirty="0" smtClean="0"/>
              <a:t> and </a:t>
            </a:r>
            <a:r>
              <a:rPr lang="en-US" dirty="0" err="1" smtClean="0"/>
              <a:t>atypia</a:t>
            </a:r>
            <a:r>
              <a:rPr lang="en-US" dirty="0" smtClean="0"/>
              <a:t>, infiltrative margins, high mitotic rate (&gt;10/10HPF), presence of </a:t>
            </a:r>
            <a:r>
              <a:rPr lang="en-US" dirty="0" err="1" smtClean="0"/>
              <a:t>stromal</a:t>
            </a:r>
            <a:r>
              <a:rPr lang="en-US" dirty="0" smtClean="0"/>
              <a:t> overgrowth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Complete surgical excision is standard of care</a:t>
            </a:r>
          </a:p>
          <a:p>
            <a:pPr lvl="1"/>
            <a:r>
              <a:rPr lang="en-US" dirty="0" smtClean="0"/>
              <a:t>Wide local excision with </a:t>
            </a:r>
            <a:r>
              <a:rPr lang="en-US" dirty="0" err="1" smtClean="0"/>
              <a:t>histologic</a:t>
            </a:r>
            <a:r>
              <a:rPr lang="en-US" dirty="0" smtClean="0"/>
              <a:t> margins negative for malignant cells</a:t>
            </a:r>
          </a:p>
          <a:p>
            <a:pPr lvl="1"/>
            <a:r>
              <a:rPr lang="en-US" dirty="0" smtClean="0"/>
              <a:t>Breast conserving therapy is appropriate as long as adequate margins can be achieved (10mm)</a:t>
            </a:r>
          </a:p>
          <a:p>
            <a:pPr lvl="1"/>
            <a:r>
              <a:rPr lang="en-US" dirty="0" smtClean="0"/>
              <a:t>Re-excision is indicated when necessary to ensure acceptable margins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Local recurrence post wide excision</a:t>
            </a:r>
          </a:p>
          <a:p>
            <a:pPr lvl="1"/>
            <a:r>
              <a:rPr lang="en-US" dirty="0" smtClean="0"/>
              <a:t>Benign 8%</a:t>
            </a:r>
          </a:p>
          <a:p>
            <a:pPr lvl="1"/>
            <a:r>
              <a:rPr lang="en-US" dirty="0" smtClean="0"/>
              <a:t>Borderline and malignant 21-36%</a:t>
            </a:r>
          </a:p>
          <a:p>
            <a:pPr lvl="1"/>
            <a:r>
              <a:rPr lang="en-US" dirty="0" smtClean="0"/>
              <a:t>Much higher rates if inappropriate margins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Adjuvant RT decreases local recurrences after breast conserving surgery with negative margins for borderline or malignant </a:t>
            </a:r>
            <a:r>
              <a:rPr lang="en-US" dirty="0" err="1" smtClean="0"/>
              <a:t>phyllodes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endParaRPr lang="en-US" dirty="0" smtClean="0"/>
          </a:p>
          <a:p>
            <a:r>
              <a:rPr lang="en-US" dirty="0" smtClean="0"/>
              <a:t>Chemotherapy</a:t>
            </a:r>
          </a:p>
          <a:p>
            <a:pPr lvl="1"/>
            <a:r>
              <a:rPr lang="en-US" dirty="0" smtClean="0"/>
              <a:t>Benefit of adjuvant chemotherapy is controversial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randomised</a:t>
            </a:r>
            <a:r>
              <a:rPr lang="en-US" dirty="0" smtClean="0"/>
              <a:t> studies of adjuvant therapy</a:t>
            </a:r>
          </a:p>
          <a:p>
            <a:pPr lvl="1"/>
            <a:r>
              <a:rPr lang="en-US" dirty="0" smtClean="0"/>
              <a:t>Consider in patients with a large (&gt;5cm), high risk or recurrent malignant </a:t>
            </a:r>
            <a:r>
              <a:rPr lang="en-US" dirty="0" err="1" smtClean="0"/>
              <a:t>tumours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Hormone Therapy</a:t>
            </a:r>
          </a:p>
          <a:p>
            <a:pPr lvl="1"/>
            <a:r>
              <a:rPr lang="en-US" dirty="0" smtClean="0"/>
              <a:t>Not effective for </a:t>
            </a:r>
            <a:r>
              <a:rPr lang="en-US" dirty="0" err="1" smtClean="0"/>
              <a:t>phyllodes</a:t>
            </a:r>
            <a:endParaRPr lang="en-US" dirty="0" smtClean="0"/>
          </a:p>
          <a:p>
            <a:pPr lvl="1"/>
            <a:r>
              <a:rPr lang="en-US" dirty="0" err="1" smtClean="0"/>
              <a:t>Stromal</a:t>
            </a:r>
            <a:r>
              <a:rPr lang="en-US" dirty="0" smtClean="0"/>
              <a:t> component is the principle </a:t>
            </a:r>
            <a:r>
              <a:rPr lang="en-US" dirty="0" err="1" smtClean="0"/>
              <a:t>neoplastic</a:t>
            </a:r>
            <a:r>
              <a:rPr lang="en-US" dirty="0" smtClean="0"/>
              <a:t> cell population responsible for the metastatic </a:t>
            </a:r>
            <a:r>
              <a:rPr lang="en-US" dirty="0" err="1" smtClean="0"/>
              <a:t>behaviour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Majority of patients with benign and borderline </a:t>
            </a:r>
            <a:r>
              <a:rPr lang="en-US" dirty="0" err="1" smtClean="0"/>
              <a:t>phyllodes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 are cured with surgery</a:t>
            </a:r>
          </a:p>
          <a:p>
            <a:r>
              <a:rPr lang="en-US" dirty="0" smtClean="0"/>
              <a:t>Survival rate for malignant </a:t>
            </a:r>
            <a:r>
              <a:rPr lang="en-US" dirty="0" err="1" smtClean="0"/>
              <a:t>phyllodes</a:t>
            </a:r>
            <a:r>
              <a:rPr lang="en-US" dirty="0" smtClean="0"/>
              <a:t> </a:t>
            </a:r>
            <a:r>
              <a:rPr lang="en-US" dirty="0" err="1" smtClean="0"/>
              <a:t>tumours</a:t>
            </a:r>
            <a:r>
              <a:rPr lang="en-US" dirty="0" smtClean="0"/>
              <a:t> reported as 60-80% at 5 years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and Recurrent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recurrence</a:t>
            </a:r>
          </a:p>
          <a:p>
            <a:pPr lvl="1"/>
            <a:r>
              <a:rPr lang="en-US" dirty="0" smtClean="0"/>
              <a:t>Typically within 2 years of excision</a:t>
            </a:r>
          </a:p>
          <a:p>
            <a:pPr lvl="1"/>
            <a:r>
              <a:rPr lang="en-US" dirty="0" smtClean="0"/>
              <a:t>Best treated with re-excision with wide margins or MST followed by RT</a:t>
            </a:r>
          </a:p>
          <a:p>
            <a:r>
              <a:rPr lang="en-US" dirty="0" smtClean="0"/>
              <a:t>Metastatic disease</a:t>
            </a:r>
          </a:p>
          <a:p>
            <a:pPr lvl="1"/>
            <a:r>
              <a:rPr lang="en-US" dirty="0" smtClean="0"/>
              <a:t>13-40%</a:t>
            </a:r>
          </a:p>
          <a:p>
            <a:pPr lvl="1"/>
            <a:r>
              <a:rPr lang="en-US" dirty="0" smtClean="0"/>
              <a:t>Most frequently involve lungs</a:t>
            </a:r>
          </a:p>
          <a:p>
            <a:pPr lvl="1"/>
            <a:r>
              <a:rPr lang="en-US" dirty="0" smtClean="0"/>
              <a:t>Survival mean 30 months after development of metastases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unresectable</a:t>
            </a:r>
            <a:r>
              <a:rPr lang="en-US" dirty="0" smtClean="0"/>
              <a:t>, consider chemotherapy based on soft tissue sarcoma guidelines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Nonproliferative</a:t>
            </a:r>
            <a:endParaRPr lang="en-US" dirty="0" smtClean="0"/>
          </a:p>
          <a:p>
            <a:pPr lvl="1"/>
            <a:r>
              <a:rPr lang="en-US" dirty="0" smtClean="0"/>
              <a:t>Simple breast cysts</a:t>
            </a:r>
          </a:p>
          <a:p>
            <a:pPr lvl="1"/>
            <a:r>
              <a:rPr lang="en-US" dirty="0" smtClean="0"/>
              <a:t>Papillary </a:t>
            </a:r>
            <a:r>
              <a:rPr lang="en-US" dirty="0" err="1" smtClean="0"/>
              <a:t>apocrine</a:t>
            </a:r>
            <a:r>
              <a:rPr lang="en-US" dirty="0" smtClean="0"/>
              <a:t> change</a:t>
            </a:r>
          </a:p>
          <a:p>
            <a:pPr lvl="1"/>
            <a:r>
              <a:rPr lang="en-US" dirty="0" smtClean="0"/>
              <a:t>Epithelial-related calcifications</a:t>
            </a:r>
          </a:p>
          <a:p>
            <a:pPr lvl="1"/>
            <a:r>
              <a:rPr lang="en-US" dirty="0" smtClean="0"/>
              <a:t>Mild hyperplasia of the usual type</a:t>
            </a:r>
          </a:p>
          <a:p>
            <a:r>
              <a:rPr lang="en-US" dirty="0" smtClean="0"/>
              <a:t>Proliferative Lesions Without </a:t>
            </a:r>
            <a:r>
              <a:rPr lang="en-US" dirty="0" err="1" smtClean="0"/>
              <a:t>Atypia</a:t>
            </a:r>
            <a:endParaRPr lang="en-US" dirty="0" smtClean="0"/>
          </a:p>
          <a:p>
            <a:pPr lvl="1"/>
            <a:r>
              <a:rPr lang="en-US" dirty="0" smtClean="0"/>
              <a:t>Usual </a:t>
            </a:r>
            <a:r>
              <a:rPr lang="en-US" dirty="0" err="1" smtClean="0"/>
              <a:t>ductal</a:t>
            </a:r>
            <a:r>
              <a:rPr lang="en-US" dirty="0" smtClean="0"/>
              <a:t> hyperplasia</a:t>
            </a:r>
          </a:p>
          <a:p>
            <a:pPr lvl="1"/>
            <a:r>
              <a:rPr lang="en-US" dirty="0" err="1" smtClean="0"/>
              <a:t>Intraductal</a:t>
            </a:r>
            <a:r>
              <a:rPr lang="en-US" dirty="0" smtClean="0"/>
              <a:t> </a:t>
            </a:r>
            <a:r>
              <a:rPr lang="en-US" dirty="0" err="1" smtClean="0"/>
              <a:t>papillomas</a:t>
            </a:r>
            <a:endParaRPr lang="en-US" dirty="0" smtClean="0"/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papillomas</a:t>
            </a:r>
            <a:endParaRPr lang="en-US" dirty="0" smtClean="0"/>
          </a:p>
          <a:p>
            <a:pPr lvl="1"/>
            <a:r>
              <a:rPr lang="en-US" dirty="0" err="1" smtClean="0"/>
              <a:t>Sclerosing</a:t>
            </a:r>
            <a:r>
              <a:rPr lang="en-US" dirty="0" smtClean="0"/>
              <a:t> </a:t>
            </a:r>
            <a:r>
              <a:rPr lang="en-US" dirty="0" err="1" smtClean="0"/>
              <a:t>adenosis</a:t>
            </a:r>
            <a:endParaRPr lang="en-US" dirty="0" smtClean="0"/>
          </a:p>
          <a:p>
            <a:pPr lvl="1"/>
            <a:r>
              <a:rPr lang="en-US" dirty="0" smtClean="0"/>
              <a:t>Radial scars</a:t>
            </a:r>
          </a:p>
          <a:p>
            <a:pPr lvl="1"/>
            <a:r>
              <a:rPr lang="en-US" dirty="0" smtClean="0"/>
              <a:t>Simple </a:t>
            </a:r>
            <a:r>
              <a:rPr lang="en-US" dirty="0" err="1" smtClean="0"/>
              <a:t>fibroadenomas</a:t>
            </a:r>
            <a:endParaRPr lang="en-US" dirty="0" smtClean="0"/>
          </a:p>
          <a:p>
            <a:r>
              <a:rPr lang="en-US" dirty="0" smtClean="0"/>
              <a:t>Miscellaneous Lesions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evidence based guidelines</a:t>
            </a:r>
          </a:p>
          <a:p>
            <a:r>
              <a:rPr lang="en-US" dirty="0" smtClean="0"/>
              <a:t>Suggestions</a:t>
            </a:r>
          </a:p>
          <a:p>
            <a:pPr lvl="1"/>
            <a:r>
              <a:rPr lang="en-US" dirty="0" smtClean="0"/>
              <a:t>History, examination and CXR every 6 months for 2 years, then annually</a:t>
            </a:r>
          </a:p>
          <a:p>
            <a:pPr lvl="1"/>
            <a:r>
              <a:rPr lang="en-US" dirty="0" smtClean="0"/>
              <a:t>Resume surveillance mammography annually</a:t>
            </a:r>
          </a:p>
          <a:p>
            <a:pPr lvl="1"/>
            <a:r>
              <a:rPr lang="en-US" dirty="0" smtClean="0"/>
              <a:t>Patients at high risk for metastatic disease, surveillance should be more frequent</a:t>
            </a:r>
          </a:p>
          <a:p>
            <a:pPr lvl="1"/>
            <a:r>
              <a:rPr lang="en-US" dirty="0" smtClean="0"/>
              <a:t>?use NCCN soft tissue sarcoma surveillance guidelines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and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Nonproliferative</a:t>
            </a:r>
            <a:endParaRPr lang="en-US" dirty="0" smtClean="0"/>
          </a:p>
          <a:p>
            <a:pPr lvl="1"/>
            <a:r>
              <a:rPr lang="en-US" dirty="0" smtClean="0"/>
              <a:t>Generally not associated with an increased risk of breast cancer</a:t>
            </a:r>
          </a:p>
          <a:p>
            <a:pPr lvl="1"/>
            <a:r>
              <a:rPr lang="en-US" dirty="0" smtClean="0"/>
              <a:t>Most common lesions are breast cysts</a:t>
            </a:r>
          </a:p>
          <a:p>
            <a:r>
              <a:rPr lang="en-US" dirty="0" smtClean="0"/>
              <a:t>Proliferative Lesions Without </a:t>
            </a:r>
            <a:r>
              <a:rPr lang="en-US" dirty="0" err="1" smtClean="0"/>
              <a:t>Atypia</a:t>
            </a:r>
            <a:endParaRPr lang="en-US" dirty="0" smtClean="0"/>
          </a:p>
          <a:p>
            <a:pPr lvl="1"/>
            <a:r>
              <a:rPr lang="en-US" dirty="0" smtClean="0"/>
              <a:t>Small increased risk of developing breast cancer, approximately 1.5-2 times that of the general population</a:t>
            </a:r>
          </a:p>
          <a:p>
            <a:pPr lvl="1"/>
            <a:r>
              <a:rPr lang="en-US" dirty="0" err="1" smtClean="0"/>
              <a:t>Fibroadenomas</a:t>
            </a:r>
            <a:r>
              <a:rPr lang="en-US" dirty="0" smtClean="0"/>
              <a:t> only have increased risk of breast cancer if the </a:t>
            </a:r>
            <a:r>
              <a:rPr lang="en-US" dirty="0" err="1" smtClean="0"/>
              <a:t>fibroadenoma</a:t>
            </a:r>
            <a:r>
              <a:rPr lang="en-US" dirty="0" smtClean="0"/>
              <a:t> is complex, there is adjacent proliferative disease, or there is a family history of breast cancer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Cyclical </a:t>
            </a:r>
            <a:r>
              <a:rPr lang="en-US" dirty="0" err="1" smtClean="0"/>
              <a:t>Mastalgia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in women</a:t>
            </a:r>
          </a:p>
          <a:p>
            <a:r>
              <a:rPr lang="en-US" sz="2800" dirty="0" smtClean="0"/>
              <a:t>Usually due to normal physiological changes related to hormonal fluctuation </a:t>
            </a:r>
          </a:p>
          <a:p>
            <a:r>
              <a:rPr lang="en-US" sz="2800" dirty="0" smtClean="0"/>
              <a:t>0.5-3.3% of women with pain only with have an associated cancer</a:t>
            </a:r>
          </a:p>
          <a:p>
            <a:r>
              <a:rPr lang="en-US" sz="2800" dirty="0" smtClean="0"/>
              <a:t>2/3 cyclical</a:t>
            </a:r>
          </a:p>
          <a:p>
            <a:pPr lvl="1"/>
            <a:r>
              <a:rPr lang="en-US" sz="2400" dirty="0" smtClean="0"/>
              <a:t>Usually associated to hormonal changes</a:t>
            </a:r>
          </a:p>
          <a:p>
            <a:r>
              <a:rPr lang="en-US" sz="2800" dirty="0" smtClean="0"/>
              <a:t>1/3 noncyclical</a:t>
            </a:r>
          </a:p>
          <a:p>
            <a:pPr lvl="1"/>
            <a:r>
              <a:rPr lang="en-US" sz="2400" dirty="0" smtClean="0"/>
              <a:t>More likely related to a breast or chest wall lesion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Cyclical Breast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Begins during late </a:t>
            </a:r>
            <a:r>
              <a:rPr lang="en-US" sz="2800" dirty="0" err="1" smtClean="0"/>
              <a:t>luteal</a:t>
            </a:r>
            <a:r>
              <a:rPr lang="en-US" sz="2800" dirty="0" smtClean="0"/>
              <a:t> phase and dissipates with onset of menses</a:t>
            </a:r>
          </a:p>
          <a:p>
            <a:r>
              <a:rPr lang="en-US" sz="2800" dirty="0" smtClean="0"/>
              <a:t>Caused by normal hormonal changes associated with ovulation that stimulate the proliferation of normal glandular breast tissue and result in pain</a:t>
            </a:r>
          </a:p>
          <a:p>
            <a:r>
              <a:rPr lang="en-US" sz="2800" dirty="0" err="1" smtClean="0"/>
              <a:t>Oestrogen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ductal elements</a:t>
            </a:r>
          </a:p>
          <a:p>
            <a:r>
              <a:rPr lang="en-US" sz="2800" dirty="0" err="1" smtClean="0">
                <a:sym typeface="Wingdings" panose="05000000000000000000" pitchFamily="2" charset="2"/>
              </a:rPr>
              <a:t>Progresterone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stroma</a:t>
            </a:r>
            <a:endParaRPr lang="en-US" sz="2800" dirty="0" smtClean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Prolactin  ductal secretion</a:t>
            </a:r>
          </a:p>
          <a:p>
            <a:r>
              <a:rPr lang="en-US" sz="2800" dirty="0" smtClean="0"/>
              <a:t>Can be associated with HRT or OCP use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Cyclical </a:t>
            </a:r>
            <a:r>
              <a:rPr lang="en-US" dirty="0" err="1" smtClean="0"/>
              <a:t>Mastalgia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More severe and persistent than normal cyclical breast pain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1797</TotalTime>
  <Words>1489</Words>
  <Application>Microsoft Macintosh PowerPoint</Application>
  <PresentationFormat>On-screen Show (4:3)</PresentationFormat>
  <Paragraphs>263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Oriel</vt:lpstr>
      <vt:lpstr>Benign Breast Disease</vt:lpstr>
      <vt:lpstr>Questions</vt:lpstr>
      <vt:lpstr>Assessment</vt:lpstr>
      <vt:lpstr>Classification</vt:lpstr>
      <vt:lpstr>Classification and Risk</vt:lpstr>
      <vt:lpstr>Cyclical Mastalgia</vt:lpstr>
      <vt:lpstr>Breast Pain</vt:lpstr>
      <vt:lpstr>Cyclical Breast Pain</vt:lpstr>
      <vt:lpstr>Cyclical Mastalgia</vt:lpstr>
      <vt:lpstr>Noncyclical Breast Pain</vt:lpstr>
      <vt:lpstr>Clinical Evaluation</vt:lpstr>
      <vt:lpstr>Treatment</vt:lpstr>
      <vt:lpstr>Treatment</vt:lpstr>
      <vt:lpstr>Nipple Discharge</vt:lpstr>
      <vt:lpstr>PowerPoint Presentation</vt:lpstr>
      <vt:lpstr>History</vt:lpstr>
      <vt:lpstr>Types of Nipple Discharge</vt:lpstr>
      <vt:lpstr>Pathologic Nipple Discharge</vt:lpstr>
      <vt:lpstr>Clinical Evaluation</vt:lpstr>
      <vt:lpstr>Diagnostic Evaluation</vt:lpstr>
      <vt:lpstr>Treatment</vt:lpstr>
      <vt:lpstr>Indications for Surgery</vt:lpstr>
      <vt:lpstr>Common Pathology</vt:lpstr>
      <vt:lpstr>Common Pathology</vt:lpstr>
      <vt:lpstr>Phyllodes Tumours</vt:lpstr>
      <vt:lpstr>What are they?</vt:lpstr>
      <vt:lpstr>Epidemiology and Risk Factors</vt:lpstr>
      <vt:lpstr>Presentation and Diagnosis</vt:lpstr>
      <vt:lpstr>Presentation and Diagnosis</vt:lpstr>
      <vt:lpstr>Presentation and Diagnosis</vt:lpstr>
      <vt:lpstr>Pathology</vt:lpstr>
      <vt:lpstr>Pathology</vt:lpstr>
      <vt:lpstr>Histological Classification</vt:lpstr>
      <vt:lpstr>Treatment</vt:lpstr>
      <vt:lpstr>Treatment</vt:lpstr>
      <vt:lpstr>Treatment</vt:lpstr>
      <vt:lpstr>Treatment</vt:lpstr>
      <vt:lpstr>Prognosis</vt:lpstr>
      <vt:lpstr>Advanced and Recurrent Disease</vt:lpstr>
      <vt:lpstr>Surveillance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Breast Disease</dc:title>
  <dc:creator>Susannah Graham</dc:creator>
  <cp:lastModifiedBy>Gratian  Punch</cp:lastModifiedBy>
  <cp:revision>9</cp:revision>
  <dcterms:created xsi:type="dcterms:W3CDTF">2014-04-03T01:08:52Z</dcterms:created>
  <dcterms:modified xsi:type="dcterms:W3CDTF">2015-01-31T05:18:44Z</dcterms:modified>
</cp:coreProperties>
</file>