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tmp" ContentType="image/png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16" r:id="rId1"/>
  </p:sldMasterIdLst>
  <p:notesMasterIdLst>
    <p:notesMasterId r:id="rId29"/>
  </p:notesMasterIdLst>
  <p:sldIdLst>
    <p:sldId id="256" r:id="rId2"/>
    <p:sldId id="275" r:id="rId3"/>
    <p:sldId id="315" r:id="rId4"/>
    <p:sldId id="258" r:id="rId5"/>
    <p:sldId id="271" r:id="rId6"/>
    <p:sldId id="259" r:id="rId7"/>
    <p:sldId id="311" r:id="rId8"/>
    <p:sldId id="260" r:id="rId9"/>
    <p:sldId id="262" r:id="rId10"/>
    <p:sldId id="276" r:id="rId11"/>
    <p:sldId id="300" r:id="rId12"/>
    <p:sldId id="289" r:id="rId13"/>
    <p:sldId id="296" r:id="rId14"/>
    <p:sldId id="293" r:id="rId15"/>
    <p:sldId id="307" r:id="rId16"/>
    <p:sldId id="299" r:id="rId17"/>
    <p:sldId id="312" r:id="rId18"/>
    <p:sldId id="313" r:id="rId19"/>
    <p:sldId id="274" r:id="rId20"/>
    <p:sldId id="306" r:id="rId21"/>
    <p:sldId id="314" r:id="rId22"/>
    <p:sldId id="305" r:id="rId23"/>
    <p:sldId id="308" r:id="rId24"/>
    <p:sldId id="309" r:id="rId25"/>
    <p:sldId id="310" r:id="rId26"/>
    <p:sldId id="270" r:id="rId27"/>
    <p:sldId id="286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123" autoAdjust="0"/>
    <p:restoredTop sz="92460" autoAdjust="0"/>
  </p:normalViewPr>
  <p:slideViewPr>
    <p:cSldViewPr snapToGrid="0">
      <p:cViewPr varScale="1">
        <p:scale>
          <a:sx n="85" d="100"/>
          <a:sy n="85" d="100"/>
        </p:scale>
        <p:origin x="-520" y="-1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0BF04D-1B80-49F0-97AE-2CAECB5BA3BE}" type="doc">
      <dgm:prSet loTypeId="urn:microsoft.com/office/officeart/2005/8/layout/orgChart1" loCatId="hierarchy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en-GB"/>
        </a:p>
      </dgm:t>
    </dgm:pt>
    <dgm:pt modelId="{784C8580-D582-463D-A988-E58D880C2192}">
      <dgm:prSet phldrT="[Text]"/>
      <dgm:spPr>
        <a:solidFill>
          <a:schemeClr val="tx1"/>
        </a:solidFill>
        <a:ln>
          <a:solidFill>
            <a:schemeClr val="bg1"/>
          </a:solidFill>
        </a:ln>
      </dgm:spPr>
      <dgm:t>
        <a:bodyPr/>
        <a:lstStyle/>
        <a:p>
          <a:r>
            <a:rPr lang="en-GB" dirty="0" smtClean="0"/>
            <a:t>Offered</a:t>
          </a:r>
          <a:endParaRPr lang="en-GB" dirty="0"/>
        </a:p>
      </dgm:t>
    </dgm:pt>
    <dgm:pt modelId="{FB6FDF4C-B922-4B49-B01A-2836E920E721}" type="parTrans" cxnId="{1D490063-AF7B-4B3E-B6F7-A52AB25625D1}">
      <dgm:prSet/>
      <dgm:spPr/>
      <dgm:t>
        <a:bodyPr/>
        <a:lstStyle/>
        <a:p>
          <a:endParaRPr lang="en-GB"/>
        </a:p>
      </dgm:t>
    </dgm:pt>
    <dgm:pt modelId="{010FEDE7-2726-485E-9186-EC877F0D0BAB}" type="sibTrans" cxnId="{1D490063-AF7B-4B3E-B6F7-A52AB25625D1}">
      <dgm:prSet/>
      <dgm:spPr/>
      <dgm:t>
        <a:bodyPr/>
        <a:lstStyle/>
        <a:p>
          <a:endParaRPr lang="en-GB"/>
        </a:p>
      </dgm:t>
    </dgm:pt>
    <dgm:pt modelId="{2F1F83EB-67C5-4593-AE75-FDADA612A143}">
      <dgm:prSet phldrT="[Text]"/>
      <dgm:spPr>
        <a:solidFill>
          <a:srgbClr val="FF0000"/>
        </a:solidFill>
      </dgm:spPr>
      <dgm:t>
        <a:bodyPr/>
        <a:lstStyle/>
        <a:p>
          <a:r>
            <a:rPr lang="en-GB" dirty="0" smtClean="0"/>
            <a:t>Repeat imaging</a:t>
          </a:r>
          <a:endParaRPr lang="en-GB" dirty="0"/>
        </a:p>
      </dgm:t>
    </dgm:pt>
    <dgm:pt modelId="{0588DC40-53F8-48D5-B503-E05BD4813623}" type="parTrans" cxnId="{9C947A95-3AA5-47D5-B8BB-B627E5B6C32C}">
      <dgm:prSet/>
      <dgm:spPr>
        <a:ln>
          <a:solidFill>
            <a:srgbClr val="FF0000"/>
          </a:solidFill>
        </a:ln>
      </dgm:spPr>
      <dgm:t>
        <a:bodyPr/>
        <a:lstStyle/>
        <a:p>
          <a:endParaRPr lang="en-GB" dirty="0"/>
        </a:p>
      </dgm:t>
    </dgm:pt>
    <dgm:pt modelId="{B811EB02-6391-4181-94FA-06073FD8A4DA}" type="sibTrans" cxnId="{9C947A95-3AA5-47D5-B8BB-B627E5B6C32C}">
      <dgm:prSet/>
      <dgm:spPr/>
      <dgm:t>
        <a:bodyPr/>
        <a:lstStyle/>
        <a:p>
          <a:endParaRPr lang="en-GB"/>
        </a:p>
      </dgm:t>
    </dgm:pt>
    <dgm:pt modelId="{A6951DA3-7DF6-4356-9DF1-BE662F669E61}">
      <dgm:prSet phldrT="[Text]"/>
      <dgm:spPr>
        <a:solidFill>
          <a:srgbClr val="FF0000"/>
        </a:solidFill>
      </dgm:spPr>
      <dgm:t>
        <a:bodyPr/>
        <a:lstStyle/>
        <a:p>
          <a:r>
            <a:rPr lang="en-GB" dirty="0" smtClean="0"/>
            <a:t>FNAC</a:t>
          </a:r>
          <a:endParaRPr lang="en-GB" dirty="0"/>
        </a:p>
      </dgm:t>
    </dgm:pt>
    <dgm:pt modelId="{AD080A02-DE00-4B44-8098-A393F2F20A28}" type="parTrans" cxnId="{619712DF-6C78-4F41-BFE2-9F1463838166}">
      <dgm:prSet/>
      <dgm:spPr>
        <a:ln>
          <a:solidFill>
            <a:srgbClr val="FF0000"/>
          </a:solidFill>
        </a:ln>
      </dgm:spPr>
      <dgm:t>
        <a:bodyPr/>
        <a:lstStyle/>
        <a:p>
          <a:endParaRPr lang="en-GB" dirty="0"/>
        </a:p>
      </dgm:t>
    </dgm:pt>
    <dgm:pt modelId="{8EFA86C5-508F-47A6-B08E-63DB90000EE8}" type="sibTrans" cxnId="{619712DF-6C78-4F41-BFE2-9F1463838166}">
      <dgm:prSet/>
      <dgm:spPr/>
      <dgm:t>
        <a:bodyPr/>
        <a:lstStyle/>
        <a:p>
          <a:endParaRPr lang="en-GB"/>
        </a:p>
      </dgm:t>
    </dgm:pt>
    <dgm:pt modelId="{6F4E7654-7420-418E-BFE7-018C72C5A2B2}">
      <dgm:prSet phldrT="[Text]"/>
      <dgm:spPr>
        <a:solidFill>
          <a:srgbClr val="FF0000"/>
        </a:solidFill>
      </dgm:spPr>
      <dgm:t>
        <a:bodyPr/>
        <a:lstStyle/>
        <a:p>
          <a:r>
            <a:rPr lang="en-GB" dirty="0" smtClean="0"/>
            <a:t>Core biopsy</a:t>
          </a:r>
          <a:endParaRPr lang="en-GB" dirty="0"/>
        </a:p>
      </dgm:t>
    </dgm:pt>
    <dgm:pt modelId="{BB62B7BA-FB62-48CB-A885-4DBB69229531}" type="parTrans" cxnId="{E06C01A1-A01B-4EB0-A32D-F113FCCD78F3}">
      <dgm:prSet/>
      <dgm:spPr>
        <a:ln>
          <a:solidFill>
            <a:srgbClr val="FF0000"/>
          </a:solidFill>
        </a:ln>
      </dgm:spPr>
      <dgm:t>
        <a:bodyPr/>
        <a:lstStyle/>
        <a:p>
          <a:endParaRPr lang="en-GB" dirty="0"/>
        </a:p>
      </dgm:t>
    </dgm:pt>
    <dgm:pt modelId="{8C1C6597-61C5-4632-8D64-BC3A09D6A753}" type="sibTrans" cxnId="{E06C01A1-A01B-4EB0-A32D-F113FCCD78F3}">
      <dgm:prSet/>
      <dgm:spPr/>
      <dgm:t>
        <a:bodyPr/>
        <a:lstStyle/>
        <a:p>
          <a:endParaRPr lang="en-GB"/>
        </a:p>
      </dgm:t>
    </dgm:pt>
    <dgm:pt modelId="{2E521C8C-B670-438C-A795-EC663DCCF4C0}" type="pres">
      <dgm:prSet presAssocID="{960BF04D-1B80-49F0-97AE-2CAECB5BA3B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BB3DA79F-41D5-4055-84FE-4D491320F6BA}" type="pres">
      <dgm:prSet presAssocID="{784C8580-D582-463D-A988-E58D880C2192}" presName="hierRoot1" presStyleCnt="0">
        <dgm:presLayoutVars>
          <dgm:hierBranch val="init"/>
        </dgm:presLayoutVars>
      </dgm:prSet>
      <dgm:spPr/>
    </dgm:pt>
    <dgm:pt modelId="{098FFB21-3D0F-4AC3-8453-79EE19F89F49}" type="pres">
      <dgm:prSet presAssocID="{784C8580-D582-463D-A988-E58D880C2192}" presName="rootComposite1" presStyleCnt="0"/>
      <dgm:spPr/>
    </dgm:pt>
    <dgm:pt modelId="{A947D3D5-2241-46AA-8790-019E426299C0}" type="pres">
      <dgm:prSet presAssocID="{784C8580-D582-463D-A988-E58D880C2192}" presName="rootText1" presStyleLbl="node0" presStyleIdx="0" presStyleCnt="1" custLinFactNeighborX="807" custLinFactNeighborY="161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42C50D00-C63E-4D14-8934-EFEE664F33FF}" type="pres">
      <dgm:prSet presAssocID="{784C8580-D582-463D-A988-E58D880C2192}" presName="rootConnector1" presStyleLbl="node1" presStyleIdx="0" presStyleCnt="0"/>
      <dgm:spPr/>
      <dgm:t>
        <a:bodyPr/>
        <a:lstStyle/>
        <a:p>
          <a:endParaRPr lang="en-GB"/>
        </a:p>
      </dgm:t>
    </dgm:pt>
    <dgm:pt modelId="{FD110BD9-6720-40B9-9DB4-6F2B74113FC1}" type="pres">
      <dgm:prSet presAssocID="{784C8580-D582-463D-A988-E58D880C2192}" presName="hierChild2" presStyleCnt="0"/>
      <dgm:spPr/>
    </dgm:pt>
    <dgm:pt modelId="{9A0B4081-F281-458F-8826-97DFAEF792CB}" type="pres">
      <dgm:prSet presAssocID="{0588DC40-53F8-48D5-B503-E05BD4813623}" presName="Name37" presStyleLbl="parChTrans1D2" presStyleIdx="0" presStyleCnt="3"/>
      <dgm:spPr/>
      <dgm:t>
        <a:bodyPr/>
        <a:lstStyle/>
        <a:p>
          <a:endParaRPr lang="en-GB"/>
        </a:p>
      </dgm:t>
    </dgm:pt>
    <dgm:pt modelId="{DAE46E31-0451-497D-B998-9D8A20E04CD8}" type="pres">
      <dgm:prSet presAssocID="{2F1F83EB-67C5-4593-AE75-FDADA612A143}" presName="hierRoot2" presStyleCnt="0">
        <dgm:presLayoutVars>
          <dgm:hierBranch val="init"/>
        </dgm:presLayoutVars>
      </dgm:prSet>
      <dgm:spPr/>
    </dgm:pt>
    <dgm:pt modelId="{DC82FC43-0DFA-4CC7-9C1C-BE089E31A57B}" type="pres">
      <dgm:prSet presAssocID="{2F1F83EB-67C5-4593-AE75-FDADA612A143}" presName="rootComposite" presStyleCnt="0"/>
      <dgm:spPr/>
    </dgm:pt>
    <dgm:pt modelId="{7A5C7B79-1A53-4D85-82DB-2D0AC30C6C8D}" type="pres">
      <dgm:prSet presAssocID="{2F1F83EB-67C5-4593-AE75-FDADA612A143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7D94AFF7-9AD8-4DA0-A89C-46C66E9435AF}" type="pres">
      <dgm:prSet presAssocID="{2F1F83EB-67C5-4593-AE75-FDADA612A143}" presName="rootConnector" presStyleLbl="node2" presStyleIdx="0" presStyleCnt="3"/>
      <dgm:spPr/>
      <dgm:t>
        <a:bodyPr/>
        <a:lstStyle/>
        <a:p>
          <a:endParaRPr lang="en-GB"/>
        </a:p>
      </dgm:t>
    </dgm:pt>
    <dgm:pt modelId="{1B03E9B8-0881-4860-BC21-F108C063BE82}" type="pres">
      <dgm:prSet presAssocID="{2F1F83EB-67C5-4593-AE75-FDADA612A143}" presName="hierChild4" presStyleCnt="0"/>
      <dgm:spPr/>
    </dgm:pt>
    <dgm:pt modelId="{71E8A925-70B7-4A66-AB0C-99377E450491}" type="pres">
      <dgm:prSet presAssocID="{2F1F83EB-67C5-4593-AE75-FDADA612A143}" presName="hierChild5" presStyleCnt="0"/>
      <dgm:spPr/>
    </dgm:pt>
    <dgm:pt modelId="{A4F8F46B-6008-44CB-9D52-DA7E4914C839}" type="pres">
      <dgm:prSet presAssocID="{AD080A02-DE00-4B44-8098-A393F2F20A28}" presName="Name37" presStyleLbl="parChTrans1D2" presStyleIdx="1" presStyleCnt="3"/>
      <dgm:spPr/>
      <dgm:t>
        <a:bodyPr/>
        <a:lstStyle/>
        <a:p>
          <a:endParaRPr lang="en-GB"/>
        </a:p>
      </dgm:t>
    </dgm:pt>
    <dgm:pt modelId="{6341B45E-CE6B-402C-A61E-9A2D8CD24A5F}" type="pres">
      <dgm:prSet presAssocID="{A6951DA3-7DF6-4356-9DF1-BE662F669E61}" presName="hierRoot2" presStyleCnt="0">
        <dgm:presLayoutVars>
          <dgm:hierBranch val="init"/>
        </dgm:presLayoutVars>
      </dgm:prSet>
      <dgm:spPr/>
    </dgm:pt>
    <dgm:pt modelId="{FBCC20DA-599F-4134-873F-EA610F3E902D}" type="pres">
      <dgm:prSet presAssocID="{A6951DA3-7DF6-4356-9DF1-BE662F669E61}" presName="rootComposite" presStyleCnt="0"/>
      <dgm:spPr/>
    </dgm:pt>
    <dgm:pt modelId="{C9EE6CA5-BE6E-4A7A-925D-0A9EB5E1FBFF}" type="pres">
      <dgm:prSet presAssocID="{A6951DA3-7DF6-4356-9DF1-BE662F669E61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6CC0F522-8F6B-483D-998C-8533F0D303CE}" type="pres">
      <dgm:prSet presAssocID="{A6951DA3-7DF6-4356-9DF1-BE662F669E61}" presName="rootConnector" presStyleLbl="node2" presStyleIdx="1" presStyleCnt="3"/>
      <dgm:spPr/>
      <dgm:t>
        <a:bodyPr/>
        <a:lstStyle/>
        <a:p>
          <a:endParaRPr lang="en-GB"/>
        </a:p>
      </dgm:t>
    </dgm:pt>
    <dgm:pt modelId="{8FC03A9E-BF2E-4842-809C-AE5929173528}" type="pres">
      <dgm:prSet presAssocID="{A6951DA3-7DF6-4356-9DF1-BE662F669E61}" presName="hierChild4" presStyleCnt="0"/>
      <dgm:spPr/>
    </dgm:pt>
    <dgm:pt modelId="{B24B782E-5B01-4C61-ACD3-956D236E1C34}" type="pres">
      <dgm:prSet presAssocID="{A6951DA3-7DF6-4356-9DF1-BE662F669E61}" presName="hierChild5" presStyleCnt="0"/>
      <dgm:spPr/>
    </dgm:pt>
    <dgm:pt modelId="{34E410E1-620C-4612-A2A5-30C7AEC0426B}" type="pres">
      <dgm:prSet presAssocID="{BB62B7BA-FB62-48CB-A885-4DBB69229531}" presName="Name37" presStyleLbl="parChTrans1D2" presStyleIdx="2" presStyleCnt="3"/>
      <dgm:spPr/>
      <dgm:t>
        <a:bodyPr/>
        <a:lstStyle/>
        <a:p>
          <a:endParaRPr lang="en-GB"/>
        </a:p>
      </dgm:t>
    </dgm:pt>
    <dgm:pt modelId="{28107673-1DB9-4043-A9C3-5999E6076874}" type="pres">
      <dgm:prSet presAssocID="{6F4E7654-7420-418E-BFE7-018C72C5A2B2}" presName="hierRoot2" presStyleCnt="0">
        <dgm:presLayoutVars>
          <dgm:hierBranch val="init"/>
        </dgm:presLayoutVars>
      </dgm:prSet>
      <dgm:spPr/>
    </dgm:pt>
    <dgm:pt modelId="{42CDDB86-D319-4072-8AF0-5BADB990A92B}" type="pres">
      <dgm:prSet presAssocID="{6F4E7654-7420-418E-BFE7-018C72C5A2B2}" presName="rootComposite" presStyleCnt="0"/>
      <dgm:spPr/>
    </dgm:pt>
    <dgm:pt modelId="{6506719B-3FD0-4416-B706-CCBB1CA557A5}" type="pres">
      <dgm:prSet presAssocID="{6F4E7654-7420-418E-BFE7-018C72C5A2B2}" presName="rootText" presStyleLbl="node2" presStyleIdx="2" presStyleCnt="3" custLinFactNeighborX="2491" custLinFactNeighborY="1274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E4BA0E0D-1AE6-41DA-9812-B39DB4A596F0}" type="pres">
      <dgm:prSet presAssocID="{6F4E7654-7420-418E-BFE7-018C72C5A2B2}" presName="rootConnector" presStyleLbl="node2" presStyleIdx="2" presStyleCnt="3"/>
      <dgm:spPr/>
      <dgm:t>
        <a:bodyPr/>
        <a:lstStyle/>
        <a:p>
          <a:endParaRPr lang="en-GB"/>
        </a:p>
      </dgm:t>
    </dgm:pt>
    <dgm:pt modelId="{7518F5EB-5C7C-44CB-84B6-C532C76DD412}" type="pres">
      <dgm:prSet presAssocID="{6F4E7654-7420-418E-BFE7-018C72C5A2B2}" presName="hierChild4" presStyleCnt="0"/>
      <dgm:spPr/>
    </dgm:pt>
    <dgm:pt modelId="{E77C05B5-D7BA-4FCA-8A9E-E625D3E54B2D}" type="pres">
      <dgm:prSet presAssocID="{6F4E7654-7420-418E-BFE7-018C72C5A2B2}" presName="hierChild5" presStyleCnt="0"/>
      <dgm:spPr/>
    </dgm:pt>
    <dgm:pt modelId="{B1D1FE98-E2AF-4F15-AB25-3D859001508C}" type="pres">
      <dgm:prSet presAssocID="{784C8580-D582-463D-A988-E58D880C2192}" presName="hierChild3" presStyleCnt="0"/>
      <dgm:spPr/>
    </dgm:pt>
  </dgm:ptLst>
  <dgm:cxnLst>
    <dgm:cxn modelId="{F57911F5-E76C-4F29-AB40-6C72C5EC2D0B}" type="presOf" srcId="{2F1F83EB-67C5-4593-AE75-FDADA612A143}" destId="{7D94AFF7-9AD8-4DA0-A89C-46C66E9435AF}" srcOrd="1" destOrd="0" presId="urn:microsoft.com/office/officeart/2005/8/layout/orgChart1"/>
    <dgm:cxn modelId="{D604F76A-648B-4CC1-9EF9-4B5F89A9DA25}" type="presOf" srcId="{AD080A02-DE00-4B44-8098-A393F2F20A28}" destId="{A4F8F46B-6008-44CB-9D52-DA7E4914C839}" srcOrd="0" destOrd="0" presId="urn:microsoft.com/office/officeart/2005/8/layout/orgChart1"/>
    <dgm:cxn modelId="{1D490063-AF7B-4B3E-B6F7-A52AB25625D1}" srcId="{960BF04D-1B80-49F0-97AE-2CAECB5BA3BE}" destId="{784C8580-D582-463D-A988-E58D880C2192}" srcOrd="0" destOrd="0" parTransId="{FB6FDF4C-B922-4B49-B01A-2836E920E721}" sibTransId="{010FEDE7-2726-485E-9186-EC877F0D0BAB}"/>
    <dgm:cxn modelId="{7114F609-E16A-469E-8F97-45F119EC42F3}" type="presOf" srcId="{960BF04D-1B80-49F0-97AE-2CAECB5BA3BE}" destId="{2E521C8C-B670-438C-A795-EC663DCCF4C0}" srcOrd="0" destOrd="0" presId="urn:microsoft.com/office/officeart/2005/8/layout/orgChart1"/>
    <dgm:cxn modelId="{C111C7F8-4702-4165-BA8A-D789F4ED7B11}" type="presOf" srcId="{2F1F83EB-67C5-4593-AE75-FDADA612A143}" destId="{7A5C7B79-1A53-4D85-82DB-2D0AC30C6C8D}" srcOrd="0" destOrd="0" presId="urn:microsoft.com/office/officeart/2005/8/layout/orgChart1"/>
    <dgm:cxn modelId="{E06C01A1-A01B-4EB0-A32D-F113FCCD78F3}" srcId="{784C8580-D582-463D-A988-E58D880C2192}" destId="{6F4E7654-7420-418E-BFE7-018C72C5A2B2}" srcOrd="2" destOrd="0" parTransId="{BB62B7BA-FB62-48CB-A885-4DBB69229531}" sibTransId="{8C1C6597-61C5-4632-8D64-BC3A09D6A753}"/>
    <dgm:cxn modelId="{94611E5E-8B80-4C7B-AA0F-80EC553F95FA}" type="presOf" srcId="{A6951DA3-7DF6-4356-9DF1-BE662F669E61}" destId="{6CC0F522-8F6B-483D-998C-8533F0D303CE}" srcOrd="1" destOrd="0" presId="urn:microsoft.com/office/officeart/2005/8/layout/orgChart1"/>
    <dgm:cxn modelId="{63420232-E144-459C-9243-B4A4A53A525A}" type="presOf" srcId="{784C8580-D582-463D-A988-E58D880C2192}" destId="{42C50D00-C63E-4D14-8934-EFEE664F33FF}" srcOrd="1" destOrd="0" presId="urn:microsoft.com/office/officeart/2005/8/layout/orgChart1"/>
    <dgm:cxn modelId="{38ECBD1E-7D5A-4E1B-8EF6-EA1A755BBD88}" type="presOf" srcId="{0588DC40-53F8-48D5-B503-E05BD4813623}" destId="{9A0B4081-F281-458F-8826-97DFAEF792CB}" srcOrd="0" destOrd="0" presId="urn:microsoft.com/office/officeart/2005/8/layout/orgChart1"/>
    <dgm:cxn modelId="{619712DF-6C78-4F41-BFE2-9F1463838166}" srcId="{784C8580-D582-463D-A988-E58D880C2192}" destId="{A6951DA3-7DF6-4356-9DF1-BE662F669E61}" srcOrd="1" destOrd="0" parTransId="{AD080A02-DE00-4B44-8098-A393F2F20A28}" sibTransId="{8EFA86C5-508F-47A6-B08E-63DB90000EE8}"/>
    <dgm:cxn modelId="{46DEDB68-798B-4B1D-BD74-6EE13492C3C9}" type="presOf" srcId="{BB62B7BA-FB62-48CB-A885-4DBB69229531}" destId="{34E410E1-620C-4612-A2A5-30C7AEC0426B}" srcOrd="0" destOrd="0" presId="urn:microsoft.com/office/officeart/2005/8/layout/orgChart1"/>
    <dgm:cxn modelId="{9C947A95-3AA5-47D5-B8BB-B627E5B6C32C}" srcId="{784C8580-D582-463D-A988-E58D880C2192}" destId="{2F1F83EB-67C5-4593-AE75-FDADA612A143}" srcOrd="0" destOrd="0" parTransId="{0588DC40-53F8-48D5-B503-E05BD4813623}" sibTransId="{B811EB02-6391-4181-94FA-06073FD8A4DA}"/>
    <dgm:cxn modelId="{E34D1F5B-F4D2-4D04-830A-A571C2D9FE45}" type="presOf" srcId="{784C8580-D582-463D-A988-E58D880C2192}" destId="{A947D3D5-2241-46AA-8790-019E426299C0}" srcOrd="0" destOrd="0" presId="urn:microsoft.com/office/officeart/2005/8/layout/orgChart1"/>
    <dgm:cxn modelId="{305252AB-4C01-47FF-876B-357067A3F282}" type="presOf" srcId="{6F4E7654-7420-418E-BFE7-018C72C5A2B2}" destId="{E4BA0E0D-1AE6-41DA-9812-B39DB4A596F0}" srcOrd="1" destOrd="0" presId="urn:microsoft.com/office/officeart/2005/8/layout/orgChart1"/>
    <dgm:cxn modelId="{6CD681B6-AD96-4E75-B614-CE751DF5C115}" type="presOf" srcId="{A6951DA3-7DF6-4356-9DF1-BE662F669E61}" destId="{C9EE6CA5-BE6E-4A7A-925D-0A9EB5E1FBFF}" srcOrd="0" destOrd="0" presId="urn:microsoft.com/office/officeart/2005/8/layout/orgChart1"/>
    <dgm:cxn modelId="{DA4AB09A-5C95-4385-9CAE-67822A5F41C4}" type="presOf" srcId="{6F4E7654-7420-418E-BFE7-018C72C5A2B2}" destId="{6506719B-3FD0-4416-B706-CCBB1CA557A5}" srcOrd="0" destOrd="0" presId="urn:microsoft.com/office/officeart/2005/8/layout/orgChart1"/>
    <dgm:cxn modelId="{C09EF62F-8D0F-4443-B737-4C1EBF888CA7}" type="presParOf" srcId="{2E521C8C-B670-438C-A795-EC663DCCF4C0}" destId="{BB3DA79F-41D5-4055-84FE-4D491320F6BA}" srcOrd="0" destOrd="0" presId="urn:microsoft.com/office/officeart/2005/8/layout/orgChart1"/>
    <dgm:cxn modelId="{940DDF19-C2A2-43F7-9A4E-E42D5FFACB65}" type="presParOf" srcId="{BB3DA79F-41D5-4055-84FE-4D491320F6BA}" destId="{098FFB21-3D0F-4AC3-8453-79EE19F89F49}" srcOrd="0" destOrd="0" presId="urn:microsoft.com/office/officeart/2005/8/layout/orgChart1"/>
    <dgm:cxn modelId="{6C87B51A-48A4-465E-8B76-43D03E043251}" type="presParOf" srcId="{098FFB21-3D0F-4AC3-8453-79EE19F89F49}" destId="{A947D3D5-2241-46AA-8790-019E426299C0}" srcOrd="0" destOrd="0" presId="urn:microsoft.com/office/officeart/2005/8/layout/orgChart1"/>
    <dgm:cxn modelId="{66D5EAE0-530E-4526-910B-42894E38E878}" type="presParOf" srcId="{098FFB21-3D0F-4AC3-8453-79EE19F89F49}" destId="{42C50D00-C63E-4D14-8934-EFEE664F33FF}" srcOrd="1" destOrd="0" presId="urn:microsoft.com/office/officeart/2005/8/layout/orgChart1"/>
    <dgm:cxn modelId="{03969CF1-21C1-4CA6-B0A3-22C9FCD37B18}" type="presParOf" srcId="{BB3DA79F-41D5-4055-84FE-4D491320F6BA}" destId="{FD110BD9-6720-40B9-9DB4-6F2B74113FC1}" srcOrd="1" destOrd="0" presId="urn:microsoft.com/office/officeart/2005/8/layout/orgChart1"/>
    <dgm:cxn modelId="{AE8C8AD1-1B30-4200-9A40-669FFCB9237B}" type="presParOf" srcId="{FD110BD9-6720-40B9-9DB4-6F2B74113FC1}" destId="{9A0B4081-F281-458F-8826-97DFAEF792CB}" srcOrd="0" destOrd="0" presId="urn:microsoft.com/office/officeart/2005/8/layout/orgChart1"/>
    <dgm:cxn modelId="{BDCE1AD0-C259-47E5-9F4E-8497989FFBAD}" type="presParOf" srcId="{FD110BD9-6720-40B9-9DB4-6F2B74113FC1}" destId="{DAE46E31-0451-497D-B998-9D8A20E04CD8}" srcOrd="1" destOrd="0" presId="urn:microsoft.com/office/officeart/2005/8/layout/orgChart1"/>
    <dgm:cxn modelId="{504E33F0-2F4B-4053-9F17-C260FDD7E3E1}" type="presParOf" srcId="{DAE46E31-0451-497D-B998-9D8A20E04CD8}" destId="{DC82FC43-0DFA-4CC7-9C1C-BE089E31A57B}" srcOrd="0" destOrd="0" presId="urn:microsoft.com/office/officeart/2005/8/layout/orgChart1"/>
    <dgm:cxn modelId="{372F4552-6D79-43C9-88BA-1CDA904FFDD4}" type="presParOf" srcId="{DC82FC43-0DFA-4CC7-9C1C-BE089E31A57B}" destId="{7A5C7B79-1A53-4D85-82DB-2D0AC30C6C8D}" srcOrd="0" destOrd="0" presId="urn:microsoft.com/office/officeart/2005/8/layout/orgChart1"/>
    <dgm:cxn modelId="{D5B25D97-303E-48D3-9827-65B551D60AA8}" type="presParOf" srcId="{DC82FC43-0DFA-4CC7-9C1C-BE089E31A57B}" destId="{7D94AFF7-9AD8-4DA0-A89C-46C66E9435AF}" srcOrd="1" destOrd="0" presId="urn:microsoft.com/office/officeart/2005/8/layout/orgChart1"/>
    <dgm:cxn modelId="{9DD01FC6-4857-41BE-A8B5-6B5C369FDDDC}" type="presParOf" srcId="{DAE46E31-0451-497D-B998-9D8A20E04CD8}" destId="{1B03E9B8-0881-4860-BC21-F108C063BE82}" srcOrd="1" destOrd="0" presId="urn:microsoft.com/office/officeart/2005/8/layout/orgChart1"/>
    <dgm:cxn modelId="{E71A5E3D-A0CE-49D3-BA7F-B53A9ADDA19D}" type="presParOf" srcId="{DAE46E31-0451-497D-B998-9D8A20E04CD8}" destId="{71E8A925-70B7-4A66-AB0C-99377E450491}" srcOrd="2" destOrd="0" presId="urn:microsoft.com/office/officeart/2005/8/layout/orgChart1"/>
    <dgm:cxn modelId="{D549B2A6-6394-4C85-8A0A-1FD756E4B098}" type="presParOf" srcId="{FD110BD9-6720-40B9-9DB4-6F2B74113FC1}" destId="{A4F8F46B-6008-44CB-9D52-DA7E4914C839}" srcOrd="2" destOrd="0" presId="urn:microsoft.com/office/officeart/2005/8/layout/orgChart1"/>
    <dgm:cxn modelId="{A3645B79-8C29-4481-A934-52419FE68828}" type="presParOf" srcId="{FD110BD9-6720-40B9-9DB4-6F2B74113FC1}" destId="{6341B45E-CE6B-402C-A61E-9A2D8CD24A5F}" srcOrd="3" destOrd="0" presId="urn:microsoft.com/office/officeart/2005/8/layout/orgChart1"/>
    <dgm:cxn modelId="{28E6B323-45E2-4B51-86BE-655A7610A847}" type="presParOf" srcId="{6341B45E-CE6B-402C-A61E-9A2D8CD24A5F}" destId="{FBCC20DA-599F-4134-873F-EA610F3E902D}" srcOrd="0" destOrd="0" presId="urn:microsoft.com/office/officeart/2005/8/layout/orgChart1"/>
    <dgm:cxn modelId="{474507F8-4BE8-4710-9878-00262AABFFAD}" type="presParOf" srcId="{FBCC20DA-599F-4134-873F-EA610F3E902D}" destId="{C9EE6CA5-BE6E-4A7A-925D-0A9EB5E1FBFF}" srcOrd="0" destOrd="0" presId="urn:microsoft.com/office/officeart/2005/8/layout/orgChart1"/>
    <dgm:cxn modelId="{8634B52B-743C-477F-91BF-09E35D1C381D}" type="presParOf" srcId="{FBCC20DA-599F-4134-873F-EA610F3E902D}" destId="{6CC0F522-8F6B-483D-998C-8533F0D303CE}" srcOrd="1" destOrd="0" presId="urn:microsoft.com/office/officeart/2005/8/layout/orgChart1"/>
    <dgm:cxn modelId="{AC66FC5E-09EA-4834-A541-C604E1F156DD}" type="presParOf" srcId="{6341B45E-CE6B-402C-A61E-9A2D8CD24A5F}" destId="{8FC03A9E-BF2E-4842-809C-AE5929173528}" srcOrd="1" destOrd="0" presId="urn:microsoft.com/office/officeart/2005/8/layout/orgChart1"/>
    <dgm:cxn modelId="{9708B1DF-6C9A-4E4B-8091-224B3E8D3070}" type="presParOf" srcId="{6341B45E-CE6B-402C-A61E-9A2D8CD24A5F}" destId="{B24B782E-5B01-4C61-ACD3-956D236E1C34}" srcOrd="2" destOrd="0" presId="urn:microsoft.com/office/officeart/2005/8/layout/orgChart1"/>
    <dgm:cxn modelId="{64551414-9FDA-4C81-B208-A3D1337EC1EE}" type="presParOf" srcId="{FD110BD9-6720-40B9-9DB4-6F2B74113FC1}" destId="{34E410E1-620C-4612-A2A5-30C7AEC0426B}" srcOrd="4" destOrd="0" presId="urn:microsoft.com/office/officeart/2005/8/layout/orgChart1"/>
    <dgm:cxn modelId="{AD54E309-7C99-42CC-BF45-F912A38B8DE0}" type="presParOf" srcId="{FD110BD9-6720-40B9-9DB4-6F2B74113FC1}" destId="{28107673-1DB9-4043-A9C3-5999E6076874}" srcOrd="5" destOrd="0" presId="urn:microsoft.com/office/officeart/2005/8/layout/orgChart1"/>
    <dgm:cxn modelId="{D97E877F-6DB0-4505-9012-1E7C686AE6FD}" type="presParOf" srcId="{28107673-1DB9-4043-A9C3-5999E6076874}" destId="{42CDDB86-D319-4072-8AF0-5BADB990A92B}" srcOrd="0" destOrd="0" presId="urn:microsoft.com/office/officeart/2005/8/layout/orgChart1"/>
    <dgm:cxn modelId="{4A6B906E-1BE9-4353-8414-D042B1EEB1DE}" type="presParOf" srcId="{42CDDB86-D319-4072-8AF0-5BADB990A92B}" destId="{6506719B-3FD0-4416-B706-CCBB1CA557A5}" srcOrd="0" destOrd="0" presId="urn:microsoft.com/office/officeart/2005/8/layout/orgChart1"/>
    <dgm:cxn modelId="{087497F1-B521-4B13-BECD-C3D05A57A765}" type="presParOf" srcId="{42CDDB86-D319-4072-8AF0-5BADB990A92B}" destId="{E4BA0E0D-1AE6-41DA-9812-B39DB4A596F0}" srcOrd="1" destOrd="0" presId="urn:microsoft.com/office/officeart/2005/8/layout/orgChart1"/>
    <dgm:cxn modelId="{B2B32C60-DF3E-458C-8F82-07A8C4612A40}" type="presParOf" srcId="{28107673-1DB9-4043-A9C3-5999E6076874}" destId="{7518F5EB-5C7C-44CB-84B6-C532C76DD412}" srcOrd="1" destOrd="0" presId="urn:microsoft.com/office/officeart/2005/8/layout/orgChart1"/>
    <dgm:cxn modelId="{10A7FAED-D0D2-41DB-A8A9-C5CCDB89D6F6}" type="presParOf" srcId="{28107673-1DB9-4043-A9C3-5999E6076874}" destId="{E77C05B5-D7BA-4FCA-8A9E-E625D3E54B2D}" srcOrd="2" destOrd="0" presId="urn:microsoft.com/office/officeart/2005/8/layout/orgChart1"/>
    <dgm:cxn modelId="{3C993D81-39BF-4F93-8E86-AF74D00BF8C7}" type="presParOf" srcId="{BB3DA79F-41D5-4055-84FE-4D491320F6BA}" destId="{B1D1FE98-E2AF-4F15-AB25-3D859001508C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F44663-48CD-4AE0-9956-CD1D1FB2ECB4}" type="datetimeFigureOut">
              <a:rPr lang="en-AU" smtClean="0"/>
              <a:t>31/01/15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128BC2-4DB7-413B-A97D-F0D21C2D6139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28916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1990 – Ca gene found on long arm of chromosome 17, later called BRCA1 in 1994</a:t>
            </a:r>
          </a:p>
          <a:p>
            <a:r>
              <a:rPr lang="en-GB" dirty="0" smtClean="0"/>
              <a:t>BRCA1 is normally a tumour suppressor gene – hence mutations cause loss of suppression = uncontrolled growth</a:t>
            </a:r>
          </a:p>
          <a:p>
            <a:r>
              <a:rPr lang="en-GB" dirty="0" smtClean="0"/>
              <a:t>It is inherited in an autosomal dominant fashion</a:t>
            </a:r>
          </a:p>
          <a:p>
            <a:r>
              <a:rPr lang="en-GB" dirty="0" smtClean="0"/>
              <a:t>Germline mutations inactivate a single inherited allele of BRCA 1 in every cell and this precedes a somatic event in breast epithelial cells which eliminates the remaining allele and causes the cancer.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28BC2-4DB7-413B-A97D-F0D21C2D6139}" type="slidenum">
              <a:rPr lang="en-AU" smtClean="0"/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840381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Function; tumour suppressor gene – hence mutations cause loss of suppression = uncontrolled growth.</a:t>
            </a:r>
          </a:p>
          <a:p>
            <a:r>
              <a:rPr lang="en-GB" dirty="0" smtClean="0"/>
              <a:t>Germline mutations inactivate a single inherited allele of BRCA 1 in every cell and this precedes a somatic event in breast epithelial cells which eliminates the remaining allele and causes the cancer.</a:t>
            </a:r>
          </a:p>
          <a:p>
            <a:r>
              <a:rPr lang="en-GB" dirty="0" smtClean="0"/>
              <a:t>The gene product may provide negative regulation of cell growth and is also involved in recognition and repair of genetic damage.  </a:t>
            </a:r>
          </a:p>
          <a:p>
            <a:r>
              <a:rPr lang="en-GB" dirty="0" smtClean="0"/>
              <a:t>Accounts for ~40% of all familial breast cancer.</a:t>
            </a:r>
          </a:p>
          <a:p>
            <a:r>
              <a:rPr lang="en-GB" dirty="0" smtClean="0"/>
              <a:t>Usually more aggressive and receptor negative (poorer prognosis).</a:t>
            </a:r>
          </a:p>
          <a:p>
            <a:r>
              <a:rPr lang="en-GB" dirty="0" smtClean="0"/>
              <a:t>BRCA1 is associated with;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28BC2-4DB7-413B-A97D-F0D21C2D6139}" type="slidenum">
              <a:rPr lang="en-AU" smtClean="0"/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53097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28BC2-4DB7-413B-A97D-F0D21C2D6139}" type="slidenum">
              <a:rPr lang="en-AU" smtClean="0"/>
              <a:t>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972771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28BC2-4DB7-413B-A97D-F0D21C2D6139}" type="slidenum">
              <a:rPr lang="en-AU" smtClean="0"/>
              <a:t>11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773037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28BC2-4DB7-413B-A97D-F0D21C2D6139}" type="slidenum">
              <a:rPr lang="en-AU" smtClean="0"/>
              <a:t>12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651911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28BC2-4DB7-413B-A97D-F0D21C2D6139}" type="slidenum">
              <a:rPr lang="en-AU" smtClean="0"/>
              <a:t>16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811941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Methods; Assessed </a:t>
            </a:r>
            <a:r>
              <a:rPr lang="en-A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presymptomatic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DNA testing and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prophylactic surgery in 53 consecutive families presenting to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Rotterdam Family Cancer Clinic with a known </a:t>
            </a:r>
            <a:r>
              <a:rPr lang="en-A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BRCA1 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</a:t>
            </a:r>
          </a:p>
          <a:p>
            <a:r>
              <a:rPr lang="en-A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BRCA2 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mutation. 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Findings 682 unaffected individuals with a 50% risk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 with a 25% risk for carrying a mutation were identified and offered a DNA test.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A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Presymptomatic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DNA testing was requested by 48% 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 women and 22% of men 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women, DNA testing was significantly more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frequent at young age, in the presence of children, and at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high pre-test genetic risk for a mutation. 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 the unaffected women with an identified mutation who were eligible for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prophylactic surgery, 51% (35 of 68) opted for bilateral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mastectomy and 64% (29 of 45) for oophorectomy.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Parenthood was a predictor for prophylactic mastectomy but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 for prophylactic oophorectomy. Age was significantly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associated with prophylactic oophorectomy, but not with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prophylactic mastectomy, although there was a tendency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towards mastectomy at younger ages.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Interpretation High demand </a:t>
            </a:r>
            <a:r>
              <a:rPr lang="en-A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BRCA1 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</a:t>
            </a:r>
            <a:r>
              <a:rPr lang="en-A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BRCA2 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testing by unaffected women at risk,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of prophylactic surgery by unaffected women with the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mutation. Young women with children especially opt for DNA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testing and prophylactic mastectomy.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1998,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one large American study, the </a:t>
            </a:r>
            <a:r>
              <a:rPr lang="en-AU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chemopreventive</a:t>
            </a:r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agent</a:t>
            </a:r>
          </a:p>
          <a:p>
            <a:r>
              <a:rPr lang="en-AU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tamoxifen</a:t>
            </a:r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was shown to reduce the risk of invasive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breast cancer by 49% during a median follow-up of 55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months.21 However, it is uncertain whether </a:t>
            </a:r>
            <a:r>
              <a:rPr lang="en-AU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tamoxifen</a:t>
            </a:r>
            <a:endParaRPr lang="en-AU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will be equally effective in </a:t>
            </a:r>
            <a:r>
              <a:rPr lang="en-AU" sz="1200" b="0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BRCA1/BRCA2 </a:t>
            </a:r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mutation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carriers, and whether it will affect overall survival.21,22 In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particular, the option of prophylactic mastectomy has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been a matter of debate.16,23 However, Hartmann and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colleagues24 reported a reduction of about 90% in the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incidence of invasive breast cancer by prophylactic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(mainly subcutaneous, thus incomplete) mastectomy in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high-risk women on the basis of family history during a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median follow-up of 14 years. Breast cancers occurred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seven of 575 subcutaneous mastectomy cases and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none of 64 total mastectomy cases (p=0·38 in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comparison for type of surgery). Because information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 the </a:t>
            </a:r>
            <a:r>
              <a:rPr lang="en-AU" sz="1200" b="0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BRCA1/BRCA2 </a:t>
            </a:r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mutation status was not known,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it is likely that in their study at least 50% of the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women who underwent prophylactic mastectomy were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fact not at increased risk of breast cancer, but could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 be discriminated for at the time of surgery. With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 to ovarian cancer, the overall 5-year survival is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about 30%. No screening strategy has been shown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conclusively to decrease mortality25 and after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prophylactic oophorectomy women at familial risk for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ovarian cancer still have a risk of about 2% of peritoneal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cancer.26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Prophylactic mastectomy is a mutilating and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irreversible intervention, affecting body image and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sexual relations. There is much concern about the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potential psychological harm of DNA testing for</a:t>
            </a:r>
          </a:p>
          <a:p>
            <a:r>
              <a:rPr lang="en-AU" sz="1200" b="0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BRCA1 </a:t>
            </a:r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</a:t>
            </a:r>
            <a:r>
              <a:rPr lang="en-AU" sz="1200" b="0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BRCA2 </a:t>
            </a:r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prophylactic surgery, in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particular mastectomy. However, in our experience and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that of others, women who had mastectomy after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adequate counselling rarely express regret, instead they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are relieved from fear of cancer.16,27,28 In one study, risk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 cancer for those refraining from DNA testing was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attributed to higher depression rates in proven carriers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 the mutation, because they experienced unresolved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uncertainty and fear.29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Studies are underway on the efficacy and morbidity of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regular surveillance and prophylactic strategies for</a:t>
            </a:r>
          </a:p>
          <a:p>
            <a:r>
              <a:rPr lang="en-AU" sz="1200" b="0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BRCA1/BRCA2 </a:t>
            </a:r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mutation carriers and on the long-term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psychological effect of DNA testing, regular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surveillance, and prophylactic surgery. In our clinical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practice, women increasingly base their decision for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prophylactic surgery on proven susceptibility. Overall,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since 1998, about 90% of high-risk women based their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choice for prophylactic mastectomy on a proven</a:t>
            </a:r>
          </a:p>
          <a:p>
            <a:r>
              <a:rPr lang="en-AU" sz="1200" b="0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BRCA1/BRCA2 </a:t>
            </a:r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mutation in contrast to less than 20%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before 1996.</a:t>
            </a:r>
          </a:p>
          <a:p>
            <a:r>
              <a:rPr lang="en-AU" sz="1200" b="0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Contributors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 J </a:t>
            </a:r>
            <a:r>
              <a:rPr lang="en-AU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Meijers-Heijboer</a:t>
            </a:r>
            <a:r>
              <a:rPr lang="en-AU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28BC2-4DB7-413B-A97D-F0D21C2D6139}" type="slidenum">
              <a:rPr lang="en-AU" smtClean="0"/>
              <a:t>20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7569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failure rate of prophylactic mastectomy has remained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one of its controversies and indeed a number of reports have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documented that prophylactic mastectomy has a significant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failure rate with subsequent cancer being noted to occur in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many case reports and observation studies.121–123 Indeed, in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high-risk patients the development of cancer following mastectomy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has ranged from 1–19%.123,124 The reason for this is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that prophylactic mastectomies often leave residual breast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tissue behind, and particularly as extraneous breast tissue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has been shown to occur in ectopic sites such as the lower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chest wall, abdomen and lateral axilla. Nipple sparing procedures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such as subcutaneous mastectomy can leave substantial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amounts of breast tissue behind the nipple-areola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complex, and reports on the effectiveness of subcutaneous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mastectomies have shown that up to 10–15% of breast tissue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can persist.125 For this reason some authors advocate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simple mastectomy as the preferred prophylactic procedure</a:t>
            </a:r>
          </a:p>
          <a:p>
            <a:r>
              <a:rPr lang="en-A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 or without reconstruction.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28BC2-4DB7-413B-A97D-F0D21C2D6139}" type="slidenum">
              <a:rPr lang="en-AU" smtClean="0"/>
              <a:t>21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92070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0079D-9848-4DE5-990B-6595A3B45769}" type="datetimeFigureOut">
              <a:rPr lang="en-AU" smtClean="0"/>
              <a:t>31/01/15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1C953-307D-4A3B-B62C-0C93A6C215F9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93344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0079D-9848-4DE5-990B-6595A3B45769}" type="datetimeFigureOut">
              <a:rPr lang="en-AU" smtClean="0"/>
              <a:t>31/01/15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1C953-307D-4A3B-B62C-0C93A6C215F9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29676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0079D-9848-4DE5-990B-6595A3B45769}" type="datetimeFigureOut">
              <a:rPr lang="en-AU" smtClean="0"/>
              <a:t>31/01/15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1C953-307D-4A3B-B62C-0C93A6C215F9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25742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0079D-9848-4DE5-990B-6595A3B45769}" type="datetimeFigureOut">
              <a:rPr lang="en-AU" smtClean="0"/>
              <a:t>31/01/15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1C953-307D-4A3B-B62C-0C93A6C215F9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9046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0079D-9848-4DE5-990B-6595A3B45769}" type="datetimeFigureOut">
              <a:rPr lang="en-AU" smtClean="0"/>
              <a:t>31/01/15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1C953-307D-4A3B-B62C-0C93A6C215F9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7281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0079D-9848-4DE5-990B-6595A3B45769}" type="datetimeFigureOut">
              <a:rPr lang="en-AU" smtClean="0"/>
              <a:t>31/01/15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1C953-307D-4A3B-B62C-0C93A6C215F9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7348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0079D-9848-4DE5-990B-6595A3B45769}" type="datetimeFigureOut">
              <a:rPr lang="en-AU" smtClean="0"/>
              <a:t>31/01/15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1C953-307D-4A3B-B62C-0C93A6C215F9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4345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0079D-9848-4DE5-990B-6595A3B45769}" type="datetimeFigureOut">
              <a:rPr lang="en-AU" smtClean="0"/>
              <a:t>31/01/15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1C953-307D-4A3B-B62C-0C93A6C215F9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7724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0079D-9848-4DE5-990B-6595A3B45769}" type="datetimeFigureOut">
              <a:rPr lang="en-AU" smtClean="0"/>
              <a:t>31/01/15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1C953-307D-4A3B-B62C-0C93A6C215F9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11549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0079D-9848-4DE5-990B-6595A3B45769}" type="datetimeFigureOut">
              <a:rPr lang="en-AU" smtClean="0"/>
              <a:t>31/01/15</a:t>
            </a:fld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1C953-307D-4A3B-B62C-0C93A6C215F9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31552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0079D-9848-4DE5-990B-6595A3B45769}" type="datetimeFigureOut">
              <a:rPr lang="en-AU" smtClean="0"/>
              <a:t>31/01/15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1C953-307D-4A3B-B62C-0C93A6C215F9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57085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0079D-9848-4DE5-990B-6595A3B45769}" type="datetimeFigureOut">
              <a:rPr lang="en-AU" smtClean="0"/>
              <a:t>31/01/15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1C953-307D-4A3B-B62C-0C93A6C215F9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01960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30079D-9848-4DE5-990B-6595A3B45769}" type="datetimeFigureOut">
              <a:rPr lang="en-AU" smtClean="0"/>
              <a:t>31/01/15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D1C953-307D-4A3B-B62C-0C93A6C215F9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06145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7" r:id="rId1"/>
    <p:sldLayoutId id="2147484018" r:id="rId2"/>
    <p:sldLayoutId id="2147484019" r:id="rId3"/>
    <p:sldLayoutId id="2147484020" r:id="rId4"/>
    <p:sldLayoutId id="2147484021" r:id="rId5"/>
    <p:sldLayoutId id="2147484022" r:id="rId6"/>
    <p:sldLayoutId id="2147484023" r:id="rId7"/>
    <p:sldLayoutId id="2147484024" r:id="rId8"/>
    <p:sldLayoutId id="2147484025" r:id="rId9"/>
    <p:sldLayoutId id="2147484026" r:id="rId10"/>
    <p:sldLayoutId id="2147484027" r:id="rId11"/>
    <p:sldLayoutId id="2147484028" r:id="rId12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microsoft.com/office/2007/relationships/hdphoto" Target="../media/hdphoto10.wdp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microsoft.com/office/2007/relationships/hdphoto" Target="../media/hdphoto11.wdp"/><Relationship Id="rId5" Type="http://schemas.openxmlformats.org/officeDocument/2006/relationships/image" Target="../media/image17.tmp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4" Type="http://schemas.openxmlformats.org/officeDocument/2006/relationships/image" Target="../media/image19.png"/><Relationship Id="rId5" Type="http://schemas.microsoft.com/office/2007/relationships/hdphoto" Target="../media/hdphoto13.wdp"/><Relationship Id="rId6" Type="http://schemas.openxmlformats.org/officeDocument/2006/relationships/image" Target="../media/image20.png"/><Relationship Id="rId7" Type="http://schemas.microsoft.com/office/2007/relationships/hdphoto" Target="../media/hdphoto14.wdp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microsoft.com/office/2007/relationships/hdphoto" Target="../media/hdphoto15.wdp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microsoft.com/office/2007/relationships/hdphoto" Target="../media/hdphoto16.wdp"/><Relationship Id="rId5" Type="http://schemas.openxmlformats.org/officeDocument/2006/relationships/diagramData" Target="../diagrams/data1.xml"/><Relationship Id="rId6" Type="http://schemas.openxmlformats.org/officeDocument/2006/relationships/diagramLayout" Target="../diagrams/layout1.xml"/><Relationship Id="rId7" Type="http://schemas.openxmlformats.org/officeDocument/2006/relationships/diagramQuickStyle" Target="../diagrams/quickStyle1.xml"/><Relationship Id="rId8" Type="http://schemas.openxmlformats.org/officeDocument/2006/relationships/diagramColors" Target="../diagrams/colors1.xml"/><Relationship Id="rId9" Type="http://schemas.microsoft.com/office/2007/relationships/diagramDrawing" Target="../diagrams/drawing1.xm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4" Type="http://schemas.openxmlformats.org/officeDocument/2006/relationships/image" Target="../media/image25.png"/><Relationship Id="rId5" Type="http://schemas.microsoft.com/office/2007/relationships/hdphoto" Target="../media/hdphoto18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microsoft.com/office/2007/relationships/hdphoto" Target="../media/hdphoto19.wdp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20.wdp"/><Relationship Id="rId4" Type="http://schemas.openxmlformats.org/officeDocument/2006/relationships/image" Target="../media/image29.png"/><Relationship Id="rId5" Type="http://schemas.microsoft.com/office/2007/relationships/hdphoto" Target="../media/hdphoto21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ancer.gov/cancertopics/pdq/genetics/breast-and-ovarian/HealthProfessional/page1/AllPages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microsoft.com/office/2007/relationships/hdphoto" Target="../media/hdphoto1.wdp"/><Relationship Id="rId5" Type="http://schemas.openxmlformats.org/officeDocument/2006/relationships/image" Target="../media/image3.png"/><Relationship Id="rId6" Type="http://schemas.microsoft.com/office/2007/relationships/hdphoto" Target="../media/hdphoto2.wdp"/><Relationship Id="rId7" Type="http://schemas.openxmlformats.org/officeDocument/2006/relationships/image" Target="../media/image4.png"/><Relationship Id="rId8" Type="http://schemas.microsoft.com/office/2007/relationships/hdphoto" Target="../media/hdphoto3.wdp"/><Relationship Id="rId9" Type="http://schemas.openxmlformats.org/officeDocument/2006/relationships/image" Target="../media/image5.png"/><Relationship Id="rId10" Type="http://schemas.microsoft.com/office/2007/relationships/hdphoto" Target="../media/hdphoto4.wdp"/><Relationship Id="rId11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microsoft.com/office/2007/relationships/hdphoto" Target="../media/hdphoto5.wdp"/><Relationship Id="rId5" Type="http://schemas.openxmlformats.org/officeDocument/2006/relationships/image" Target="../media/image8.png"/><Relationship Id="rId6" Type="http://schemas.microsoft.com/office/2007/relationships/hdphoto" Target="../media/hdphoto6.wdp"/><Relationship Id="rId7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4" Type="http://schemas.openxmlformats.org/officeDocument/2006/relationships/image" Target="../media/image11.png"/><Relationship Id="rId5" Type="http://schemas.openxmlformats.org/officeDocument/2006/relationships/image" Target="../media/image3.png"/><Relationship Id="rId6" Type="http://schemas.microsoft.com/office/2007/relationships/hdphoto" Target="../media/hdphoto2.wdp"/><Relationship Id="rId7" Type="http://schemas.openxmlformats.org/officeDocument/2006/relationships/image" Target="../media/image12.png"/><Relationship Id="rId8" Type="http://schemas.microsoft.com/office/2007/relationships/hdphoto" Target="../media/hdphoto8.wdp"/><Relationship Id="rId9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png"/><Relationship Id="rId3" Type="http://schemas.microsoft.com/office/2007/relationships/hdphoto" Target="../media/hdphoto9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8941" y="888642"/>
            <a:ext cx="11655380" cy="2833352"/>
          </a:xfrm>
        </p:spPr>
        <p:txBody>
          <a:bodyPr>
            <a:noAutofit/>
          </a:bodyPr>
          <a:lstStyle/>
          <a:p>
            <a:r>
              <a:rPr lang="en-AU" sz="8000" dirty="0" smtClean="0"/>
              <a:t>Breast cancer genetics </a:t>
            </a:r>
            <a:br>
              <a:rPr lang="en-AU" sz="8000" dirty="0" smtClean="0"/>
            </a:br>
            <a:r>
              <a:rPr lang="en-AU" sz="8000" dirty="0" smtClean="0"/>
              <a:t>and screening</a:t>
            </a:r>
            <a:endParaRPr lang="en-AU" sz="8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6614" y="5646080"/>
            <a:ext cx="9440034" cy="1049867"/>
          </a:xfrm>
        </p:spPr>
        <p:txBody>
          <a:bodyPr/>
          <a:lstStyle/>
          <a:p>
            <a:r>
              <a:rPr lang="en-AU" dirty="0" smtClean="0"/>
              <a:t>Dr Gary Sharp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8952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2. What </a:t>
            </a:r>
            <a:r>
              <a:rPr lang="en-AU" dirty="0"/>
              <a:t>are the recommendations for breast cancer screening</a:t>
            </a:r>
            <a:r>
              <a:rPr lang="en-AU" dirty="0" smtClean="0"/>
              <a:t>?</a:t>
            </a:r>
            <a:endParaRPr lang="en-A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04965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3" descr="WHO | Breast cancer: prevention and control - Internet Explorer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5541" y="930348"/>
            <a:ext cx="8400428" cy="27893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Oval Callout 6"/>
          <p:cNvSpPr/>
          <p:nvPr/>
        </p:nvSpPr>
        <p:spPr>
          <a:xfrm>
            <a:off x="2361303" y="3647031"/>
            <a:ext cx="8144665" cy="3210969"/>
          </a:xfrm>
          <a:prstGeom prst="wedgeEllipseCallout">
            <a:avLst>
              <a:gd name="adj1" fmla="val -30534"/>
              <a:gd name="adj2" fmla="val -64320"/>
            </a:avLst>
          </a:prstGeom>
          <a:solidFill>
            <a:srgbClr val="00B05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600" i="1" dirty="0" smtClean="0"/>
              <a:t>“So </a:t>
            </a:r>
            <a:r>
              <a:rPr lang="en-AU" sz="3600" i="1" dirty="0"/>
              <a:t>far the only breast cancer screening method that has </a:t>
            </a:r>
            <a:r>
              <a:rPr lang="en-AU" sz="3600" b="1" i="1" dirty="0">
                <a:solidFill>
                  <a:srgbClr val="FF0000"/>
                </a:solidFill>
              </a:rPr>
              <a:t>proved </a:t>
            </a:r>
            <a:r>
              <a:rPr lang="en-AU" sz="3600" i="1" dirty="0"/>
              <a:t>to be effective is </a:t>
            </a:r>
            <a:r>
              <a:rPr lang="en-AU" sz="3600" b="1" i="1" dirty="0"/>
              <a:t>mammography</a:t>
            </a:r>
            <a:r>
              <a:rPr lang="en-AU" sz="3600" i="1" dirty="0"/>
              <a:t> </a:t>
            </a:r>
            <a:r>
              <a:rPr lang="en-AU" sz="3600" i="1" dirty="0" smtClean="0"/>
              <a:t>screening.”</a:t>
            </a:r>
            <a:endParaRPr lang="en-AU" sz="3600" dirty="0"/>
          </a:p>
        </p:txBody>
      </p:sp>
      <p:sp>
        <p:nvSpPr>
          <p:cNvPr id="8" name="Line Callout 1 7"/>
          <p:cNvSpPr/>
          <p:nvPr/>
        </p:nvSpPr>
        <p:spPr>
          <a:xfrm>
            <a:off x="131359" y="172371"/>
            <a:ext cx="3837525" cy="2045535"/>
          </a:xfrm>
          <a:prstGeom prst="borderCallout1">
            <a:avLst>
              <a:gd name="adj1" fmla="val 98735"/>
              <a:gd name="adj2" fmla="val 45513"/>
              <a:gd name="adj3" fmla="val 126724"/>
              <a:gd name="adj4" fmla="val 67004"/>
            </a:avLst>
          </a:prstGeom>
          <a:solidFill>
            <a:srgbClr val="00B05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AU" sz="2400" dirty="0" smtClean="0"/>
              <a:t>“Breast </a:t>
            </a:r>
            <a:r>
              <a:rPr lang="en-AU" sz="2400" dirty="0"/>
              <a:t>cancer survival rates vary greatly worldwide, ranging from 80% to below 40% in low-income countries</a:t>
            </a:r>
            <a:r>
              <a:rPr lang="en-AU" sz="2400" dirty="0" smtClean="0"/>
              <a:t>.”</a:t>
            </a:r>
            <a:endParaRPr lang="en-AU" sz="2400" dirty="0"/>
          </a:p>
        </p:txBody>
      </p:sp>
      <p:sp>
        <p:nvSpPr>
          <p:cNvPr id="9" name="Cloud Callout 8"/>
          <p:cNvSpPr/>
          <p:nvPr/>
        </p:nvSpPr>
        <p:spPr>
          <a:xfrm>
            <a:off x="7276289" y="172371"/>
            <a:ext cx="4732603" cy="3660327"/>
          </a:xfrm>
          <a:prstGeom prst="cloudCallout">
            <a:avLst>
              <a:gd name="adj1" fmla="val -79332"/>
              <a:gd name="adj2" fmla="val 14774"/>
            </a:avLst>
          </a:prstGeom>
          <a:solidFill>
            <a:srgbClr val="00B05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dirty="0" smtClean="0"/>
              <a:t>“…</a:t>
            </a:r>
            <a:r>
              <a:rPr lang="en-AU" sz="2800" dirty="0"/>
              <a:t>early detection remains the cornerstone of breast cancer control</a:t>
            </a:r>
            <a:r>
              <a:rPr lang="en-AU" sz="2800" dirty="0" smtClean="0"/>
              <a:t>.”</a:t>
            </a:r>
            <a:endParaRPr lang="en-AU" sz="2800" i="1" dirty="0"/>
          </a:p>
        </p:txBody>
      </p:sp>
    </p:spTree>
    <p:extLst>
      <p:ext uri="{BB962C8B-B14F-4D97-AF65-F5344CB8AC3E}">
        <p14:creationId xmlns:p14="http://schemas.microsoft.com/office/powerpoint/2010/main" val="52488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0378" y="0"/>
            <a:ext cx="10515600" cy="1325563"/>
          </a:xfrm>
        </p:spPr>
        <p:txBody>
          <a:bodyPr/>
          <a:lstStyle/>
          <a:p>
            <a:r>
              <a:rPr lang="en-AU" b="1" dirty="0"/>
              <a:t>BreastScreen </a:t>
            </a:r>
            <a:r>
              <a:rPr lang="en-AU" b="1" dirty="0" smtClean="0"/>
              <a:t>Australia</a:t>
            </a:r>
            <a:endParaRPr lang="en-AU" dirty="0"/>
          </a:p>
        </p:txBody>
      </p:sp>
      <p:pic>
        <p:nvPicPr>
          <p:cNvPr id="4" name="Content Placeholder 3" descr="Screening - About the Program - Internet Explorer"/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1955" y="984069"/>
            <a:ext cx="6925194" cy="38990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177221" y="1559704"/>
            <a:ext cx="4724374" cy="4899893"/>
          </a:xfrm>
        </p:spPr>
        <p:txBody>
          <a:bodyPr>
            <a:normAutofit fontScale="92500" lnSpcReduction="20000"/>
          </a:bodyPr>
          <a:lstStyle/>
          <a:p>
            <a:r>
              <a:rPr lang="en-AU" dirty="0"/>
              <a:t>E</a:t>
            </a:r>
            <a:r>
              <a:rPr lang="en-AU" dirty="0" smtClean="0"/>
              <a:t>stablished </a:t>
            </a:r>
            <a:r>
              <a:rPr lang="en-AU" dirty="0"/>
              <a:t>in </a:t>
            </a:r>
            <a:r>
              <a:rPr lang="en-AU" dirty="0" smtClean="0"/>
              <a:t>1991, actually started in ‘94. </a:t>
            </a:r>
          </a:p>
          <a:p>
            <a:r>
              <a:rPr lang="en-AU" dirty="0" smtClean="0"/>
              <a:t>2013-14 </a:t>
            </a:r>
            <a:r>
              <a:rPr lang="en-AU" dirty="0"/>
              <a:t>expanded </a:t>
            </a:r>
            <a:r>
              <a:rPr lang="en-AU" dirty="0" smtClean="0"/>
              <a:t>from </a:t>
            </a:r>
            <a:r>
              <a:rPr lang="en-AU" dirty="0"/>
              <a:t>women </a:t>
            </a:r>
            <a:r>
              <a:rPr lang="en-AU" dirty="0" smtClean="0"/>
              <a:t>50-69 </a:t>
            </a:r>
            <a:r>
              <a:rPr lang="en-AU" dirty="0"/>
              <a:t>to 50-74. </a:t>
            </a:r>
            <a:endParaRPr lang="en-AU" dirty="0" smtClean="0"/>
          </a:p>
          <a:p>
            <a:r>
              <a:rPr lang="en-AU" dirty="0"/>
              <a:t>T</a:t>
            </a:r>
            <a:r>
              <a:rPr lang="en-AU" dirty="0" smtClean="0"/>
              <a:t>wo-yearly mammograms. </a:t>
            </a:r>
            <a:endParaRPr lang="en-AU" dirty="0"/>
          </a:p>
          <a:p>
            <a:r>
              <a:rPr lang="en-AU" dirty="0"/>
              <a:t>40-49 </a:t>
            </a:r>
            <a:r>
              <a:rPr lang="en-AU" dirty="0" smtClean="0"/>
              <a:t>yrs </a:t>
            </a:r>
            <a:r>
              <a:rPr lang="en-AU" dirty="0"/>
              <a:t>and </a:t>
            </a:r>
            <a:r>
              <a:rPr lang="en-AU" dirty="0" smtClean="0"/>
              <a:t>&gt;75 eligible </a:t>
            </a:r>
            <a:r>
              <a:rPr lang="en-AU" dirty="0"/>
              <a:t>for free </a:t>
            </a:r>
            <a:r>
              <a:rPr lang="en-AU" dirty="0" smtClean="0"/>
              <a:t>mammograms</a:t>
            </a:r>
            <a:r>
              <a:rPr lang="en-AU" dirty="0"/>
              <a:t>, </a:t>
            </a:r>
            <a:r>
              <a:rPr lang="en-AU" dirty="0" smtClean="0"/>
              <a:t>but have to ask.</a:t>
            </a:r>
            <a:endParaRPr lang="en-AU" dirty="0"/>
          </a:p>
          <a:p>
            <a:r>
              <a:rPr lang="en-AU" dirty="0"/>
              <a:t>The initial mammogram is performed in a screening unit. </a:t>
            </a:r>
            <a:endParaRPr lang="en-AU" dirty="0" smtClean="0"/>
          </a:p>
          <a:p>
            <a:r>
              <a:rPr lang="en-AU" dirty="0"/>
              <a:t>R</a:t>
            </a:r>
            <a:r>
              <a:rPr lang="en-AU" dirty="0" smtClean="0"/>
              <a:t>ecalled </a:t>
            </a:r>
            <a:r>
              <a:rPr lang="en-AU" dirty="0"/>
              <a:t>to the </a:t>
            </a:r>
            <a:r>
              <a:rPr lang="en-AU" dirty="0" smtClean="0"/>
              <a:t>MDT assessment centre if </a:t>
            </a:r>
            <a:r>
              <a:rPr lang="en-AU" dirty="0"/>
              <a:t>further investigation </a:t>
            </a:r>
            <a:r>
              <a:rPr lang="en-AU" dirty="0" smtClean="0"/>
              <a:t>needed.</a:t>
            </a:r>
            <a:r>
              <a:rPr lang="en-AU" dirty="0"/>
              <a:t/>
            </a:r>
            <a:br>
              <a:rPr lang="en-AU" dirty="0"/>
            </a:br>
            <a:r>
              <a:rPr lang="en-AU" dirty="0"/>
              <a:t/>
            </a:r>
            <a:br>
              <a:rPr lang="en-AU" dirty="0"/>
            </a:br>
            <a:endParaRPr lang="en-AU" dirty="0"/>
          </a:p>
          <a:p>
            <a:endParaRPr lang="en-AU" dirty="0"/>
          </a:p>
          <a:p>
            <a:endParaRPr lang="en-AU" dirty="0"/>
          </a:p>
        </p:txBody>
      </p:sp>
      <p:pic>
        <p:nvPicPr>
          <p:cNvPr id="7" name="Picture 6" descr="Breast Standards Aus.pdf - Adobe Reader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760" t="15487" r="19705"/>
          <a:stretch/>
        </p:blipFill>
        <p:spPr>
          <a:xfrm>
            <a:off x="5186149" y="2037392"/>
            <a:ext cx="6851000" cy="44966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00286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Mammography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4041" y="1282195"/>
            <a:ext cx="5248411" cy="5429889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GB" dirty="0" smtClean="0"/>
              <a:t>Better for detecting malignant lesions than diagnosing benign ones (USS better)</a:t>
            </a:r>
          </a:p>
          <a:p>
            <a:pPr>
              <a:defRPr/>
            </a:pPr>
            <a:r>
              <a:rPr lang="en-GB" dirty="0" smtClean="0"/>
              <a:t>Breast compressed between </a:t>
            </a:r>
            <a:r>
              <a:rPr lang="en-GB" dirty="0"/>
              <a:t>2</a:t>
            </a:r>
            <a:r>
              <a:rPr lang="en-GB" dirty="0" smtClean="0"/>
              <a:t> plexiglas plates</a:t>
            </a:r>
          </a:p>
          <a:p>
            <a:pPr>
              <a:defRPr/>
            </a:pPr>
            <a:r>
              <a:rPr lang="en-GB" dirty="0" smtClean="0"/>
              <a:t>Reduces tissue thickness = less radiation &amp; improves image</a:t>
            </a:r>
          </a:p>
          <a:p>
            <a:pPr>
              <a:defRPr/>
            </a:pPr>
            <a:r>
              <a:rPr lang="en-GB" dirty="0" smtClean="0"/>
              <a:t>Two views taken;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GB" dirty="0" smtClean="0"/>
              <a:t>Craniocaudal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GB" dirty="0" smtClean="0"/>
              <a:t>Oblique – allows more breast tissue and axilla to be imaged</a:t>
            </a:r>
          </a:p>
          <a:p>
            <a:pPr lvl="1">
              <a:buFont typeface="Arial" pitchFamily="34" charset="0"/>
              <a:buChar char="–"/>
              <a:defRPr/>
            </a:pPr>
            <a:endParaRPr lang="en-GB" dirty="0" smtClean="0"/>
          </a:p>
          <a:p>
            <a:pPr>
              <a:defRPr/>
            </a:pPr>
            <a:endParaRPr lang="en-GB" dirty="0"/>
          </a:p>
        </p:txBody>
      </p:sp>
      <p:pic>
        <p:nvPicPr>
          <p:cNvPr id="5" name="Content Placeholder 4" descr="untitled.png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09447" y="246810"/>
            <a:ext cx="2901297" cy="23967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 descr="untitled.pn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05981" y="3404681"/>
            <a:ext cx="2592249" cy="30886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 descr="untitled.png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85717" y="751203"/>
            <a:ext cx="3232242" cy="37846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4044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Screening high risk patients</a:t>
            </a:r>
            <a:endParaRPr lang="en-AU" dirty="0"/>
          </a:p>
        </p:txBody>
      </p:sp>
      <p:pic>
        <p:nvPicPr>
          <p:cNvPr id="4" name="Content Placeholder 3" descr="Breast Standards Aus.pdf - Adobe Reader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6247" y="1690688"/>
            <a:ext cx="8788663" cy="29120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3048000" y="4960166"/>
            <a:ext cx="6096000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AU" b="1" i="1" dirty="0">
                <a:latin typeface="LinotypeAroma-BoldItalic"/>
              </a:rPr>
              <a:t>Performance objective 1.5:</a:t>
            </a:r>
          </a:p>
          <a:p>
            <a:r>
              <a:rPr lang="en-AU" i="1" dirty="0">
                <a:latin typeface="LinotypeAroma-Italic"/>
              </a:rPr>
              <a:t>Annual screening is offered only to women at</a:t>
            </a:r>
          </a:p>
          <a:p>
            <a:r>
              <a:rPr lang="en-AU" i="1" dirty="0">
                <a:latin typeface="LinotypeAroma-Italic"/>
              </a:rPr>
              <a:t>substantially increased risk of developing breast cancer.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241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HMRC Guidelines for Screening.pdf - Adobe Reader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1542" y="1103086"/>
            <a:ext cx="8642998" cy="33092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36600" y="105569"/>
            <a:ext cx="10515600" cy="1325563"/>
          </a:xfrm>
        </p:spPr>
        <p:txBody>
          <a:bodyPr/>
          <a:lstStyle/>
          <a:p>
            <a:r>
              <a:rPr lang="en-AU" dirty="0" smtClean="0"/>
              <a:t>High risk recommendations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333829" y="4078515"/>
            <a:ext cx="8699335" cy="1754250"/>
          </a:xfrm>
          <a:prstGeom prst="wedgeRoundRectCallout">
            <a:avLst>
              <a:gd name="adj1" fmla="val -11432"/>
              <a:gd name="adj2" fmla="val -69300"/>
              <a:gd name="adj3" fmla="val 16667"/>
            </a:avLst>
          </a:prstGeom>
          <a:solidFill>
            <a:srgbClr val="00B05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AU" sz="2800" b="1" dirty="0" smtClean="0"/>
              <a:t>…</a:t>
            </a:r>
            <a:r>
              <a:rPr lang="en-AU" sz="2800" dirty="0" smtClean="0"/>
              <a:t>individualised </a:t>
            </a:r>
            <a:r>
              <a:rPr lang="en-AU" sz="2800" dirty="0"/>
              <a:t>surveillance program be developed </a:t>
            </a:r>
            <a:r>
              <a:rPr lang="en-AU" sz="2800" dirty="0" smtClean="0"/>
              <a:t>... </a:t>
            </a:r>
            <a:r>
              <a:rPr lang="en-AU" sz="2800" dirty="0"/>
              <a:t>This might include regular clinical breast examination and </a:t>
            </a:r>
            <a:r>
              <a:rPr lang="en-AU" sz="2800" dirty="0" smtClean="0"/>
              <a:t>breast imaging </a:t>
            </a:r>
            <a:r>
              <a:rPr lang="en-AU" sz="2800" dirty="0"/>
              <a:t>with mammography and/or ultrasound. </a:t>
            </a:r>
          </a:p>
        </p:txBody>
      </p:sp>
      <p:sp>
        <p:nvSpPr>
          <p:cNvPr id="6" name="Oval Callout 5"/>
          <p:cNvSpPr/>
          <p:nvPr/>
        </p:nvSpPr>
        <p:spPr>
          <a:xfrm>
            <a:off x="5689601" y="899885"/>
            <a:ext cx="6168570" cy="2307771"/>
          </a:xfrm>
          <a:prstGeom prst="wedgeEllipseCallout">
            <a:avLst>
              <a:gd name="adj1" fmla="val -45774"/>
              <a:gd name="adj2" fmla="val 48035"/>
            </a:avLst>
          </a:prstGeom>
          <a:solidFill>
            <a:srgbClr val="00B05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AU" dirty="0" smtClean="0"/>
              <a:t>Women </a:t>
            </a:r>
            <a:r>
              <a:rPr lang="en-AU" dirty="0"/>
              <a:t>are at </a:t>
            </a:r>
            <a:r>
              <a:rPr lang="en-AU" dirty="0" smtClean="0"/>
              <a:t>“increased risk” if;</a:t>
            </a:r>
          </a:p>
          <a:p>
            <a:pPr marL="342900" indent="-342900">
              <a:buFont typeface="+mj-lt"/>
              <a:buAutoNum type="arabicPeriod"/>
            </a:pPr>
            <a:r>
              <a:rPr lang="en-AU" dirty="0" smtClean="0"/>
              <a:t>two </a:t>
            </a:r>
            <a:r>
              <a:rPr lang="en-AU" dirty="0"/>
              <a:t>or more family </a:t>
            </a:r>
            <a:r>
              <a:rPr lang="en-AU" dirty="0" smtClean="0"/>
              <a:t>members,</a:t>
            </a:r>
            <a:r>
              <a:rPr lang="en-AU" dirty="0"/>
              <a:t> </a:t>
            </a:r>
            <a:r>
              <a:rPr lang="en-AU" dirty="0" smtClean="0"/>
              <a:t>especially </a:t>
            </a:r>
            <a:r>
              <a:rPr lang="en-AU" dirty="0"/>
              <a:t>if </a:t>
            </a:r>
            <a:r>
              <a:rPr lang="en-AU" dirty="0" smtClean="0"/>
              <a:t>FDR – </a:t>
            </a:r>
            <a:r>
              <a:rPr lang="en-AU" dirty="0"/>
              <a:t>and/or if they were </a:t>
            </a:r>
            <a:r>
              <a:rPr lang="en-AU" dirty="0" smtClean="0"/>
              <a:t>&lt;50 </a:t>
            </a:r>
          </a:p>
          <a:p>
            <a:pPr marL="342900" indent="-342900">
              <a:buFont typeface="+mj-lt"/>
              <a:buAutoNum type="arabicPeriod"/>
            </a:pPr>
            <a:r>
              <a:rPr lang="en-AU" dirty="0" smtClean="0"/>
              <a:t>carrier </a:t>
            </a:r>
            <a:r>
              <a:rPr lang="en-AU" dirty="0"/>
              <a:t>of a gene </a:t>
            </a:r>
            <a:r>
              <a:rPr lang="en-AU" dirty="0" smtClean="0"/>
              <a:t>mutation</a:t>
            </a:r>
            <a:endParaRPr lang="en-AU" dirty="0"/>
          </a:p>
          <a:p>
            <a:pPr marL="342900" indent="-342900">
              <a:buFont typeface="+mj-lt"/>
              <a:buAutoNum type="arabicPeriod"/>
            </a:pPr>
            <a:r>
              <a:rPr lang="en-AU" dirty="0" smtClean="0"/>
              <a:t>previously diagnosed </a:t>
            </a:r>
            <a:r>
              <a:rPr lang="en-AU" dirty="0"/>
              <a:t>with </a:t>
            </a:r>
            <a:r>
              <a:rPr lang="en-AU" dirty="0" smtClean="0"/>
              <a:t>breast cancer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73852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Breast Standards Aus.pdf - Adobe Reader"/>
          <p:cNvPicPr>
            <a:picLocks noGrp="1" noChangeAspect="1"/>
          </p:cNvPicPr>
          <p:nvPr>
            <p:ph idx="4294967295"/>
          </p:nvPr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006" t="26106" r="11548" b="3010"/>
          <a:stretch/>
        </p:blipFill>
        <p:spPr>
          <a:xfrm>
            <a:off x="676918" y="239154"/>
            <a:ext cx="10126639" cy="55814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Cloud Callout 4"/>
          <p:cNvSpPr/>
          <p:nvPr/>
        </p:nvSpPr>
        <p:spPr>
          <a:xfrm rot="21433241">
            <a:off x="6810232" y="3343398"/>
            <a:ext cx="3916907" cy="3246967"/>
          </a:xfrm>
          <a:prstGeom prst="cloudCallout">
            <a:avLst>
              <a:gd name="adj1" fmla="val -61623"/>
              <a:gd name="adj2" fmla="val -55667"/>
            </a:avLst>
          </a:prstGeom>
          <a:solidFill>
            <a:srgbClr val="00B05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 smtClean="0"/>
              <a:t>Psychological burden!! </a:t>
            </a:r>
            <a:endParaRPr lang="en-AU" sz="3200" dirty="0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856680954"/>
              </p:ext>
            </p:extLst>
          </p:nvPr>
        </p:nvGraphicFramePr>
        <p:xfrm>
          <a:off x="540327" y="1873710"/>
          <a:ext cx="5874328" cy="4596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44802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9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509" y="303213"/>
            <a:ext cx="10515600" cy="1325563"/>
          </a:xfrm>
        </p:spPr>
        <p:txBody>
          <a:bodyPr/>
          <a:lstStyle/>
          <a:p>
            <a:r>
              <a:rPr lang="en-AU" dirty="0" smtClean="0"/>
              <a:t>Genetic testing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Should only </a:t>
            </a:r>
            <a:r>
              <a:rPr lang="en-AU" dirty="0"/>
              <a:t>be performed </a:t>
            </a:r>
            <a:r>
              <a:rPr lang="en-AU" dirty="0" smtClean="0"/>
              <a:t>If;</a:t>
            </a:r>
          </a:p>
          <a:p>
            <a:pPr lvl="1"/>
            <a:r>
              <a:rPr lang="en-AU" dirty="0" smtClean="0"/>
              <a:t>1 FDR &lt;40 </a:t>
            </a:r>
            <a:r>
              <a:rPr lang="en-AU" b="1" dirty="0"/>
              <a:t>or</a:t>
            </a:r>
            <a:r>
              <a:rPr lang="en-AU" dirty="0"/>
              <a:t> with bilateral disease </a:t>
            </a:r>
            <a:r>
              <a:rPr lang="en-AU" dirty="0" smtClean="0"/>
              <a:t>&lt;50 </a:t>
            </a:r>
          </a:p>
          <a:p>
            <a:pPr lvl="1"/>
            <a:r>
              <a:rPr lang="en-AU" dirty="0" smtClean="0"/>
              <a:t>OR</a:t>
            </a:r>
          </a:p>
          <a:p>
            <a:pPr lvl="1"/>
            <a:r>
              <a:rPr lang="en-AU" dirty="0" smtClean="0"/>
              <a:t>≥2 FDR’S at </a:t>
            </a:r>
            <a:r>
              <a:rPr lang="en-AU" dirty="0"/>
              <a:t>any age, </a:t>
            </a:r>
            <a:r>
              <a:rPr lang="en-AU" dirty="0" smtClean="0"/>
              <a:t>especially with </a:t>
            </a:r>
            <a:r>
              <a:rPr lang="en-AU" dirty="0"/>
              <a:t>breast and ovarian cancer in any one </a:t>
            </a:r>
            <a:r>
              <a:rPr lang="en-AU" dirty="0" smtClean="0"/>
              <a:t>individual </a:t>
            </a:r>
            <a:r>
              <a:rPr lang="en-GB" dirty="0"/>
              <a:t>(</a:t>
            </a:r>
            <a:r>
              <a:rPr lang="sv-SE" dirty="0"/>
              <a:t>Bennett </a:t>
            </a:r>
            <a:r>
              <a:rPr lang="sv-SE" i="1" dirty="0"/>
              <a:t>et al</a:t>
            </a:r>
            <a:r>
              <a:rPr lang="sv-SE" dirty="0"/>
              <a:t>.,</a:t>
            </a:r>
            <a:r>
              <a:rPr lang="sv-SE" i="1" dirty="0"/>
              <a:t> </a:t>
            </a:r>
            <a:r>
              <a:rPr lang="sv-SE" dirty="0"/>
              <a:t>2000</a:t>
            </a:r>
            <a:r>
              <a:rPr lang="sv-SE" dirty="0" smtClean="0"/>
              <a:t>)</a:t>
            </a:r>
          </a:p>
          <a:p>
            <a:pPr marL="228600" lvl="1">
              <a:spcBef>
                <a:spcPts val="1000"/>
              </a:spcBef>
            </a:pPr>
            <a:r>
              <a:rPr lang="en-AU" dirty="0"/>
              <a:t>An exception to the above general comments are </a:t>
            </a:r>
            <a:r>
              <a:rPr lang="en-AU" dirty="0" smtClean="0"/>
              <a:t>women of </a:t>
            </a:r>
            <a:r>
              <a:rPr lang="en-AU" dirty="0"/>
              <a:t>Ashkenazi Jewish </a:t>
            </a:r>
            <a:r>
              <a:rPr lang="en-AU" dirty="0" smtClean="0"/>
              <a:t>descent</a:t>
            </a:r>
            <a:r>
              <a:rPr lang="en-AU" dirty="0"/>
              <a:t> </a:t>
            </a:r>
            <a:r>
              <a:rPr lang="en-GB" dirty="0" smtClean="0"/>
              <a:t>(</a:t>
            </a:r>
            <a:r>
              <a:rPr lang="sv-SE" dirty="0"/>
              <a:t>Bennett </a:t>
            </a:r>
            <a:r>
              <a:rPr lang="sv-SE" i="1" dirty="0"/>
              <a:t>et al</a:t>
            </a:r>
            <a:r>
              <a:rPr lang="sv-SE" dirty="0"/>
              <a:t>.,</a:t>
            </a:r>
            <a:r>
              <a:rPr lang="sv-SE" i="1" dirty="0"/>
              <a:t> </a:t>
            </a:r>
            <a:r>
              <a:rPr lang="sv-SE" dirty="0"/>
              <a:t>2000)</a:t>
            </a:r>
          </a:p>
          <a:p>
            <a:pPr marL="0" indent="0">
              <a:buNone/>
            </a:pPr>
            <a:endParaRPr lang="en-GB" dirty="0"/>
          </a:p>
          <a:p>
            <a:pPr marL="457200" lvl="1" indent="0">
              <a:buNone/>
            </a:pPr>
            <a:endParaRPr lang="en-AU" dirty="0"/>
          </a:p>
        </p:txBody>
      </p:sp>
      <p:sp>
        <p:nvSpPr>
          <p:cNvPr id="4" name="6-Point Star 3"/>
          <p:cNvSpPr/>
          <p:nvPr/>
        </p:nvSpPr>
        <p:spPr>
          <a:xfrm>
            <a:off x="5943601" y="443345"/>
            <a:ext cx="5410200" cy="5209310"/>
          </a:xfrm>
          <a:prstGeom prst="star6">
            <a:avLst/>
          </a:prstGeom>
          <a:solidFill>
            <a:srgbClr val="00B05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400" dirty="0" smtClean="0"/>
              <a:t>Psychological impact</a:t>
            </a:r>
          </a:p>
          <a:p>
            <a:pPr algn="ctr"/>
            <a:r>
              <a:rPr lang="en-AU" sz="2400" dirty="0" smtClean="0"/>
              <a:t>Health insurance affected</a:t>
            </a:r>
          </a:p>
          <a:p>
            <a:pPr algn="ctr"/>
            <a:r>
              <a:rPr lang="en-AU" sz="2400" dirty="0" smtClean="0"/>
              <a:t>Financial ramifications</a:t>
            </a: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3397643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Suggested screening of BRCA +</a:t>
            </a:r>
            <a:r>
              <a:rPr lang="en-AU" dirty="0" err="1" smtClean="0"/>
              <a:t>ve</a:t>
            </a:r>
            <a:r>
              <a:rPr lang="en-AU" dirty="0" smtClean="0"/>
              <a:t> patients</a:t>
            </a:r>
            <a:endParaRPr lang="en-AU" dirty="0"/>
          </a:p>
        </p:txBody>
      </p:sp>
      <p:pic>
        <p:nvPicPr>
          <p:cNvPr id="5" name="Picture 4" descr="Management of familial breast cancer, Bennett, Breast 2000.pdf - Adobe Reader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0229" y="1603602"/>
            <a:ext cx="7953827" cy="2786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6693707" y="2270086"/>
            <a:ext cx="1967357" cy="726888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6600" dirty="0" smtClean="0"/>
              <a:t>2000</a:t>
            </a:r>
            <a:endParaRPr lang="en-AU" sz="6600" dirty="0"/>
          </a:p>
        </p:txBody>
      </p:sp>
      <p:pic>
        <p:nvPicPr>
          <p:cNvPr id="4" name="Content Placeholder 3" descr="Management of familial breast cancer, Bennett, Breast 2000.pdf - Adobe Reader"/>
          <p:cNvPicPr>
            <a:picLocks noGrp="1" noChangeAspect="1"/>
          </p:cNvPicPr>
          <p:nvPr>
            <p:ph idx="1"/>
          </p:nvPr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9978" y="1581605"/>
            <a:ext cx="9314328" cy="4900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0671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3. What </a:t>
            </a:r>
            <a:r>
              <a:rPr lang="en-AU" dirty="0"/>
              <a:t>is the evidence for prophylactic mastectomy</a:t>
            </a:r>
            <a:r>
              <a:rPr lang="en-AU" dirty="0" smtClean="0"/>
              <a:t>?</a:t>
            </a:r>
            <a:endParaRPr lang="en-A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48474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1. Which </a:t>
            </a:r>
            <a:r>
              <a:rPr lang="en-AU" dirty="0"/>
              <a:t>familial syndromes increase the risk of breast cancer</a:t>
            </a:r>
            <a:r>
              <a:rPr lang="en-AU" dirty="0" smtClean="0"/>
              <a:t>?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2209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resymptomatic DNA testing and prophylactic surgery, Meijers-Heijboer, Lancet 2000.pdf - Adobe Reader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7242" y="640228"/>
            <a:ext cx="11757138" cy="5081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ounded Rectangle 2"/>
          <p:cNvSpPr/>
          <p:nvPr/>
        </p:nvSpPr>
        <p:spPr>
          <a:xfrm>
            <a:off x="1762361" y="3504807"/>
            <a:ext cx="8728676" cy="2216896"/>
          </a:xfrm>
          <a:prstGeom prst="roundRect">
            <a:avLst/>
          </a:prstGeom>
          <a:solidFill>
            <a:srgbClr val="FF00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AU" sz="3600" dirty="0" smtClean="0"/>
              <a:t>“Currently</a:t>
            </a:r>
            <a:r>
              <a:rPr lang="en-AU" sz="3600" dirty="0"/>
              <a:t>, unaffected women with a </a:t>
            </a:r>
            <a:r>
              <a:rPr lang="en-AU" sz="3600" i="1" dirty="0"/>
              <a:t>BRCA1 </a:t>
            </a:r>
            <a:r>
              <a:rPr lang="en-AU" sz="3600" dirty="0" smtClean="0"/>
              <a:t>or </a:t>
            </a:r>
            <a:r>
              <a:rPr lang="en-AU" sz="3600" i="1" dirty="0" smtClean="0"/>
              <a:t>BRCA2 </a:t>
            </a:r>
            <a:r>
              <a:rPr lang="en-AU" sz="3600" dirty="0"/>
              <a:t>mutation face the choice </a:t>
            </a:r>
            <a:r>
              <a:rPr lang="en-AU" sz="3600" dirty="0" smtClean="0"/>
              <a:t>of regular</a:t>
            </a:r>
            <a:r>
              <a:rPr lang="en-AU" sz="3600" dirty="0"/>
              <a:t> </a:t>
            </a:r>
            <a:r>
              <a:rPr lang="en-AU" sz="3600" dirty="0" smtClean="0"/>
              <a:t>surveillance</a:t>
            </a:r>
            <a:r>
              <a:rPr lang="en-AU" sz="3600" dirty="0"/>
              <a:t>, prophylactic surgery, or </a:t>
            </a:r>
            <a:r>
              <a:rPr lang="en-AU" sz="3600" dirty="0" smtClean="0"/>
              <a:t>chemoprevention”</a:t>
            </a:r>
            <a:endParaRPr lang="en-AU" sz="3600" dirty="0"/>
          </a:p>
        </p:txBody>
      </p:sp>
      <p:sp>
        <p:nvSpPr>
          <p:cNvPr id="5" name="Horizontal Scroll 4"/>
          <p:cNvSpPr/>
          <p:nvPr/>
        </p:nvSpPr>
        <p:spPr>
          <a:xfrm>
            <a:off x="1439704" y="3157241"/>
            <a:ext cx="9651963" cy="3122341"/>
          </a:xfrm>
          <a:prstGeom prst="horizontalScroll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5400" dirty="0" smtClean="0">
                <a:solidFill>
                  <a:schemeClr val="tx1"/>
                </a:solidFill>
              </a:rPr>
              <a:t>53 </a:t>
            </a:r>
            <a:r>
              <a:rPr lang="en-AU" sz="5400" dirty="0">
                <a:solidFill>
                  <a:schemeClr val="tx1"/>
                </a:solidFill>
              </a:rPr>
              <a:t>consecutive </a:t>
            </a:r>
            <a:r>
              <a:rPr lang="en-AU" sz="5400" dirty="0" smtClean="0">
                <a:solidFill>
                  <a:schemeClr val="tx1"/>
                </a:solidFill>
              </a:rPr>
              <a:t>families with </a:t>
            </a:r>
            <a:r>
              <a:rPr lang="en-AU" sz="5400" dirty="0">
                <a:solidFill>
                  <a:schemeClr val="tx1"/>
                </a:solidFill>
              </a:rPr>
              <a:t>a known </a:t>
            </a:r>
            <a:r>
              <a:rPr lang="en-AU" sz="5400" i="1" dirty="0">
                <a:solidFill>
                  <a:schemeClr val="tx1"/>
                </a:solidFill>
              </a:rPr>
              <a:t>BRCA1 </a:t>
            </a:r>
            <a:r>
              <a:rPr lang="en-AU" sz="5400" dirty="0">
                <a:solidFill>
                  <a:schemeClr val="tx1"/>
                </a:solidFill>
              </a:rPr>
              <a:t>or</a:t>
            </a:r>
          </a:p>
          <a:p>
            <a:pPr algn="ctr"/>
            <a:r>
              <a:rPr lang="en-AU" sz="5400" i="1" dirty="0">
                <a:solidFill>
                  <a:schemeClr val="tx1"/>
                </a:solidFill>
              </a:rPr>
              <a:t>BRCA2 </a:t>
            </a:r>
            <a:r>
              <a:rPr lang="en-AU" sz="5400" dirty="0">
                <a:solidFill>
                  <a:schemeClr val="tx1"/>
                </a:solidFill>
              </a:rPr>
              <a:t>mutation. </a:t>
            </a:r>
          </a:p>
        </p:txBody>
      </p:sp>
      <p:sp>
        <p:nvSpPr>
          <p:cNvPr id="6" name="Horizontal Scroll 5"/>
          <p:cNvSpPr/>
          <p:nvPr/>
        </p:nvSpPr>
        <p:spPr>
          <a:xfrm>
            <a:off x="1794809" y="2743154"/>
            <a:ext cx="9210907" cy="3367669"/>
          </a:xfrm>
          <a:prstGeom prst="horizontalScroll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AU" sz="3600" dirty="0">
                <a:solidFill>
                  <a:schemeClr val="tx1"/>
                </a:solidFill>
              </a:rPr>
              <a:t>Findings </a:t>
            </a:r>
            <a:r>
              <a:rPr lang="en-AU" sz="3600" dirty="0" smtClean="0">
                <a:solidFill>
                  <a:schemeClr val="tx1"/>
                </a:solidFill>
              </a:rPr>
              <a:t>- 682 </a:t>
            </a:r>
            <a:r>
              <a:rPr lang="en-AU" sz="3600" dirty="0">
                <a:solidFill>
                  <a:schemeClr val="tx1"/>
                </a:solidFill>
              </a:rPr>
              <a:t>unaffected individuals with a 50% </a:t>
            </a:r>
            <a:r>
              <a:rPr lang="en-AU" sz="3600" dirty="0" smtClean="0">
                <a:solidFill>
                  <a:schemeClr val="tx1"/>
                </a:solidFill>
              </a:rPr>
              <a:t>or 25</a:t>
            </a:r>
            <a:r>
              <a:rPr lang="en-AU" sz="3600" dirty="0">
                <a:solidFill>
                  <a:schemeClr val="tx1"/>
                </a:solidFill>
              </a:rPr>
              <a:t>% risk for carrying a mutation were identified and offered a DNA test</a:t>
            </a:r>
            <a:r>
              <a:rPr lang="en-AU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7" name="Horizontal Scroll 6"/>
          <p:cNvSpPr/>
          <p:nvPr/>
        </p:nvSpPr>
        <p:spPr>
          <a:xfrm>
            <a:off x="793697" y="2604340"/>
            <a:ext cx="10212019" cy="3881441"/>
          </a:xfrm>
          <a:prstGeom prst="horizontalScroll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600" dirty="0" smtClean="0">
                <a:solidFill>
                  <a:schemeClr val="tx1"/>
                </a:solidFill>
              </a:rPr>
              <a:t>O</a:t>
            </a:r>
            <a:r>
              <a:rPr lang="en-AU" sz="3600" dirty="0">
                <a:solidFill>
                  <a:schemeClr val="tx1"/>
                </a:solidFill>
              </a:rPr>
              <a:t>f the unaffected women with an identified mutation who were eligible for</a:t>
            </a:r>
          </a:p>
          <a:p>
            <a:pPr algn="ctr"/>
            <a:r>
              <a:rPr lang="en-AU" sz="3600" dirty="0">
                <a:solidFill>
                  <a:schemeClr val="tx1"/>
                </a:solidFill>
              </a:rPr>
              <a:t>prophylactic surgery, 51% (35 of 68) opted for </a:t>
            </a:r>
            <a:r>
              <a:rPr lang="en-AU" sz="3600" dirty="0" smtClean="0">
                <a:solidFill>
                  <a:schemeClr val="tx1"/>
                </a:solidFill>
              </a:rPr>
              <a:t>bilateral mastectomy.</a:t>
            </a:r>
            <a:endParaRPr lang="en-AU" sz="3600" dirty="0">
              <a:solidFill>
                <a:schemeClr val="tx1"/>
              </a:solidFill>
            </a:endParaRPr>
          </a:p>
        </p:txBody>
      </p:sp>
      <p:sp>
        <p:nvSpPr>
          <p:cNvPr id="9" name="Down Ribbon 8"/>
          <p:cNvSpPr/>
          <p:nvPr/>
        </p:nvSpPr>
        <p:spPr>
          <a:xfrm>
            <a:off x="618631" y="2058924"/>
            <a:ext cx="11016135" cy="4426857"/>
          </a:xfrm>
          <a:prstGeom prst="ribbon">
            <a:avLst>
              <a:gd name="adj1" fmla="val 12686"/>
              <a:gd name="adj2" fmla="val 50000"/>
            </a:avLst>
          </a:prstGeom>
          <a:solidFill>
            <a:srgbClr val="00B05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 smtClean="0">
                <a:solidFill>
                  <a:schemeClr val="tx1"/>
                </a:solidFill>
              </a:rPr>
              <a:t>High </a:t>
            </a:r>
            <a:r>
              <a:rPr lang="en-AU" sz="3200" dirty="0">
                <a:solidFill>
                  <a:schemeClr val="tx1"/>
                </a:solidFill>
              </a:rPr>
              <a:t>demand </a:t>
            </a:r>
            <a:r>
              <a:rPr lang="en-AU" sz="3200" i="1" dirty="0">
                <a:solidFill>
                  <a:schemeClr val="tx1"/>
                </a:solidFill>
              </a:rPr>
              <a:t>BRCA1 </a:t>
            </a:r>
            <a:r>
              <a:rPr lang="en-AU" sz="3200" dirty="0">
                <a:solidFill>
                  <a:schemeClr val="tx1"/>
                </a:solidFill>
              </a:rPr>
              <a:t>and </a:t>
            </a:r>
            <a:r>
              <a:rPr lang="en-AU" sz="3200" i="1" dirty="0">
                <a:solidFill>
                  <a:schemeClr val="tx1"/>
                </a:solidFill>
              </a:rPr>
              <a:t>BRCA2 </a:t>
            </a:r>
            <a:r>
              <a:rPr lang="en-AU" sz="3200" dirty="0" smtClean="0">
                <a:solidFill>
                  <a:schemeClr val="tx1"/>
                </a:solidFill>
              </a:rPr>
              <a:t>testing and </a:t>
            </a:r>
            <a:r>
              <a:rPr lang="en-AU" sz="3200" dirty="0">
                <a:solidFill>
                  <a:schemeClr val="tx1"/>
                </a:solidFill>
              </a:rPr>
              <a:t>of prophylactic surgery by unaffected women with </a:t>
            </a:r>
            <a:r>
              <a:rPr lang="en-AU" sz="3200" dirty="0" smtClean="0">
                <a:solidFill>
                  <a:schemeClr val="tx1"/>
                </a:solidFill>
              </a:rPr>
              <a:t>the mutation</a:t>
            </a:r>
            <a:r>
              <a:rPr lang="en-AU" sz="3200" dirty="0">
                <a:solidFill>
                  <a:schemeClr val="tx1"/>
                </a:solidFill>
              </a:rPr>
              <a:t>. </a:t>
            </a:r>
            <a:endParaRPr lang="en-AU" sz="3200" dirty="0" smtClean="0">
              <a:solidFill>
                <a:schemeClr val="tx1"/>
              </a:solidFill>
            </a:endParaRPr>
          </a:p>
          <a:p>
            <a:pPr algn="ctr"/>
            <a:r>
              <a:rPr lang="en-AU" sz="3200" dirty="0" smtClean="0">
                <a:solidFill>
                  <a:schemeClr val="tx1"/>
                </a:solidFill>
              </a:rPr>
              <a:t>Young </a:t>
            </a:r>
            <a:r>
              <a:rPr lang="en-AU" sz="3200" dirty="0">
                <a:solidFill>
                  <a:schemeClr val="tx1"/>
                </a:solidFill>
              </a:rPr>
              <a:t>women with children especially opt for </a:t>
            </a:r>
            <a:r>
              <a:rPr lang="en-AU" sz="3200" dirty="0" smtClean="0">
                <a:solidFill>
                  <a:schemeClr val="tx1"/>
                </a:solidFill>
              </a:rPr>
              <a:t>DNA testing </a:t>
            </a:r>
            <a:r>
              <a:rPr lang="en-AU" sz="3200" dirty="0">
                <a:solidFill>
                  <a:schemeClr val="tx1"/>
                </a:solidFill>
              </a:rPr>
              <a:t>and prophylactic mastectomy.</a:t>
            </a:r>
          </a:p>
        </p:txBody>
      </p:sp>
      <p:sp>
        <p:nvSpPr>
          <p:cNvPr id="2" name="Rectangle 1"/>
          <p:cNvSpPr/>
          <p:nvPr/>
        </p:nvSpPr>
        <p:spPr>
          <a:xfrm>
            <a:off x="5112130" y="1177440"/>
            <a:ext cx="1967357" cy="726888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6600" dirty="0" smtClean="0"/>
              <a:t>2000</a:t>
            </a:r>
            <a:endParaRPr lang="en-AU" sz="6600" dirty="0"/>
          </a:p>
        </p:txBody>
      </p:sp>
    </p:spTree>
    <p:extLst>
      <p:ext uri="{BB962C8B-B14F-4D97-AF65-F5344CB8AC3E}">
        <p14:creationId xmlns:p14="http://schemas.microsoft.com/office/powerpoint/2010/main" val="286091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9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nagement of familial breast cancer, Bennett, Breast 2000.pdf - Adobe Reader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457" y="268697"/>
            <a:ext cx="11263086" cy="46397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5112321" y="1553783"/>
            <a:ext cx="1967357" cy="726888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6600" dirty="0" smtClean="0"/>
              <a:t>2000</a:t>
            </a:r>
            <a:endParaRPr lang="en-AU" sz="6600" dirty="0"/>
          </a:p>
        </p:txBody>
      </p:sp>
      <p:sp>
        <p:nvSpPr>
          <p:cNvPr id="4" name="Rounded Rectangular Callout 3"/>
          <p:cNvSpPr/>
          <p:nvPr/>
        </p:nvSpPr>
        <p:spPr>
          <a:xfrm>
            <a:off x="464457" y="3785191"/>
            <a:ext cx="3405793" cy="2764466"/>
          </a:xfrm>
          <a:prstGeom prst="wedgeRoundRectCallout">
            <a:avLst>
              <a:gd name="adj1" fmla="val 10197"/>
              <a:gd name="adj2" fmla="val -73173"/>
              <a:gd name="adj3" fmla="val 16667"/>
            </a:avLst>
          </a:prstGeom>
          <a:solidFill>
            <a:srgbClr val="00B05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dirty="0" smtClean="0"/>
              <a:t>1-19% failure </a:t>
            </a:r>
            <a:r>
              <a:rPr lang="en-AU" sz="2800" dirty="0"/>
              <a:t>(breast cancer identified)</a:t>
            </a:r>
          </a:p>
          <a:p>
            <a:pPr algn="ctr"/>
            <a:r>
              <a:rPr lang="en-AU" sz="2800" dirty="0" smtClean="0"/>
              <a:t>rate of prophylactic mastectomy</a:t>
            </a:r>
            <a:endParaRPr lang="en-AU" sz="2800" dirty="0"/>
          </a:p>
        </p:txBody>
      </p:sp>
      <p:sp>
        <p:nvSpPr>
          <p:cNvPr id="5" name="Oval Callout 4"/>
          <p:cNvSpPr/>
          <p:nvPr/>
        </p:nvSpPr>
        <p:spPr>
          <a:xfrm>
            <a:off x="5847907" y="3340611"/>
            <a:ext cx="5676180" cy="3246550"/>
          </a:xfrm>
          <a:prstGeom prst="wedgeEllipseCallout">
            <a:avLst>
              <a:gd name="adj1" fmla="val -45440"/>
              <a:gd name="adj2" fmla="val -54056"/>
            </a:avLst>
          </a:prstGeom>
          <a:solidFill>
            <a:srgbClr val="00B05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AU" sz="2800" dirty="0" smtClean="0">
                <a:solidFill>
                  <a:schemeClr val="tx1"/>
                </a:solidFill>
              </a:rPr>
              <a:t>Residual breast tissue and particularly ectopic breast tissue (lower chest wall, abdomen </a:t>
            </a:r>
            <a:r>
              <a:rPr lang="en-AU" sz="2800" dirty="0">
                <a:solidFill>
                  <a:schemeClr val="tx1"/>
                </a:solidFill>
              </a:rPr>
              <a:t>and </a:t>
            </a:r>
            <a:r>
              <a:rPr lang="en-AU" sz="2800" dirty="0" smtClean="0">
                <a:solidFill>
                  <a:schemeClr val="tx1"/>
                </a:solidFill>
              </a:rPr>
              <a:t>lateral axilla</a:t>
            </a:r>
            <a:r>
              <a:rPr lang="en-AU" sz="2800" dirty="0">
                <a:solidFill>
                  <a:schemeClr val="tx1"/>
                </a:solidFill>
              </a:rPr>
              <a:t>)</a:t>
            </a:r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4149480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Content Placeholder 3" descr="Tailoring breast cancer therapy to genetics, Seynaeve, Lancet 2005.pdf - Adobe Reader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1165" y="139889"/>
            <a:ext cx="10059043" cy="45152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ounded Rectangular Callout 6"/>
          <p:cNvSpPr/>
          <p:nvPr/>
        </p:nvSpPr>
        <p:spPr>
          <a:xfrm>
            <a:off x="5711195" y="471055"/>
            <a:ext cx="6309639" cy="2718410"/>
          </a:xfrm>
          <a:prstGeom prst="wedgeRoundRectCallout">
            <a:avLst>
              <a:gd name="adj1" fmla="val -40392"/>
              <a:gd name="adj2" fmla="val 78172"/>
              <a:gd name="adj3" fmla="val 16667"/>
            </a:avLst>
          </a:prstGeom>
          <a:solidFill>
            <a:srgbClr val="00B05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 smtClean="0"/>
              <a:t>…for prevention of a second breast cancer (contralateral as well as </a:t>
            </a:r>
            <a:r>
              <a:rPr lang="en-AU" sz="3200" dirty="0" err="1" smtClean="0"/>
              <a:t>ipsilateral</a:t>
            </a:r>
            <a:r>
              <a:rPr lang="en-AU" sz="3200" dirty="0" smtClean="0"/>
              <a:t>), a bilateral mastectomy might be considered, but in selected cases.</a:t>
            </a:r>
            <a:endParaRPr lang="en-AU" sz="32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7919" y="1690687"/>
            <a:ext cx="5910554" cy="477572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9" name="Rectangle 8"/>
          <p:cNvSpPr/>
          <p:nvPr/>
        </p:nvSpPr>
        <p:spPr>
          <a:xfrm>
            <a:off x="3603924" y="1189036"/>
            <a:ext cx="1967357" cy="726888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6600" dirty="0" smtClean="0"/>
              <a:t>2005</a:t>
            </a:r>
            <a:endParaRPr lang="en-AU" sz="6600" dirty="0"/>
          </a:p>
        </p:txBody>
      </p:sp>
    </p:spTree>
    <p:extLst>
      <p:ext uri="{BB962C8B-B14F-4D97-AF65-F5344CB8AC3E}">
        <p14:creationId xmlns:p14="http://schemas.microsoft.com/office/powerpoint/2010/main" val="262905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036300" cy="1325563"/>
          </a:xfrm>
        </p:spPr>
        <p:txBody>
          <a:bodyPr>
            <a:normAutofit/>
          </a:bodyPr>
          <a:lstStyle/>
          <a:p>
            <a:r>
              <a:rPr lang="en-AU" dirty="0" smtClean="0"/>
              <a:t>“Prophylactic mastectomy for the prevention of breast cancer”, Cochrane Review. 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4000" dirty="0" smtClean="0"/>
              <a:t>Data collection;</a:t>
            </a:r>
          </a:p>
          <a:p>
            <a:pPr lvl="1"/>
            <a:r>
              <a:rPr lang="en-AU" sz="4000" dirty="0" smtClean="0"/>
              <a:t>39 </a:t>
            </a:r>
            <a:r>
              <a:rPr lang="en-AU" sz="4000" dirty="0"/>
              <a:t>observational studies included (no </a:t>
            </a:r>
            <a:r>
              <a:rPr lang="en-AU" sz="4000" dirty="0" smtClean="0"/>
              <a:t>RCT’s available)</a:t>
            </a:r>
          </a:p>
          <a:p>
            <a:pPr lvl="1"/>
            <a:r>
              <a:rPr lang="en-AU" sz="4000" dirty="0" smtClean="0"/>
              <a:t>n-7384 women, all underwent prophylactic mastectomy</a:t>
            </a:r>
          </a:p>
          <a:p>
            <a:pPr lvl="1"/>
            <a:endParaRPr lang="en-AU" dirty="0" smtClean="0"/>
          </a:p>
          <a:p>
            <a:pPr lvl="1"/>
            <a:endParaRPr lang="en-AU" dirty="0"/>
          </a:p>
        </p:txBody>
      </p:sp>
      <p:sp>
        <p:nvSpPr>
          <p:cNvPr id="5" name="Rectangle 4"/>
          <p:cNvSpPr/>
          <p:nvPr/>
        </p:nvSpPr>
        <p:spPr>
          <a:xfrm>
            <a:off x="8744185" y="1031269"/>
            <a:ext cx="1967357" cy="726888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6600" dirty="0" smtClean="0"/>
              <a:t>2010</a:t>
            </a:r>
            <a:endParaRPr lang="en-AU" sz="6600" dirty="0"/>
          </a:p>
        </p:txBody>
      </p:sp>
    </p:spTree>
    <p:extLst>
      <p:ext uri="{BB962C8B-B14F-4D97-AF65-F5344CB8AC3E}">
        <p14:creationId xmlns:p14="http://schemas.microsoft.com/office/powerpoint/2010/main" val="133191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Cochrane review conclusion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3600" dirty="0" smtClean="0"/>
              <a:t>BPM was effective in reducing both the incidence of, and death from, breast cancer</a:t>
            </a:r>
          </a:p>
          <a:p>
            <a:r>
              <a:rPr lang="en-AU" sz="3600" dirty="0" smtClean="0"/>
              <a:t>Rigorous RCT needed</a:t>
            </a:r>
          </a:p>
          <a:p>
            <a:r>
              <a:rPr lang="en-AU" sz="3600" dirty="0" smtClean="0"/>
              <a:t>BPM should be considered in those with very high risk of disease </a:t>
            </a:r>
            <a:r>
              <a:rPr lang="en-AU" sz="3600" b="1" dirty="0" smtClean="0"/>
              <a:t>only</a:t>
            </a:r>
          </a:p>
          <a:p>
            <a:r>
              <a:rPr lang="en-AU" sz="3600" b="1" dirty="0" smtClean="0"/>
              <a:t>INSUFFICIENT EVIDENCE THAT CPM improves survival </a:t>
            </a:r>
            <a:endParaRPr lang="en-AU" sz="3600" b="1" dirty="0"/>
          </a:p>
        </p:txBody>
      </p:sp>
    </p:spTree>
    <p:extLst>
      <p:ext uri="{BB962C8B-B14F-4D97-AF65-F5344CB8AC3E}">
        <p14:creationId xmlns:p14="http://schemas.microsoft.com/office/powerpoint/2010/main" val="2671798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152400"/>
            <a:ext cx="10353762" cy="970450"/>
          </a:xfrm>
        </p:spPr>
        <p:txBody>
          <a:bodyPr/>
          <a:lstStyle/>
          <a:p>
            <a:r>
              <a:rPr lang="en-AU" dirty="0" smtClean="0"/>
              <a:t>What we MUST remember!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3794" y="1021249"/>
            <a:ext cx="10567005" cy="5468451"/>
          </a:xfrm>
        </p:spPr>
        <p:txBody>
          <a:bodyPr>
            <a:normAutofit fontScale="92500" lnSpcReduction="20000"/>
          </a:bodyPr>
          <a:lstStyle/>
          <a:p>
            <a:r>
              <a:rPr lang="en-AU" dirty="0" smtClean="0"/>
              <a:t>16 studies investigated psychosocial issues surrounding prophylactic mastectomy</a:t>
            </a:r>
          </a:p>
          <a:p>
            <a:r>
              <a:rPr lang="en-AU" dirty="0" smtClean="0"/>
              <a:t>Results;</a:t>
            </a:r>
          </a:p>
          <a:p>
            <a:pPr lvl="1"/>
            <a:r>
              <a:rPr lang="en-AU" dirty="0" smtClean="0"/>
              <a:t>Most reported high levels of satisfaction with the decision to have a prophylactic mastectomy</a:t>
            </a:r>
          </a:p>
          <a:p>
            <a:pPr lvl="1"/>
            <a:r>
              <a:rPr lang="en-AU" dirty="0" smtClean="0"/>
              <a:t>Variable satisfaction with cosmetic outcome</a:t>
            </a:r>
          </a:p>
          <a:p>
            <a:r>
              <a:rPr lang="en-AU" dirty="0" smtClean="0"/>
              <a:t>A table showing levels of “worry”;</a:t>
            </a:r>
          </a:p>
          <a:p>
            <a:pPr lvl="1"/>
            <a:endParaRPr lang="en-AU" dirty="0"/>
          </a:p>
          <a:p>
            <a:pPr lvl="1"/>
            <a:endParaRPr lang="en-AU" dirty="0" smtClean="0"/>
          </a:p>
          <a:p>
            <a:pPr lvl="1"/>
            <a:endParaRPr lang="en-AU" dirty="0"/>
          </a:p>
          <a:p>
            <a:pPr marL="450000" lvl="1" indent="0">
              <a:buNone/>
            </a:pPr>
            <a:endParaRPr lang="en-AU" dirty="0"/>
          </a:p>
          <a:p>
            <a:pPr lvl="1"/>
            <a:endParaRPr lang="en-AU" dirty="0" smtClean="0"/>
          </a:p>
          <a:p>
            <a:r>
              <a:rPr lang="en-AU" dirty="0" smtClean="0"/>
              <a:t>Adverse events (unanticipated re-operations) following prophylactic mastectomy;</a:t>
            </a:r>
          </a:p>
          <a:p>
            <a:pPr lvl="1"/>
            <a:r>
              <a:rPr lang="en-AU" dirty="0" smtClean="0"/>
              <a:t>4% in those without reconstruction</a:t>
            </a:r>
          </a:p>
          <a:p>
            <a:pPr lvl="1"/>
            <a:r>
              <a:rPr lang="en-AU" dirty="0" smtClean="0"/>
              <a:t>49% in those WITH reconstruction</a:t>
            </a:r>
          </a:p>
          <a:p>
            <a:pPr lvl="1"/>
            <a:endParaRPr lang="en-AU" dirty="0" smtClean="0"/>
          </a:p>
          <a:p>
            <a:pPr lvl="1"/>
            <a:endParaRPr lang="en-AU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913793" y="3386666"/>
          <a:ext cx="10567006" cy="12742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83503"/>
                <a:gridCol w="5283503"/>
              </a:tblGrid>
              <a:tr h="508349">
                <a:tc>
                  <a:txBody>
                    <a:bodyPr/>
                    <a:lstStyle/>
                    <a:p>
                      <a:r>
                        <a:rPr lang="en-AU" b="0" dirty="0" smtClean="0"/>
                        <a:t>Bilateral prophylactic mastectomy (BPM)</a:t>
                      </a:r>
                      <a:endParaRPr lang="en-AU" b="0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b="0" dirty="0" smtClean="0"/>
                        <a:t>Surveillance</a:t>
                      </a:r>
                      <a:endParaRPr lang="en-AU" b="0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765885">
                <a:tc>
                  <a:txBody>
                    <a:bodyPr/>
                    <a:lstStyle/>
                    <a:p>
                      <a:r>
                        <a:rPr lang="en-AU" b="0" dirty="0" smtClean="0"/>
                        <a:t>Significantly reduced worry post mastectomy</a:t>
                      </a:r>
                      <a:endParaRPr lang="en-AU" b="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b="0" dirty="0" smtClean="0"/>
                        <a:t>Greater levels of worry when compared to BPM group</a:t>
                      </a:r>
                      <a:endParaRPr lang="en-AU" b="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88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Summary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94450" indent="-514350">
              <a:buAutoNum type="arabicPeriod"/>
            </a:pPr>
            <a:r>
              <a:rPr lang="en-AU" cap="none" dirty="0" smtClean="0"/>
              <a:t>Familial breast cancer accounts for 5-10% of all breast cancers. Germline mutation that then encounter a “second hit”. </a:t>
            </a:r>
          </a:p>
          <a:p>
            <a:pPr marL="594450" indent="-514350">
              <a:buAutoNum type="arabicPeriod"/>
            </a:pPr>
            <a:r>
              <a:rPr lang="en-AU" dirty="0" smtClean="0"/>
              <a:t>Screening should be tailored to the patient and their risk coupled with their wishes.</a:t>
            </a:r>
          </a:p>
          <a:p>
            <a:pPr marL="594450" indent="-514350">
              <a:buAutoNum type="arabicPeriod"/>
            </a:pPr>
            <a:r>
              <a:rPr lang="en-AU" cap="none" dirty="0" smtClean="0"/>
              <a:t>No hard and fast rule regarding prophylactic mastectomy. It is associated with better outcomes in high risk patients but it is NOT a curative procedure.</a:t>
            </a:r>
          </a:p>
          <a:p>
            <a:pPr marL="457200" indent="-457200">
              <a:buFont typeface="+mj-lt"/>
              <a:buAutoNum type="arabicPeriod"/>
            </a:pPr>
            <a:endParaRPr lang="en-AU" cap="none" dirty="0"/>
          </a:p>
        </p:txBody>
      </p:sp>
    </p:spTree>
    <p:extLst>
      <p:ext uri="{BB962C8B-B14F-4D97-AF65-F5344CB8AC3E}">
        <p14:creationId xmlns:p14="http://schemas.microsoft.com/office/powerpoint/2010/main" val="2790453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References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69168"/>
            <a:ext cx="10515600" cy="4351338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AU" sz="1600" dirty="0" smtClean="0"/>
              <a:t>Beauchamp et al., Sabiston Textbook of Surgery, 19</a:t>
            </a:r>
            <a:r>
              <a:rPr lang="en-AU" sz="1600" baseline="30000" dirty="0" smtClean="0"/>
              <a:t>th</a:t>
            </a:r>
            <a:r>
              <a:rPr lang="en-AU" sz="1600" dirty="0" smtClean="0"/>
              <a:t> ed. Section 7. </a:t>
            </a:r>
          </a:p>
          <a:p>
            <a:pPr marL="342900" indent="-342900">
              <a:buFont typeface="+mj-lt"/>
              <a:buAutoNum type="arabicPeriod"/>
            </a:pPr>
            <a:r>
              <a:rPr lang="en-AU" sz="1600" dirty="0" smtClean="0"/>
              <a:t>BreastScreen Australia, National accreditation Standards, BreastScreen Australia, Quality </a:t>
            </a:r>
            <a:r>
              <a:rPr lang="en-AU" sz="1600" dirty="0"/>
              <a:t>Improvement </a:t>
            </a:r>
            <a:r>
              <a:rPr lang="en-AU" sz="1600" dirty="0" smtClean="0"/>
              <a:t>Program. </a:t>
            </a:r>
          </a:p>
          <a:p>
            <a:pPr marL="342900" indent="-342900">
              <a:buFont typeface="+mj-lt"/>
              <a:buAutoNum type="arabicPeriod"/>
            </a:pPr>
            <a:r>
              <a:rPr lang="en-AU" sz="1600" dirty="0"/>
              <a:t>E J </a:t>
            </a:r>
            <a:r>
              <a:rPr lang="en-AU" sz="1600" dirty="0" err="1"/>
              <a:t>Meijers-Heijboer</a:t>
            </a:r>
            <a:r>
              <a:rPr lang="en-AU" sz="1600" dirty="0"/>
              <a:t>, L C </a:t>
            </a:r>
            <a:r>
              <a:rPr lang="en-AU" sz="1600" dirty="0" err="1"/>
              <a:t>Verhoog</a:t>
            </a:r>
            <a:r>
              <a:rPr lang="en-AU" sz="1600" dirty="0"/>
              <a:t>, C T M </a:t>
            </a:r>
            <a:r>
              <a:rPr lang="en-AU" sz="1600" dirty="0" err="1"/>
              <a:t>Brekelmans</a:t>
            </a:r>
            <a:r>
              <a:rPr lang="en-AU" sz="1600" dirty="0"/>
              <a:t>, C </a:t>
            </a:r>
            <a:r>
              <a:rPr lang="en-AU" sz="1600" dirty="0" err="1"/>
              <a:t>Seynaeve</a:t>
            </a:r>
            <a:r>
              <a:rPr lang="en-AU" sz="1600" dirty="0"/>
              <a:t>, M </a:t>
            </a:r>
            <a:r>
              <a:rPr lang="en-AU" sz="1600" dirty="0" err="1"/>
              <a:t>M</a:t>
            </a:r>
            <a:r>
              <a:rPr lang="en-AU" sz="1600" dirty="0"/>
              <a:t> A </a:t>
            </a:r>
            <a:r>
              <a:rPr lang="en-AU" sz="1600" dirty="0" err="1"/>
              <a:t>Tilanus-Linthorst</a:t>
            </a:r>
            <a:r>
              <a:rPr lang="en-AU" sz="1600" dirty="0"/>
              <a:t>, A Wagner, L </a:t>
            </a:r>
            <a:r>
              <a:rPr lang="en-AU" sz="1600" dirty="0" err="1"/>
              <a:t>Dukel</a:t>
            </a:r>
            <a:r>
              <a:rPr lang="en-AU" sz="1600" dirty="0"/>
              <a:t>, </a:t>
            </a:r>
            <a:r>
              <a:rPr lang="nl-NL" sz="1600" dirty="0"/>
              <a:t>P Devilee, A M W van den Ouweland, A N van Geel, J G M Klijn (2000). </a:t>
            </a:r>
            <a:r>
              <a:rPr lang="en-AU" sz="1600" dirty="0"/>
              <a:t> “</a:t>
            </a:r>
            <a:r>
              <a:rPr lang="en-AU" sz="1600" dirty="0" err="1"/>
              <a:t>Presymptomatic</a:t>
            </a:r>
            <a:r>
              <a:rPr lang="en-AU" sz="1600" dirty="0"/>
              <a:t> DNA testing and prophylactic surgery in families with a BRCA1 or BRCA2 mutation.” THE LANCET, </a:t>
            </a:r>
            <a:r>
              <a:rPr lang="en-AU" sz="1600" dirty="0" err="1"/>
              <a:t>Vol</a:t>
            </a:r>
            <a:r>
              <a:rPr lang="en-AU" sz="1600" dirty="0"/>
              <a:t> 355, 2015–20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600" dirty="0"/>
              <a:t>I. C. Bennett,1 M. Gattas2 and B. T. Teh3 (2000). ”</a:t>
            </a:r>
            <a:r>
              <a:rPr lang="en-AU" sz="1600" dirty="0"/>
              <a:t>The management of familial breast cancer. REVIEW ARTICLE”. The Breast 9, </a:t>
            </a:r>
            <a:r>
              <a:rPr lang="en-AU" sz="1600" dirty="0" smtClean="0"/>
              <a:t>247–263</a:t>
            </a:r>
          </a:p>
          <a:p>
            <a:pPr marL="342900" indent="-342900">
              <a:buFont typeface="+mj-lt"/>
              <a:buAutoNum type="arabicPeriod"/>
            </a:pPr>
            <a:r>
              <a:rPr lang="en-AU" sz="1600" dirty="0" err="1" smtClean="0"/>
              <a:t>Longon</a:t>
            </a:r>
            <a:r>
              <a:rPr lang="en-AU" sz="1600" dirty="0" smtClean="0"/>
              <a:t> </a:t>
            </a:r>
            <a:r>
              <a:rPr lang="en-AU" sz="1600" dirty="0"/>
              <a:t>et al., Harrisons Principles of Internal Medicine, 18</a:t>
            </a:r>
            <a:r>
              <a:rPr lang="en-AU" sz="1600" baseline="30000" dirty="0"/>
              <a:t>th</a:t>
            </a:r>
            <a:r>
              <a:rPr lang="en-AU" sz="1600" dirty="0"/>
              <a:t> ed. Chapter 90.  </a:t>
            </a:r>
          </a:p>
          <a:p>
            <a:pPr marL="342900" indent="-342900">
              <a:buFont typeface="+mj-lt"/>
              <a:buAutoNum type="arabicPeriod"/>
            </a:pPr>
            <a:r>
              <a:rPr lang="en-AU" sz="1600" dirty="0" err="1" smtClean="0"/>
              <a:t>Lostumbo</a:t>
            </a:r>
            <a:r>
              <a:rPr lang="en-AU" sz="1600" dirty="0" smtClean="0"/>
              <a:t> et al., (2010). “Prophylactic mastectomy for the prevention of breast cancer (Review). The Cochrane Collaboration. </a:t>
            </a:r>
            <a:endParaRPr lang="en-AU" sz="1600" dirty="0"/>
          </a:p>
          <a:p>
            <a:pPr marL="342900" indent="-342900">
              <a:buFont typeface="+mj-lt"/>
              <a:buAutoNum type="arabicPeriod"/>
            </a:pPr>
            <a:r>
              <a:rPr lang="en-AU" sz="1600" dirty="0" smtClean="0"/>
              <a:t>National </a:t>
            </a:r>
            <a:r>
              <a:rPr lang="en-AU" sz="1600" dirty="0"/>
              <a:t>cancer </a:t>
            </a:r>
            <a:r>
              <a:rPr lang="en-AU" sz="1600" dirty="0" smtClean="0"/>
              <a:t>institute. Genetics </a:t>
            </a:r>
            <a:r>
              <a:rPr lang="en-AU" sz="1600" dirty="0"/>
              <a:t>of breast and ovarian </a:t>
            </a:r>
            <a:r>
              <a:rPr lang="en-AU" sz="1600" dirty="0" smtClean="0"/>
              <a:t>cancer. </a:t>
            </a:r>
            <a:r>
              <a:rPr lang="en-AU" sz="1600" u="sng" dirty="0" smtClean="0">
                <a:hlinkClick r:id="rId2"/>
              </a:rPr>
              <a:t>http</a:t>
            </a:r>
            <a:r>
              <a:rPr lang="en-AU" sz="1600" u="sng" dirty="0">
                <a:hlinkClick r:id="rId2"/>
              </a:rPr>
              <a:t>://</a:t>
            </a:r>
            <a:r>
              <a:rPr lang="en-AU" sz="1600" u="sng" dirty="0" smtClean="0">
                <a:hlinkClick r:id="rId2"/>
              </a:rPr>
              <a:t>www.cancer.gov/cancertopics/pdq/genetics/breast-and-ovarian/HealthProfessional/page1/AllPages</a:t>
            </a:r>
            <a:endParaRPr lang="en-AU" sz="1600" u="sng" dirty="0" smtClean="0"/>
          </a:p>
          <a:p>
            <a:pPr marL="342900" indent="-342900">
              <a:buFont typeface="+mj-lt"/>
              <a:buAutoNum type="arabicPeriod"/>
            </a:pPr>
            <a:r>
              <a:rPr lang="en-AU" sz="1600" dirty="0" smtClean="0"/>
              <a:t>National breast Cancer centre august 2004, Early detection of breast cancer.</a:t>
            </a:r>
          </a:p>
          <a:p>
            <a:pPr marL="342900" indent="-342900">
              <a:buFont typeface="+mj-lt"/>
              <a:buAutoNum type="arabicPeriod"/>
            </a:pPr>
            <a:r>
              <a:rPr lang="en-AU" sz="1600" dirty="0" smtClean="0"/>
              <a:t>World </a:t>
            </a:r>
            <a:r>
              <a:rPr lang="en-AU" sz="1600" dirty="0"/>
              <a:t>Health Organisation, Breast cancer: prevention and control.</a:t>
            </a:r>
          </a:p>
          <a:p>
            <a:endParaRPr lang="en-AU" sz="1400" dirty="0"/>
          </a:p>
        </p:txBody>
      </p:sp>
    </p:spTree>
    <p:extLst>
      <p:ext uri="{BB962C8B-B14F-4D97-AF65-F5344CB8AC3E}">
        <p14:creationId xmlns:p14="http://schemas.microsoft.com/office/powerpoint/2010/main" val="104190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nagement of familial breast cancer, Bennett, Breast 2000.pdf - Adobe Reader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" y="1205345"/>
            <a:ext cx="11085113" cy="38238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02805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3722" y="572637"/>
            <a:ext cx="10353762" cy="970450"/>
          </a:xfrm>
        </p:spPr>
        <p:txBody>
          <a:bodyPr/>
          <a:lstStyle/>
          <a:p>
            <a:r>
              <a:rPr lang="en-GB" dirty="0" smtClean="0"/>
              <a:t>	BRCA 1 (</a:t>
            </a:r>
            <a:r>
              <a:rPr lang="en-AU" dirty="0" err="1"/>
              <a:t>BReast</a:t>
            </a:r>
            <a:r>
              <a:rPr lang="en-AU" dirty="0"/>
              <a:t> </a:t>
            </a:r>
            <a:r>
              <a:rPr lang="en-AU" dirty="0" smtClean="0"/>
              <a:t>Cancer)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6900" indent="0">
              <a:buNone/>
            </a:pPr>
            <a:endParaRPr lang="en-GB" dirty="0" smtClean="0"/>
          </a:p>
          <a:p>
            <a:pPr lvl="1"/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half" idx="16"/>
          </p:nvPr>
        </p:nvSpPr>
        <p:spPr>
          <a:xfrm>
            <a:off x="811657" y="1944643"/>
            <a:ext cx="9994900" cy="3984105"/>
          </a:xfrm>
        </p:spPr>
        <p:txBody>
          <a:bodyPr>
            <a:noAutofit/>
          </a:bodyPr>
          <a:lstStyle/>
          <a:p>
            <a:endParaRPr lang="en-AU" sz="6000" b="1" dirty="0">
              <a:ln>
                <a:solidFill>
                  <a:schemeClr val="bg2">
                    <a:alpha val="10000"/>
                  </a:schemeClr>
                </a:solidFill>
              </a:ln>
              <a:solidFill>
                <a:schemeClr val="bg2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-1120106" y="1155691"/>
            <a:ext cx="6431056" cy="435652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7121" y="1013883"/>
            <a:ext cx="4852767" cy="5156065"/>
          </a:xfrm>
          <a:prstGeom prst="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87200" y="1656847"/>
            <a:ext cx="1785622" cy="2818754"/>
          </a:xfrm>
          <a:prstGeom prst="rect">
            <a:avLst/>
          </a:prstGeom>
          <a:scene3d>
            <a:camera prst="isometricOffAxis2Left"/>
            <a:lightRig rig="threePt" dir="t"/>
          </a:scene3d>
          <a:sp3d>
            <a:bevelT/>
          </a:sp3d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4495" y="1298111"/>
            <a:ext cx="4628050" cy="46280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reflection blurRad="12700" stA="38000" endPos="28000" dist="5000" dir="5400000" sy="-100000" algn="bl" rotWithShape="0"/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795" y="3966805"/>
            <a:ext cx="3139105" cy="23512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173719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957" y="91768"/>
            <a:ext cx="10515600" cy="1325563"/>
          </a:xfrm>
        </p:spPr>
        <p:txBody>
          <a:bodyPr/>
          <a:lstStyle/>
          <a:p>
            <a:r>
              <a:rPr lang="en-AU" dirty="0" smtClean="0"/>
              <a:t>BRCA1 Facts</a:t>
            </a:r>
            <a:endParaRPr lang="en-AU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214250" y="1246463"/>
            <a:ext cx="5771093" cy="5156200"/>
          </a:xfrm>
        </p:spPr>
        <p:txBody>
          <a:bodyPr>
            <a:normAutofit/>
          </a:bodyPr>
          <a:lstStyle/>
          <a:p>
            <a:r>
              <a:rPr lang="en-GB" sz="2200" dirty="0" smtClean="0"/>
              <a:t>Role – unclear. Theories include;</a:t>
            </a:r>
          </a:p>
          <a:p>
            <a:pPr lvl="1"/>
            <a:r>
              <a:rPr lang="en-GB" sz="2200" dirty="0" smtClean="0"/>
              <a:t>Transcription factor</a:t>
            </a:r>
          </a:p>
          <a:p>
            <a:pPr lvl="1"/>
            <a:r>
              <a:rPr lang="en-GB" sz="2200" dirty="0" smtClean="0"/>
              <a:t>Assists in cell cycle</a:t>
            </a:r>
          </a:p>
          <a:p>
            <a:pPr lvl="1"/>
            <a:r>
              <a:rPr lang="en-GB" sz="2200" dirty="0" smtClean="0"/>
              <a:t>Induce apoptosis (</a:t>
            </a:r>
            <a:r>
              <a:rPr lang="sv-SE" sz="2200" dirty="0" smtClean="0"/>
              <a:t>Bennett </a:t>
            </a:r>
            <a:r>
              <a:rPr lang="sv-SE" sz="2200" i="1" dirty="0" smtClean="0"/>
              <a:t>et al</a:t>
            </a:r>
            <a:r>
              <a:rPr lang="sv-SE" sz="2200" dirty="0" smtClean="0"/>
              <a:t>.,</a:t>
            </a:r>
            <a:r>
              <a:rPr lang="sv-SE" sz="2200" i="1" dirty="0" smtClean="0"/>
              <a:t> </a:t>
            </a:r>
            <a:r>
              <a:rPr lang="sv-SE" sz="2200" dirty="0" smtClean="0"/>
              <a:t>2000)</a:t>
            </a:r>
            <a:endParaRPr lang="en-GB" sz="2200" dirty="0" smtClean="0"/>
          </a:p>
          <a:p>
            <a:r>
              <a:rPr lang="en-GB" sz="2200" dirty="0" smtClean="0"/>
              <a:t>Accounts </a:t>
            </a:r>
            <a:r>
              <a:rPr lang="en-GB" sz="2200" dirty="0"/>
              <a:t>for ~40% of all familial breast </a:t>
            </a:r>
            <a:r>
              <a:rPr lang="en-GB" sz="2200" dirty="0" smtClean="0"/>
              <a:t>cancer</a:t>
            </a:r>
            <a:r>
              <a:rPr lang="en-AU" sz="2400" dirty="0" smtClean="0"/>
              <a:t> </a:t>
            </a:r>
            <a:r>
              <a:rPr lang="en-AU" sz="2400" dirty="0"/>
              <a:t>(Beauchamp </a:t>
            </a:r>
            <a:r>
              <a:rPr lang="en-AU" sz="2400" i="1" dirty="0"/>
              <a:t>et al</a:t>
            </a:r>
            <a:r>
              <a:rPr lang="en-AU" sz="2400" dirty="0" smtClean="0"/>
              <a:t>.,)</a:t>
            </a:r>
            <a:endParaRPr lang="en-GB" sz="2200" dirty="0" smtClean="0"/>
          </a:p>
          <a:p>
            <a:pPr marL="228600" lvl="1">
              <a:spcBef>
                <a:spcPts val="1000"/>
              </a:spcBef>
            </a:pPr>
            <a:r>
              <a:rPr lang="en-GB" sz="2200" dirty="0" smtClean="0"/>
              <a:t>~60% life time risk of developing </a:t>
            </a:r>
            <a:r>
              <a:rPr lang="en-GB" sz="2200" dirty="0"/>
              <a:t>ovarian cancer (</a:t>
            </a:r>
            <a:r>
              <a:rPr lang="sv-SE" sz="2200" dirty="0"/>
              <a:t>Bennett </a:t>
            </a:r>
            <a:r>
              <a:rPr lang="sv-SE" sz="2200" i="1" dirty="0"/>
              <a:t>et al</a:t>
            </a:r>
            <a:r>
              <a:rPr lang="sv-SE" sz="2200" dirty="0"/>
              <a:t>.,</a:t>
            </a:r>
            <a:r>
              <a:rPr lang="sv-SE" sz="2200" i="1" dirty="0"/>
              <a:t> </a:t>
            </a:r>
            <a:r>
              <a:rPr lang="sv-SE" sz="2200" dirty="0"/>
              <a:t>2000</a:t>
            </a:r>
            <a:r>
              <a:rPr lang="sv-SE" sz="2200" dirty="0" smtClean="0"/>
              <a:t>)</a:t>
            </a:r>
            <a:endParaRPr lang="en-GB" sz="2200" dirty="0" smtClean="0"/>
          </a:p>
          <a:p>
            <a:pPr marL="228600" lvl="1">
              <a:spcBef>
                <a:spcPts val="1000"/>
              </a:spcBef>
            </a:pPr>
            <a:r>
              <a:rPr lang="en-GB" sz="2200" dirty="0" smtClean="0"/>
              <a:t>Usually </a:t>
            </a:r>
            <a:r>
              <a:rPr lang="en-GB" sz="2200" dirty="0"/>
              <a:t>more aggressive and receptor </a:t>
            </a:r>
            <a:r>
              <a:rPr lang="en-GB" sz="2200" dirty="0" smtClean="0"/>
              <a:t>negative (</a:t>
            </a:r>
            <a:r>
              <a:rPr lang="en-AU" sz="2400" dirty="0"/>
              <a:t>ER, PR and c-erbB2 </a:t>
            </a:r>
            <a:r>
              <a:rPr lang="en-AU" sz="2400" dirty="0" smtClean="0"/>
              <a:t>negative)</a:t>
            </a:r>
            <a:r>
              <a:rPr lang="en-GB" sz="2200" dirty="0"/>
              <a:t> (</a:t>
            </a:r>
            <a:r>
              <a:rPr lang="sv-SE" sz="2200" dirty="0"/>
              <a:t>Bennett </a:t>
            </a:r>
            <a:r>
              <a:rPr lang="sv-SE" sz="2200" i="1" dirty="0"/>
              <a:t>et al</a:t>
            </a:r>
            <a:r>
              <a:rPr lang="sv-SE" sz="2200" dirty="0"/>
              <a:t>.,</a:t>
            </a:r>
            <a:r>
              <a:rPr lang="sv-SE" sz="2200" i="1" dirty="0"/>
              <a:t> </a:t>
            </a:r>
            <a:r>
              <a:rPr lang="sv-SE" sz="2200" dirty="0"/>
              <a:t>2000</a:t>
            </a:r>
            <a:r>
              <a:rPr lang="sv-SE" sz="2200" dirty="0" smtClean="0"/>
              <a:t>)</a:t>
            </a:r>
            <a:endParaRPr lang="en-GB" sz="2200" dirty="0"/>
          </a:p>
          <a:p>
            <a:r>
              <a:rPr lang="en-GB" sz="2200" dirty="0" smtClean="0"/>
              <a:t>BRCA1 </a:t>
            </a:r>
            <a:r>
              <a:rPr lang="en-GB" sz="2200" dirty="0"/>
              <a:t>is </a:t>
            </a:r>
            <a:r>
              <a:rPr lang="en-GB" sz="2200" dirty="0" smtClean="0"/>
              <a:t>associated with;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6764" y="1333331"/>
            <a:ext cx="3676920" cy="5530088"/>
          </a:xfrm>
          <a:prstGeom prst="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250" b="90250" l="5469" r="99375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125" t="4667" b="8666"/>
          <a:stretch/>
        </p:blipFill>
        <p:spPr>
          <a:xfrm>
            <a:off x="6090676" y="1580050"/>
            <a:ext cx="5905500" cy="3302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7588" y="1857926"/>
            <a:ext cx="5969969" cy="3933274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  <p:extLst>
      <p:ext uri="{BB962C8B-B14F-4D97-AF65-F5344CB8AC3E}">
        <p14:creationId xmlns:p14="http://schemas.microsoft.com/office/powerpoint/2010/main" val="766631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BRCA 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8586" y="1420282"/>
            <a:ext cx="3820164" cy="4863747"/>
          </a:xfrm>
        </p:spPr>
        <p:txBody>
          <a:bodyPr>
            <a:normAutofit fontScale="70000" lnSpcReduction="20000"/>
          </a:bodyPr>
          <a:lstStyle/>
          <a:p>
            <a:r>
              <a:rPr lang="en-GB" sz="3100" dirty="0" smtClean="0"/>
              <a:t>1995</a:t>
            </a:r>
          </a:p>
          <a:p>
            <a:r>
              <a:rPr lang="en-GB" sz="3100" dirty="0"/>
              <a:t>L</a:t>
            </a:r>
            <a:r>
              <a:rPr lang="en-GB" sz="3100" dirty="0" smtClean="0"/>
              <a:t>ong arm of chromosome 13</a:t>
            </a:r>
          </a:p>
          <a:p>
            <a:r>
              <a:rPr lang="en-GB" sz="3100" dirty="0" smtClean="0"/>
              <a:t>Accounts for ~30% of familial breast Ca</a:t>
            </a:r>
          </a:p>
          <a:p>
            <a:r>
              <a:rPr lang="en-GB" sz="3100" dirty="0"/>
              <a:t>A</a:t>
            </a:r>
            <a:r>
              <a:rPr lang="en-GB" sz="3100" dirty="0" smtClean="0"/>
              <a:t>ssociated with male breast Ca (BRCA1 is NOT)</a:t>
            </a:r>
          </a:p>
          <a:p>
            <a:r>
              <a:rPr lang="en-AU" sz="3100" dirty="0"/>
              <a:t>6% lifetime risk of breast </a:t>
            </a:r>
            <a:r>
              <a:rPr lang="en-AU" sz="3100" dirty="0" smtClean="0"/>
              <a:t>cancer in men (</a:t>
            </a:r>
            <a:r>
              <a:rPr lang="en-AU" sz="3100" i="1" dirty="0"/>
              <a:t>E J </a:t>
            </a:r>
            <a:r>
              <a:rPr lang="en-AU" sz="3100" i="1" dirty="0" err="1" smtClean="0"/>
              <a:t>Meijers-Heijboer</a:t>
            </a:r>
            <a:r>
              <a:rPr lang="en-AU" sz="3100" i="1" dirty="0" smtClean="0"/>
              <a:t> et al)</a:t>
            </a:r>
            <a:endParaRPr lang="en-GB" sz="3100" dirty="0" smtClean="0"/>
          </a:p>
          <a:p>
            <a:r>
              <a:rPr lang="en-GB" sz="3100" dirty="0"/>
              <a:t>Role – </a:t>
            </a:r>
            <a:r>
              <a:rPr lang="en-GB" sz="3100" dirty="0" smtClean="0"/>
              <a:t>DNA repair (</a:t>
            </a:r>
            <a:r>
              <a:rPr lang="sv-SE" sz="3100" dirty="0"/>
              <a:t>Bennett </a:t>
            </a:r>
            <a:r>
              <a:rPr lang="sv-SE" sz="3100" i="1" dirty="0"/>
              <a:t>et al</a:t>
            </a:r>
            <a:r>
              <a:rPr lang="sv-SE" sz="3100" dirty="0"/>
              <a:t>.,</a:t>
            </a:r>
            <a:r>
              <a:rPr lang="sv-SE" sz="3100" i="1" dirty="0"/>
              <a:t> </a:t>
            </a:r>
            <a:r>
              <a:rPr lang="sv-SE" sz="3100" dirty="0"/>
              <a:t>2000)</a:t>
            </a:r>
            <a:endParaRPr lang="en-GB" sz="3100" dirty="0"/>
          </a:p>
          <a:p>
            <a:r>
              <a:rPr lang="en-GB" sz="3100" dirty="0" smtClean="0"/>
              <a:t>Usually hormone receptor positive</a:t>
            </a:r>
          </a:p>
          <a:p>
            <a:r>
              <a:rPr lang="en-GB" sz="3100" dirty="0"/>
              <a:t>~</a:t>
            </a:r>
            <a:r>
              <a:rPr lang="en-GB" sz="3100" dirty="0" smtClean="0"/>
              <a:t>30% lifelong risk of ovarian Ca </a:t>
            </a:r>
            <a:r>
              <a:rPr lang="en-AU" sz="3100" dirty="0" smtClean="0"/>
              <a:t>(Beauchamp </a:t>
            </a:r>
            <a:r>
              <a:rPr lang="en-AU" sz="3100" i="1" dirty="0"/>
              <a:t>et </a:t>
            </a:r>
            <a:r>
              <a:rPr lang="en-AU" sz="3100" i="1" dirty="0" smtClean="0"/>
              <a:t>al</a:t>
            </a:r>
            <a:r>
              <a:rPr lang="en-AU" sz="3100" dirty="0"/>
              <a:t>)</a:t>
            </a:r>
            <a:endParaRPr lang="en-GB" sz="3100" dirty="0" smtClean="0"/>
          </a:p>
          <a:p>
            <a:endParaRPr lang="en-GB" dirty="0" smtClean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7662" y="387722"/>
            <a:ext cx="3721118" cy="2240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73593" y="2087313"/>
            <a:ext cx="3928057" cy="51663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0328" y="-168275"/>
            <a:ext cx="4716701" cy="5011495"/>
          </a:xfrm>
          <a:prstGeom prst="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94878" y="310367"/>
            <a:ext cx="1562101" cy="22198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40866" y="2691093"/>
            <a:ext cx="4784334" cy="3152126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  <p:extLst>
      <p:ext uri="{BB962C8B-B14F-4D97-AF65-F5344CB8AC3E}">
        <p14:creationId xmlns:p14="http://schemas.microsoft.com/office/powerpoint/2010/main" val="265912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My apologies!</a:t>
            </a:r>
            <a:endParaRPr lang="en-AU" dirty="0"/>
          </a:p>
        </p:txBody>
      </p:sp>
      <p:sp>
        <p:nvSpPr>
          <p:cNvPr id="5" name="Conten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sz="4000" dirty="0" err="1" smtClean="0"/>
              <a:t>Tumourgenesis</a:t>
            </a:r>
            <a:endParaRPr lang="en-AU" sz="4000" dirty="0"/>
          </a:p>
        </p:txBody>
      </p:sp>
      <p:sp>
        <p:nvSpPr>
          <p:cNvPr id="8" name="Tex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GB" dirty="0" err="1"/>
              <a:t>Germline</a:t>
            </a:r>
            <a:r>
              <a:rPr lang="en-GB" dirty="0"/>
              <a:t> mutations inactivate a single inherited allele of BRCA 1 in every cell and this precedes a somatic event in breast epithelial </a:t>
            </a:r>
            <a:r>
              <a:rPr lang="en-GB" dirty="0" smtClean="0"/>
              <a:t>cells (a second hit) </a:t>
            </a:r>
            <a:r>
              <a:rPr lang="en-GB" dirty="0"/>
              <a:t>which eliminates the remaining allele and causes the cancer.</a:t>
            </a:r>
          </a:p>
          <a:p>
            <a:endParaRPr lang="en-A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it-IT" sz="4000" b="1" dirty="0" smtClean="0"/>
              <a:t>Penetrance</a:t>
            </a:r>
            <a:endParaRPr lang="en-AU" sz="4000" dirty="0"/>
          </a:p>
        </p:txBody>
      </p:sp>
      <p:sp>
        <p:nvSpPr>
          <p:cNvPr id="9" name="Text Placeholder 8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algn="l"/>
            <a:r>
              <a:rPr lang="en-AU" dirty="0" smtClean="0"/>
              <a:t>High penetrance = early onset/age of cancer presentation.</a:t>
            </a:r>
          </a:p>
          <a:p>
            <a:pPr algn="l"/>
            <a:r>
              <a:rPr lang="en-AU" dirty="0" smtClean="0"/>
              <a:t>BRCA penetrance </a:t>
            </a:r>
            <a:r>
              <a:rPr lang="en-AU" dirty="0"/>
              <a:t>rises most sharply </a:t>
            </a:r>
            <a:r>
              <a:rPr lang="en-AU" dirty="0" smtClean="0"/>
              <a:t>from 40–60 years </a:t>
            </a:r>
            <a:r>
              <a:rPr lang="en-AU" dirty="0"/>
              <a:t>of </a:t>
            </a:r>
            <a:r>
              <a:rPr lang="en-AU" dirty="0" smtClean="0"/>
              <a:t>age.</a:t>
            </a:r>
          </a:p>
        </p:txBody>
      </p:sp>
    </p:spTree>
    <p:extLst>
      <p:ext uri="{BB962C8B-B14F-4D97-AF65-F5344CB8AC3E}">
        <p14:creationId xmlns:p14="http://schemas.microsoft.com/office/powerpoint/2010/main" val="668614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Genetics cont...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1397000"/>
            <a:ext cx="4893734" cy="5219700"/>
          </a:xfrm>
        </p:spPr>
        <p:txBody>
          <a:bodyPr>
            <a:normAutofit/>
          </a:bodyPr>
          <a:lstStyle/>
          <a:p>
            <a:r>
              <a:rPr lang="en-GB" dirty="0" smtClean="0"/>
              <a:t>High populations of both BRCA 1/2 genetic mutation in Ashkenazi Jews (1:100) and French Canadians</a:t>
            </a:r>
          </a:p>
          <a:p>
            <a:r>
              <a:rPr lang="en-GB" dirty="0" smtClean="0"/>
              <a:t>The overall lifetime risk of breast Ca in a BRCA 1/2 carrier is 50-90%</a:t>
            </a:r>
          </a:p>
          <a:p>
            <a:r>
              <a:rPr lang="en-GB" dirty="0" smtClean="0"/>
              <a:t>Frequency of BRCA mutation in gen pop is 1:1000</a:t>
            </a:r>
          </a:p>
          <a:p>
            <a:pPr marL="0" indent="0" algn="r">
              <a:buNone/>
            </a:pPr>
            <a:r>
              <a:rPr lang="en-AU" dirty="0" smtClean="0"/>
              <a:t>(Beauchamp </a:t>
            </a:r>
            <a:r>
              <a:rPr lang="en-AU" i="1" dirty="0"/>
              <a:t>et </a:t>
            </a:r>
            <a:r>
              <a:rPr lang="en-AU" i="1" dirty="0" smtClean="0"/>
              <a:t>al</a:t>
            </a:r>
            <a:r>
              <a:rPr lang="en-AU" dirty="0"/>
              <a:t>)</a:t>
            </a:r>
            <a:endParaRPr lang="en-GB" dirty="0"/>
          </a:p>
          <a:p>
            <a:pPr algn="r"/>
            <a:endParaRPr lang="en-GB" dirty="0" smtClean="0"/>
          </a:p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5239" y="850901"/>
            <a:ext cx="6117166" cy="4749800"/>
          </a:xfrm>
          <a:prstGeom prst="rect">
            <a:avLst/>
          </a:prstGeom>
          <a:scene3d>
            <a:camera prst="perspectiveRelaxedModerately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557359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BRCA 1 V’s BRCA 2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9400" y="1546224"/>
            <a:ext cx="3923632" cy="4981575"/>
          </a:xfrm>
        </p:spPr>
        <p:txBody>
          <a:bodyPr/>
          <a:lstStyle/>
          <a:p>
            <a:r>
              <a:rPr lang="en-AU" dirty="0" smtClean="0"/>
              <a:t>BRCA2 is the lesser of two evils!</a:t>
            </a:r>
          </a:p>
          <a:p>
            <a:pPr marL="0" indent="0" algn="r">
              <a:buNone/>
            </a:pPr>
            <a:r>
              <a:rPr lang="en-AU" dirty="0" smtClean="0"/>
              <a:t>(Beauchamp et al</a:t>
            </a:r>
            <a:r>
              <a:rPr lang="en-AU" i="1" dirty="0"/>
              <a:t>,</a:t>
            </a:r>
            <a:r>
              <a:rPr lang="en-AU" i="1" dirty="0" smtClean="0"/>
              <a:t> </a:t>
            </a:r>
            <a:endParaRPr lang="en-AU" i="1" dirty="0"/>
          </a:p>
          <a:p>
            <a:pPr marL="0" indent="0" algn="r">
              <a:buNone/>
            </a:pPr>
            <a:r>
              <a:rPr lang="en-AU" dirty="0" smtClean="0"/>
              <a:t>Longon </a:t>
            </a:r>
            <a:r>
              <a:rPr lang="en-AU" i="1" dirty="0"/>
              <a:t>et </a:t>
            </a:r>
            <a:r>
              <a:rPr lang="en-AU" i="1" dirty="0" smtClean="0"/>
              <a:t>al</a:t>
            </a:r>
            <a:r>
              <a:rPr lang="en-AU" dirty="0"/>
              <a:t>)</a:t>
            </a:r>
            <a:r>
              <a:rPr lang="en-AU" dirty="0" smtClean="0"/>
              <a:t> </a:t>
            </a:r>
            <a:endParaRPr lang="en-GB" dirty="0"/>
          </a:p>
          <a:p>
            <a:pPr algn="r"/>
            <a:endParaRPr lang="en-AU" dirty="0" smtClean="0"/>
          </a:p>
          <a:p>
            <a:endParaRPr lang="en-AU" dirty="0" smtClean="0"/>
          </a:p>
          <a:p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fontAlgn="t">
              <a:buNone/>
            </a:pPr>
            <a:endParaRPr lang="en-AU" dirty="0"/>
          </a:p>
          <a:p>
            <a:endParaRPr lang="en-AU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0281382"/>
              </p:ext>
            </p:extLst>
          </p:nvPr>
        </p:nvGraphicFramePr>
        <p:xfrm>
          <a:off x="5053264" y="1291506"/>
          <a:ext cx="6675701" cy="5242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2809"/>
                <a:gridCol w="2283486"/>
                <a:gridCol w="2819406"/>
              </a:tblGrid>
              <a:tr h="8379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800" b="1" dirty="0" smtClean="0"/>
                        <a:t>Mutation</a:t>
                      </a:r>
                      <a:endParaRPr lang="en-AU" sz="2800" dirty="0" smtClean="0"/>
                    </a:p>
                    <a:p>
                      <a:endParaRPr lang="en-AU" sz="28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Good</a:t>
                      </a:r>
                      <a:endParaRPr lang="en-AU" sz="28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BAD</a:t>
                      </a:r>
                      <a:endParaRPr lang="en-AU" sz="2800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459542"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BRCA1</a:t>
                      </a:r>
                      <a:endParaRPr lang="en-AU" sz="28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High grade</a:t>
                      </a:r>
                      <a:endParaRPr lang="en-AU" sz="28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459542"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Receptor negative</a:t>
                      </a:r>
                      <a:endParaRPr lang="en-AU" sz="28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459542"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Aneuploidy</a:t>
                      </a:r>
                      <a:endParaRPr lang="en-AU" sz="28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837988"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Increased S phase fraction</a:t>
                      </a:r>
                      <a:endParaRPr lang="en-AU" sz="28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15948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800" dirty="0" smtClean="0"/>
                        <a:t>BRCA2</a:t>
                      </a:r>
                    </a:p>
                    <a:p>
                      <a:endParaRPr lang="en-AU" sz="28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Usually hormone receptor positive</a:t>
                      </a:r>
                      <a:endParaRPr lang="en-AU" sz="28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8596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6090</TotalTime>
  <Words>1766</Words>
  <Application>Microsoft Macintosh PowerPoint</Application>
  <PresentationFormat>Custom</PresentationFormat>
  <Paragraphs>271</Paragraphs>
  <Slides>27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Breast cancer genetics  and screening</vt:lpstr>
      <vt:lpstr>1. Which familial syndromes increase the risk of breast cancer?</vt:lpstr>
      <vt:lpstr>PowerPoint Presentation</vt:lpstr>
      <vt:lpstr> BRCA 1 (BReast Cancer)</vt:lpstr>
      <vt:lpstr>BRCA1 Facts</vt:lpstr>
      <vt:lpstr>BRCA 2</vt:lpstr>
      <vt:lpstr>My apologies!</vt:lpstr>
      <vt:lpstr>Genetics cont...</vt:lpstr>
      <vt:lpstr>BRCA 1 V’s BRCA 2</vt:lpstr>
      <vt:lpstr>2. What are the recommendations for breast cancer screening?</vt:lpstr>
      <vt:lpstr>PowerPoint Presentation</vt:lpstr>
      <vt:lpstr>BreastScreen Australia</vt:lpstr>
      <vt:lpstr>Mammography</vt:lpstr>
      <vt:lpstr>Screening high risk patients</vt:lpstr>
      <vt:lpstr>High risk recommendations</vt:lpstr>
      <vt:lpstr>PowerPoint Presentation</vt:lpstr>
      <vt:lpstr>Genetic testing</vt:lpstr>
      <vt:lpstr>Suggested screening of BRCA +ve patients</vt:lpstr>
      <vt:lpstr>3. What is the evidence for prophylactic mastectomy?</vt:lpstr>
      <vt:lpstr>PowerPoint Presentation</vt:lpstr>
      <vt:lpstr>PowerPoint Presentation</vt:lpstr>
      <vt:lpstr>PowerPoint Presentation</vt:lpstr>
      <vt:lpstr>“Prophylactic mastectomy for the prevention of breast cancer”, Cochrane Review. </vt:lpstr>
      <vt:lpstr>Cochrane review conclusion</vt:lpstr>
      <vt:lpstr>What we MUST remember!</vt:lpstr>
      <vt:lpstr>Summary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Breast cancer genetics and screening</dc:title>
  <dc:creator>Gary Sharp</dc:creator>
  <cp:lastModifiedBy>Gratian  Punch</cp:lastModifiedBy>
  <cp:revision>90</cp:revision>
  <dcterms:created xsi:type="dcterms:W3CDTF">2014-03-24T05:44:06Z</dcterms:created>
  <dcterms:modified xsi:type="dcterms:W3CDTF">2015-01-31T05:12:17Z</dcterms:modified>
</cp:coreProperties>
</file>