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70" r:id="rId4"/>
    <p:sldId id="271" r:id="rId5"/>
    <p:sldId id="259" r:id="rId6"/>
    <p:sldId id="260" r:id="rId7"/>
    <p:sldId id="258" r:id="rId8"/>
    <p:sldId id="263" r:id="rId9"/>
    <p:sldId id="272" r:id="rId10"/>
    <p:sldId id="261" r:id="rId11"/>
    <p:sldId id="264" r:id="rId12"/>
    <p:sldId id="265" r:id="rId13"/>
    <p:sldId id="280" r:id="rId14"/>
    <p:sldId id="266" r:id="rId15"/>
    <p:sldId id="281" r:id="rId16"/>
    <p:sldId id="267" r:id="rId17"/>
    <p:sldId id="274" r:id="rId18"/>
    <p:sldId id="295" r:id="rId19"/>
    <p:sldId id="275" r:id="rId20"/>
    <p:sldId id="282" r:id="rId21"/>
    <p:sldId id="283" r:id="rId22"/>
    <p:sldId id="296" r:id="rId23"/>
    <p:sldId id="269" r:id="rId24"/>
    <p:sldId id="284" r:id="rId25"/>
    <p:sldId id="276" r:id="rId26"/>
    <p:sldId id="278" r:id="rId27"/>
    <p:sldId id="285" r:id="rId28"/>
    <p:sldId id="277" r:id="rId29"/>
    <p:sldId id="287" r:id="rId30"/>
    <p:sldId id="294" r:id="rId31"/>
    <p:sldId id="286" r:id="rId32"/>
    <p:sldId id="290" r:id="rId33"/>
    <p:sldId id="291" r:id="rId34"/>
    <p:sldId id="292" r:id="rId35"/>
    <p:sldId id="293" r:id="rId36"/>
    <p:sldId id="268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76143" autoAdjust="0"/>
  </p:normalViewPr>
  <p:slideViewPr>
    <p:cSldViewPr>
      <p:cViewPr>
        <p:scale>
          <a:sx n="75" d="100"/>
          <a:sy n="75" d="100"/>
        </p:scale>
        <p:origin x="-2568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F48FA-CD79-440D-8EEA-1F8BC0F90315}" type="datetimeFigureOut">
              <a:rPr lang="en-AU" smtClean="0"/>
              <a:pPr/>
              <a:t>31/01/15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3CE46-DCBA-44B0-82A3-1723C6C146A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44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Had a body and tail – roughly</a:t>
            </a:r>
            <a:r>
              <a:rPr lang="en-AU" baseline="0" dirty="0" smtClean="0"/>
              <a:t> 50% each – which lie in the lesser sac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err="1" smtClean="0"/>
              <a:t>Boders</a:t>
            </a:r>
            <a:r>
              <a:rPr lang="en-AU" baseline="0" dirty="0" smtClean="0"/>
              <a:t> are D1 and 2  lateral and superior, D3 inferior, the stomach anterior and the Transverse </a:t>
            </a:r>
            <a:r>
              <a:rPr lang="en-AU" baseline="0" dirty="0" err="1" smtClean="0"/>
              <a:t>mesocolon</a:t>
            </a:r>
            <a:r>
              <a:rPr lang="en-AU" baseline="0" dirty="0" smtClean="0"/>
              <a:t> is attached to anterior portion of pancreas</a:t>
            </a:r>
            <a:endParaRPr lang="en-AU" dirty="0" smtClean="0"/>
          </a:p>
          <a:p>
            <a:r>
              <a:rPr lang="en-AU" dirty="0" smtClean="0"/>
              <a:t>Pancreas lies in C loop of duodenum with L renal vein posterior</a:t>
            </a:r>
          </a:p>
          <a:p>
            <a:r>
              <a:rPr lang="en-AU" dirty="0" smtClean="0"/>
              <a:t>CBD joins</a:t>
            </a:r>
            <a:r>
              <a:rPr lang="en-AU" baseline="0" dirty="0" smtClean="0"/>
              <a:t> main pancreatic duct</a:t>
            </a:r>
          </a:p>
          <a:p>
            <a:endParaRPr lang="en-AU" baseline="0" dirty="0" smtClean="0"/>
          </a:p>
          <a:p>
            <a:r>
              <a:rPr lang="en-AU" baseline="0" dirty="0" smtClean="0"/>
              <a:t>Blood supply </a:t>
            </a:r>
          </a:p>
          <a:p>
            <a:r>
              <a:rPr lang="en-AU" baseline="0" dirty="0" err="1" smtClean="0"/>
              <a:t>coeliac</a:t>
            </a:r>
            <a:r>
              <a:rPr lang="en-AU" baseline="0" dirty="0" smtClean="0"/>
              <a:t> trunk – Common hepatic</a:t>
            </a:r>
            <a:r>
              <a:rPr lang="en-AU" baseline="0" dirty="0" smtClean="0">
                <a:sym typeface="Wingdings" pitchFamily="2" charset="2"/>
              </a:rPr>
              <a:t> </a:t>
            </a:r>
            <a:r>
              <a:rPr lang="en-AU" baseline="0" dirty="0" err="1" smtClean="0">
                <a:sym typeface="Wingdings" pitchFamily="2" charset="2"/>
              </a:rPr>
              <a:t>gastroduodenal</a:t>
            </a:r>
            <a:r>
              <a:rPr lang="en-AU" baseline="0" dirty="0" smtClean="0">
                <a:sym typeface="Wingdings" pitchFamily="2" charset="2"/>
              </a:rPr>
              <a:t> artery  superior </a:t>
            </a:r>
            <a:r>
              <a:rPr lang="en-AU" baseline="0" dirty="0" err="1" smtClean="0">
                <a:sym typeface="Wingdings" pitchFamily="2" charset="2"/>
              </a:rPr>
              <a:t>pancreatoduodenal</a:t>
            </a:r>
            <a:r>
              <a:rPr lang="en-AU" baseline="0" dirty="0" smtClean="0">
                <a:sym typeface="Wingdings" pitchFamily="2" charset="2"/>
              </a:rPr>
              <a:t> artery </a:t>
            </a:r>
            <a:endParaRPr lang="en-AU" baseline="0" dirty="0" smtClean="0"/>
          </a:p>
          <a:p>
            <a:r>
              <a:rPr lang="en-AU" dirty="0" smtClean="0"/>
              <a:t>SMA </a:t>
            </a:r>
            <a:r>
              <a:rPr lang="en-AU" dirty="0" smtClean="0">
                <a:sym typeface="Wingdings" pitchFamily="2" charset="2"/>
              </a:rPr>
              <a:t> inferior </a:t>
            </a:r>
            <a:r>
              <a:rPr lang="en-AU" dirty="0" err="1" smtClean="0">
                <a:sym typeface="Wingdings" pitchFamily="2" charset="2"/>
              </a:rPr>
              <a:t>pancreatoduodenal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atery</a:t>
            </a:r>
            <a:endParaRPr lang="en-AU" dirty="0" smtClean="0">
              <a:sym typeface="Wingdings" pitchFamily="2" charset="2"/>
            </a:endParaRPr>
          </a:p>
          <a:p>
            <a:r>
              <a:rPr lang="en-AU" dirty="0" smtClean="0">
                <a:sym typeface="Wingdings" pitchFamily="2" charset="2"/>
              </a:rPr>
              <a:t>Coeliac</a:t>
            </a:r>
            <a:r>
              <a:rPr lang="en-AU" baseline="0" dirty="0" smtClean="0">
                <a:sym typeface="Wingdings" pitchFamily="2" charset="2"/>
              </a:rPr>
              <a:t> trunk  splenic artery  branches to pancreas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Developed 1990</a:t>
            </a:r>
          </a:p>
          <a:p>
            <a:endParaRPr lang="en-AU" dirty="0" smtClean="0"/>
          </a:p>
          <a:p>
            <a:r>
              <a:rPr lang="en-AU" dirty="0" smtClean="0"/>
              <a:t>Outlines the difference between necrotising and interstitial pancreatitis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Acute necrotizing pancreatitis: CT scan. Contrast-enhanced CT scan showing acute pancreatitis with necrosis. Arrow shows partially enhancing body/tail of pancreas surrounded by fluid with decreased enhancement in the neck/body of the pancreas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Only 10% of hospitalised patients have</a:t>
            </a:r>
            <a:r>
              <a:rPr lang="en-AU" baseline="0" dirty="0" smtClean="0"/>
              <a:t> necrotising pancreatitis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Necrosis will</a:t>
            </a:r>
            <a:r>
              <a:rPr lang="en-AU" baseline="0" dirty="0" smtClean="0"/>
              <a:t> not become infected until day 7-10 </a:t>
            </a:r>
            <a:r>
              <a:rPr lang="en-AU" baseline="0" dirty="0" smtClean="0">
                <a:sym typeface="Wingdings" pitchFamily="2" charset="2"/>
              </a:rPr>
              <a:t> diagnosis can be done by CT guided aspiration</a:t>
            </a:r>
          </a:p>
          <a:p>
            <a:r>
              <a:rPr lang="en-AU" baseline="0" dirty="0" smtClean="0">
                <a:sym typeface="Wingdings" pitchFamily="2" charset="2"/>
              </a:rPr>
              <a:t>Clinically will have persistent fever, raised WCC, and organ failure in patient with infected necrosis</a:t>
            </a:r>
          </a:p>
          <a:p>
            <a:endParaRPr lang="en-AU" baseline="0" dirty="0" smtClean="0"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Dynamic – IV + PO contrast</a:t>
            </a:r>
          </a:p>
          <a:p>
            <a:endParaRPr lang="en-AU" baseline="0" dirty="0" smtClean="0">
              <a:sym typeface="Wingdings" pitchFamily="2" charset="2"/>
            </a:endParaRPr>
          </a:p>
          <a:p>
            <a:r>
              <a:rPr lang="en-AU" baseline="0" dirty="0" smtClean="0">
                <a:sym typeface="Wingdings" pitchFamily="2" charset="2"/>
              </a:rPr>
              <a:t>Walled off necrosis and pseudocysts develop later in course of pancreatitis.</a:t>
            </a:r>
          </a:p>
          <a:p>
            <a:r>
              <a:rPr lang="en-AU" baseline="0" dirty="0" smtClean="0">
                <a:sym typeface="Wingdings" pitchFamily="2" charset="2"/>
              </a:rPr>
              <a:t>Many Pseudocysts resolve spontaneously – rupture can have catastrophic outcomes</a:t>
            </a:r>
          </a:p>
          <a:p>
            <a:r>
              <a:rPr lang="en-AU" baseline="0" dirty="0" smtClean="0">
                <a:sym typeface="Wingdings" pitchFamily="2" charset="2"/>
              </a:rPr>
              <a:t>Walled off necrosis differs by pancreas appears necrotic an heterogenous on CT whereas pseudocyst the pancreas appears enhancing with cyst distinct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Pending region</a:t>
            </a:r>
            <a:r>
              <a:rPr lang="en-AU" baseline="0" dirty="0" smtClean="0"/>
              <a:t> </a:t>
            </a:r>
          </a:p>
          <a:p>
            <a:r>
              <a:rPr lang="en-AU" baseline="0" dirty="0" smtClean="0"/>
              <a:t>Local practices and surgeon preference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704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Van </a:t>
            </a:r>
            <a:r>
              <a:rPr lang="en-AU" dirty="0" err="1" smtClean="0"/>
              <a:t>Santvoort</a:t>
            </a:r>
            <a:r>
              <a:rPr lang="en-AU" dirty="0" smtClean="0"/>
              <a:t> HC et al; </a:t>
            </a:r>
            <a:r>
              <a:rPr lang="en-AU" i="1" dirty="0" smtClean="0"/>
              <a:t>Early endoscopic retrograde </a:t>
            </a:r>
            <a:r>
              <a:rPr lang="en-AU" i="1" dirty="0" err="1" smtClean="0"/>
              <a:t>cholangiopancreatography</a:t>
            </a:r>
            <a:r>
              <a:rPr lang="en-AU" i="1" dirty="0" smtClean="0"/>
              <a:t> in predicted severe acute biliary pancreatitis: a prospective multicentre study</a:t>
            </a:r>
            <a:r>
              <a:rPr lang="en-AU" dirty="0" smtClean="0"/>
              <a:t>. Ann </a:t>
            </a:r>
            <a:r>
              <a:rPr lang="en-AU" dirty="0" err="1" smtClean="0"/>
              <a:t>Surg</a:t>
            </a:r>
            <a:r>
              <a:rPr lang="en-AU" dirty="0" smtClean="0"/>
              <a:t> </a:t>
            </a:r>
            <a:r>
              <a:rPr lang="en-AU" b="1" dirty="0" smtClean="0"/>
              <a:t>2009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Van </a:t>
            </a:r>
            <a:r>
              <a:rPr lang="en-AU" dirty="0" err="1" smtClean="0"/>
              <a:t>Santvoort</a:t>
            </a:r>
            <a:r>
              <a:rPr lang="en-AU" dirty="0" smtClean="0"/>
              <a:t> HC et </a:t>
            </a:r>
            <a:r>
              <a:rPr lang="en-AU" dirty="0" err="1" smtClean="0"/>
              <a:t>a;l</a:t>
            </a:r>
            <a:r>
              <a:rPr lang="en-AU" dirty="0" smtClean="0"/>
              <a:t> </a:t>
            </a:r>
            <a:r>
              <a:rPr lang="en-AU" i="1" dirty="0" smtClean="0"/>
              <a:t>A step-up approach or open </a:t>
            </a:r>
            <a:r>
              <a:rPr lang="en-AU" i="1" dirty="0" err="1" smtClean="0"/>
              <a:t>necrosectomy</a:t>
            </a:r>
            <a:r>
              <a:rPr lang="en-AU" i="1" dirty="0" smtClean="0"/>
              <a:t> for necrotizing </a:t>
            </a:r>
            <a:r>
              <a:rPr lang="da-DK" i="1" dirty="0" smtClean="0"/>
              <a:t>pancreatitis</a:t>
            </a:r>
            <a:r>
              <a:rPr lang="da-DK" dirty="0" smtClean="0"/>
              <a:t>. N Eng J Med </a:t>
            </a:r>
            <a:r>
              <a:rPr lang="da-DK" b="1" dirty="0" smtClean="0"/>
              <a:t>2010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066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Cystic</a:t>
            </a:r>
            <a:r>
              <a:rPr lang="en-AU" baseline="0" dirty="0" smtClean="0"/>
              <a:t> fibrosis transmembrane receptor gene – chloride channel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CT - dilated ducts, calcification, atrophic pancreas,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pseudocysts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ERCP – Chronic </a:t>
            </a:r>
            <a:r>
              <a:rPr lang="en-AU" dirty="0" err="1" smtClean="0"/>
              <a:t>pancretitis</a:t>
            </a:r>
            <a:r>
              <a:rPr lang="en-AU" dirty="0" smtClean="0"/>
              <a:t> – 1) luminal narrowing, 2) irregularities in duct system </a:t>
            </a:r>
            <a:r>
              <a:rPr lang="en-AU" dirty="0" smtClean="0">
                <a:sym typeface="Wingdings" pitchFamily="2" charset="2"/>
              </a:rPr>
              <a:t> stenosis, dilation, sacculation,</a:t>
            </a:r>
            <a:r>
              <a:rPr lang="en-AU" baseline="0" dirty="0" smtClean="0">
                <a:sym typeface="Wingdings" pitchFamily="2" charset="2"/>
              </a:rPr>
              <a:t> ectasia, 3) Blockage of </a:t>
            </a:r>
            <a:r>
              <a:rPr lang="en-AU" baseline="0" dirty="0" err="1" smtClean="0">
                <a:sym typeface="Wingdings" pitchFamily="2" charset="2"/>
              </a:rPr>
              <a:t>panceratic</a:t>
            </a:r>
            <a:r>
              <a:rPr lang="en-AU" baseline="0" dirty="0" smtClean="0">
                <a:sym typeface="Wingdings" pitchFamily="2" charset="2"/>
              </a:rPr>
              <a:t> duct by calcium deposits</a:t>
            </a:r>
          </a:p>
          <a:p>
            <a:endParaRPr lang="en-AU" dirty="0" smtClean="0"/>
          </a:p>
          <a:p>
            <a:r>
              <a:rPr lang="en-AU" dirty="0" smtClean="0"/>
              <a:t>EUS – very sensitive at showing pancreatic parenchyma </a:t>
            </a:r>
          </a:p>
          <a:p>
            <a:endParaRPr lang="en-AU" dirty="0" smtClean="0"/>
          </a:p>
          <a:p>
            <a:r>
              <a:rPr lang="en-AU" dirty="0" smtClean="0"/>
              <a:t>Impaired glucose</a:t>
            </a:r>
            <a:r>
              <a:rPr lang="en-AU" baseline="0" dirty="0" smtClean="0"/>
              <a:t> tolerance</a:t>
            </a:r>
          </a:p>
          <a:p>
            <a:r>
              <a:rPr lang="en-AU" baseline="0" dirty="0" err="1" smtClean="0"/>
              <a:t>Fecal</a:t>
            </a:r>
            <a:r>
              <a:rPr lang="en-AU" baseline="0" dirty="0" smtClean="0"/>
              <a:t> elastase</a:t>
            </a:r>
          </a:p>
          <a:p>
            <a:r>
              <a:rPr lang="en-AU" baseline="0" dirty="0" smtClean="0"/>
              <a:t>Secretin stimulation test</a:t>
            </a:r>
          </a:p>
          <a:p>
            <a:r>
              <a:rPr lang="en-AU" baseline="0" dirty="0" smtClean="0"/>
              <a:t>Need 60% fn to be lost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Pancreatic stones found in 20-60% of patients with chronic pancreatitis – Up</a:t>
            </a:r>
            <a:r>
              <a:rPr lang="en-AU" baseline="0" dirty="0" smtClean="0"/>
              <a:t> to date</a:t>
            </a:r>
          </a:p>
          <a:p>
            <a:r>
              <a:rPr lang="en-AU" baseline="0" dirty="0" smtClean="0"/>
              <a:t>Journal of pancreas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303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Islets</a:t>
            </a:r>
            <a:r>
              <a:rPr lang="en-AU" baseline="0" dirty="0" smtClean="0"/>
              <a:t> of </a:t>
            </a:r>
            <a:r>
              <a:rPr lang="en-AU" baseline="0" dirty="0" err="1" smtClean="0"/>
              <a:t>Langerhans</a:t>
            </a:r>
            <a:endParaRPr lang="en-AU" dirty="0" smtClean="0"/>
          </a:p>
          <a:p>
            <a:r>
              <a:rPr lang="en-AU" dirty="0" smtClean="0"/>
              <a:t>Alpha – glucagon – increase BSL – sugar metabolism – gluconeogenesis + glycogenolysis</a:t>
            </a:r>
          </a:p>
          <a:p>
            <a:r>
              <a:rPr lang="en-AU" dirty="0" smtClean="0"/>
              <a:t>	catabolic</a:t>
            </a:r>
          </a:p>
          <a:p>
            <a:r>
              <a:rPr lang="en-AU" dirty="0" smtClean="0"/>
              <a:t>Beta – insulin – BSL uptake in adipose and skeletal muscle, glycogen</a:t>
            </a:r>
            <a:r>
              <a:rPr lang="en-AU" baseline="0" dirty="0" smtClean="0"/>
              <a:t> synthesis in liver, lipids </a:t>
            </a:r>
            <a:r>
              <a:rPr lang="en-AU" baseline="0" dirty="0" smtClean="0">
                <a:sym typeface="Wingdings" pitchFamily="2" charset="2"/>
              </a:rPr>
              <a:t> Trigs, decreased </a:t>
            </a:r>
            <a:r>
              <a:rPr lang="en-AU" baseline="0" dirty="0" err="1" smtClean="0">
                <a:sym typeface="Wingdings" pitchFamily="2" charset="2"/>
              </a:rPr>
              <a:t>lipolysis</a:t>
            </a:r>
            <a:r>
              <a:rPr lang="en-AU" baseline="0" dirty="0" smtClean="0">
                <a:sym typeface="Wingdings" pitchFamily="2" charset="2"/>
              </a:rPr>
              <a:t> and proteolysis</a:t>
            </a:r>
          </a:p>
          <a:p>
            <a:r>
              <a:rPr lang="en-AU" baseline="0" dirty="0" smtClean="0">
                <a:sym typeface="Wingdings" pitchFamily="2" charset="2"/>
              </a:rPr>
              <a:t>	Anabolic in general</a:t>
            </a:r>
            <a:r>
              <a:rPr lang="en-AU" dirty="0" smtClean="0"/>
              <a:t> </a:t>
            </a:r>
            <a:r>
              <a:rPr lang="en-AU" baseline="0" dirty="0" smtClean="0"/>
              <a:t> – inhibits alpha</a:t>
            </a:r>
          </a:p>
          <a:p>
            <a:r>
              <a:rPr lang="en-AU" baseline="0" dirty="0" smtClean="0"/>
              <a:t>Delta – </a:t>
            </a:r>
            <a:r>
              <a:rPr lang="en-AU" baseline="0" dirty="0" err="1" smtClean="0"/>
              <a:t>somatostatin</a:t>
            </a:r>
            <a:r>
              <a:rPr lang="en-AU" baseline="0" dirty="0" smtClean="0"/>
              <a:t> –- decreases gastric secretions and emptying. Decreases smooth muscle contractions . Decreases TSH, </a:t>
            </a:r>
            <a:r>
              <a:rPr lang="en-AU" baseline="0" dirty="0" err="1" smtClean="0"/>
              <a:t>Prl</a:t>
            </a:r>
            <a:r>
              <a:rPr lang="en-AU" baseline="0" dirty="0" smtClean="0"/>
              <a:t>, GH, from Ant Pit </a:t>
            </a:r>
          </a:p>
          <a:p>
            <a:r>
              <a:rPr lang="en-AU" baseline="0" dirty="0" smtClean="0"/>
              <a:t>	also </a:t>
            </a:r>
            <a:r>
              <a:rPr lang="en-AU" baseline="0" dirty="0" err="1" smtClean="0"/>
              <a:t>gastrin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secretin</a:t>
            </a:r>
            <a:r>
              <a:rPr lang="en-AU" baseline="0" dirty="0" smtClean="0"/>
              <a:t>, CCK from stomach	</a:t>
            </a:r>
          </a:p>
          <a:p>
            <a:r>
              <a:rPr lang="en-AU" baseline="0" dirty="0" smtClean="0"/>
              <a:t>		is inhibitory</a:t>
            </a:r>
          </a:p>
          <a:p>
            <a:r>
              <a:rPr lang="en-AU" baseline="0" dirty="0" smtClean="0"/>
              <a:t>PP cells – pancreatic polypeptide – self regulates pancreatic secretion</a:t>
            </a:r>
          </a:p>
          <a:p>
            <a:r>
              <a:rPr lang="en-AU" baseline="0" dirty="0" smtClean="0"/>
              <a:t>Epsilon cells – </a:t>
            </a:r>
            <a:r>
              <a:rPr lang="en-AU" baseline="0" dirty="0" err="1" smtClean="0"/>
              <a:t>ghrehlin</a:t>
            </a:r>
            <a:r>
              <a:rPr lang="en-AU" baseline="0" dirty="0" smtClean="0"/>
              <a:t> – hunger hormone</a:t>
            </a:r>
          </a:p>
          <a:p>
            <a:endParaRPr lang="en-AU" baseline="0" dirty="0" smtClean="0"/>
          </a:p>
          <a:p>
            <a:r>
              <a:rPr lang="en-AU" baseline="0" dirty="0" smtClean="0"/>
              <a:t>Acinar cells – intercalated ducts with zymogen granules- amylase, lipase, cholesterol esterase, </a:t>
            </a:r>
            <a:r>
              <a:rPr lang="en-AU" baseline="0" dirty="0" err="1" smtClean="0"/>
              <a:t>endopeptidases</a:t>
            </a:r>
            <a:r>
              <a:rPr lang="en-AU" baseline="0" dirty="0" smtClean="0"/>
              <a:t> (trypsin and chymotrypsin), </a:t>
            </a:r>
            <a:r>
              <a:rPr lang="en-AU" baseline="0" dirty="0" err="1" smtClean="0"/>
              <a:t>exopeptidases</a:t>
            </a:r>
            <a:r>
              <a:rPr lang="en-AU" baseline="0" dirty="0" smtClean="0"/>
              <a:t> (carboxypeptidase + aminopeptidases) </a:t>
            </a:r>
          </a:p>
          <a:p>
            <a:r>
              <a:rPr lang="en-AU" baseline="0" dirty="0" smtClean="0"/>
              <a:t>Proteolytic enzymes packed as zymogens</a:t>
            </a:r>
          </a:p>
          <a:p>
            <a:r>
              <a:rPr lang="en-AU" baseline="0" dirty="0" smtClean="0"/>
              <a:t>Enterokinase cleaves </a:t>
            </a:r>
            <a:r>
              <a:rPr lang="en-AU" baseline="0" dirty="0" err="1" smtClean="0"/>
              <a:t>tripsinogen</a:t>
            </a:r>
            <a:r>
              <a:rPr lang="en-AU" baseline="0" dirty="0" smtClean="0"/>
              <a:t> into trypsin which when activates other enzymes –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Gastroparesis</a:t>
            </a:r>
            <a:r>
              <a:rPr lang="en-AU" baseline="0" dirty="0" smtClean="0"/>
              <a:t> </a:t>
            </a:r>
            <a:r>
              <a:rPr lang="en-AU" dirty="0" smtClean="0"/>
              <a:t>– needs to be evaluated as may be a source of pain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Van </a:t>
            </a:r>
            <a:r>
              <a:rPr lang="en-AU" dirty="0" err="1" smtClean="0"/>
              <a:t>Santvoort</a:t>
            </a:r>
            <a:r>
              <a:rPr lang="en-AU" dirty="0" smtClean="0"/>
              <a:t> HC et al; </a:t>
            </a:r>
            <a:r>
              <a:rPr lang="en-AU" i="1" dirty="0" smtClean="0"/>
              <a:t>Early endoscopic retrograde </a:t>
            </a:r>
            <a:r>
              <a:rPr lang="en-AU" i="1" dirty="0" err="1" smtClean="0"/>
              <a:t>cholangiopancreatography</a:t>
            </a:r>
            <a:r>
              <a:rPr lang="en-AU" i="1" dirty="0" smtClean="0"/>
              <a:t> in predicted severe acute biliary pancreatitis: a prospective multicentre study</a:t>
            </a:r>
            <a:r>
              <a:rPr lang="en-AU" dirty="0" smtClean="0"/>
              <a:t>. Ann </a:t>
            </a:r>
            <a:r>
              <a:rPr lang="en-AU" dirty="0" err="1" smtClean="0"/>
              <a:t>Surg</a:t>
            </a:r>
            <a:r>
              <a:rPr lang="en-AU" dirty="0" smtClean="0"/>
              <a:t> </a:t>
            </a:r>
            <a:r>
              <a:rPr lang="en-AU" b="1" dirty="0" smtClean="0"/>
              <a:t>2009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Van </a:t>
            </a:r>
            <a:r>
              <a:rPr lang="en-AU" dirty="0" err="1" smtClean="0"/>
              <a:t>Santvoort</a:t>
            </a:r>
            <a:r>
              <a:rPr lang="en-AU" dirty="0" smtClean="0"/>
              <a:t> HC et </a:t>
            </a:r>
            <a:r>
              <a:rPr lang="en-AU" dirty="0" err="1" smtClean="0"/>
              <a:t>a;l</a:t>
            </a:r>
            <a:r>
              <a:rPr lang="en-AU" dirty="0" smtClean="0"/>
              <a:t> </a:t>
            </a:r>
            <a:r>
              <a:rPr lang="en-AU" i="1" dirty="0" smtClean="0"/>
              <a:t>A step-up approach or open </a:t>
            </a:r>
            <a:r>
              <a:rPr lang="en-AU" i="1" dirty="0" err="1" smtClean="0"/>
              <a:t>necrosectomy</a:t>
            </a:r>
            <a:r>
              <a:rPr lang="en-AU" i="1" dirty="0" smtClean="0"/>
              <a:t> for necrotizing </a:t>
            </a:r>
            <a:r>
              <a:rPr lang="da-DK" i="1" dirty="0" smtClean="0"/>
              <a:t>pancreatitis</a:t>
            </a:r>
            <a:r>
              <a:rPr lang="da-DK" dirty="0" smtClean="0"/>
              <a:t>. N Eng J Med </a:t>
            </a:r>
            <a:r>
              <a:rPr lang="da-DK" b="1" dirty="0" smtClean="0"/>
              <a:t>2010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75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35% ETOH and</a:t>
            </a:r>
            <a:r>
              <a:rPr lang="en-AU" baseline="0" dirty="0" smtClean="0"/>
              <a:t> Gallstones</a:t>
            </a:r>
          </a:p>
          <a:p>
            <a:r>
              <a:rPr lang="en-AU" baseline="0" dirty="0" smtClean="0"/>
              <a:t>Incidence 15-40/100 000</a:t>
            </a:r>
          </a:p>
          <a:p>
            <a:r>
              <a:rPr lang="en-AU" baseline="0" dirty="0" smtClean="0"/>
              <a:t>5-10% is severe</a:t>
            </a:r>
          </a:p>
          <a:p>
            <a:r>
              <a:rPr lang="en-AU" baseline="0" dirty="0" smtClean="0"/>
              <a:t>Mortality 5%</a:t>
            </a:r>
          </a:p>
          <a:p>
            <a:endParaRPr lang="en-AU" baseline="0" dirty="0" smtClean="0"/>
          </a:p>
          <a:p>
            <a:r>
              <a:rPr lang="en-AU" baseline="0" dirty="0" smtClean="0"/>
              <a:t>intercalated ducts with zymogen granules- amylase, lipase, cholesterol esterase, </a:t>
            </a:r>
            <a:r>
              <a:rPr lang="en-AU" baseline="0" dirty="0" err="1" smtClean="0"/>
              <a:t>endopeptidases</a:t>
            </a:r>
            <a:r>
              <a:rPr lang="en-AU" baseline="0" dirty="0" smtClean="0"/>
              <a:t> (trypsin and chymotrypsin), </a:t>
            </a:r>
            <a:r>
              <a:rPr lang="en-AU" baseline="0" dirty="0" err="1" smtClean="0"/>
              <a:t>exopeptidases</a:t>
            </a:r>
            <a:r>
              <a:rPr lang="en-AU" baseline="0" dirty="0" smtClean="0"/>
              <a:t> (carboxypeptidase + aminopeptidases) </a:t>
            </a:r>
          </a:p>
          <a:p>
            <a:r>
              <a:rPr lang="en-AU" baseline="0" dirty="0" smtClean="0"/>
              <a:t>Proteolytic enzymes packed as zymogens</a:t>
            </a:r>
          </a:p>
          <a:p>
            <a:r>
              <a:rPr lang="en-AU" baseline="0" dirty="0" smtClean="0"/>
              <a:t>Enterokinase cleaves </a:t>
            </a:r>
            <a:r>
              <a:rPr lang="en-AU" baseline="0" dirty="0" err="1" smtClean="0"/>
              <a:t>tripsinogen</a:t>
            </a:r>
            <a:r>
              <a:rPr lang="en-AU" baseline="0" dirty="0" smtClean="0"/>
              <a:t> into trypsin which when activates other enzymes</a:t>
            </a:r>
          </a:p>
          <a:p>
            <a:r>
              <a:rPr lang="en-AU" baseline="0" dirty="0" err="1" smtClean="0"/>
              <a:t>Activatation</a:t>
            </a:r>
            <a:r>
              <a:rPr lang="en-AU" baseline="0" dirty="0" smtClean="0"/>
              <a:t> of trypsin in pancreatic tissue </a:t>
            </a:r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Jaundice</a:t>
            </a:r>
            <a:r>
              <a:rPr lang="en-AU" baseline="0" dirty="0" smtClean="0"/>
              <a:t> from oedema of pancreas and compression of intrahepatic part of CBD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Cullens</a:t>
            </a:r>
            <a:r>
              <a:rPr lang="en-AU" dirty="0" smtClean="0"/>
              <a:t> and grey-turners</a:t>
            </a:r>
            <a:r>
              <a:rPr lang="en-AU" baseline="0" dirty="0" smtClean="0"/>
              <a:t> presence suggest a severity of illness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AAA</a:t>
            </a:r>
          </a:p>
          <a:p>
            <a:r>
              <a:rPr lang="en-AU" dirty="0" smtClean="0"/>
              <a:t>Cholecystitis</a:t>
            </a:r>
          </a:p>
          <a:p>
            <a:r>
              <a:rPr lang="en-AU" dirty="0" smtClean="0"/>
              <a:t>Ruptured spleen</a:t>
            </a:r>
          </a:p>
          <a:p>
            <a:r>
              <a:rPr lang="en-AU" dirty="0" smtClean="0"/>
              <a:t>Ruptured</a:t>
            </a:r>
            <a:r>
              <a:rPr lang="en-AU" baseline="0" dirty="0" smtClean="0"/>
              <a:t> liver</a:t>
            </a:r>
          </a:p>
          <a:p>
            <a:r>
              <a:rPr lang="en-AU" baseline="0" dirty="0" smtClean="0"/>
              <a:t>Cardiac </a:t>
            </a:r>
          </a:p>
          <a:p>
            <a:r>
              <a:rPr lang="en-AU" baseline="0" dirty="0" smtClean="0"/>
              <a:t>Gastritis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Lipase</a:t>
            </a:r>
            <a:r>
              <a:rPr lang="en-AU" baseline="0" dirty="0" smtClean="0"/>
              <a:t> 3 x upper limit = 100  </a:t>
            </a:r>
            <a:r>
              <a:rPr lang="en-AU" baseline="0" dirty="0" smtClean="0">
                <a:sym typeface="Wingdings" pitchFamily="2" charset="2"/>
              </a:rPr>
              <a:t> NO correlation between level and severity</a:t>
            </a:r>
          </a:p>
          <a:p>
            <a:r>
              <a:rPr lang="en-AU" baseline="0" dirty="0" smtClean="0">
                <a:sym typeface="Wingdings" pitchFamily="2" charset="2"/>
              </a:rPr>
              <a:t>Serum lipase is more sensitive and specific as </a:t>
            </a:r>
            <a:r>
              <a:rPr lang="en-AU" baseline="0" dirty="0" err="1" smtClean="0">
                <a:sym typeface="Wingdings" pitchFamily="2" charset="2"/>
              </a:rPr>
              <a:t>salivery</a:t>
            </a:r>
            <a:r>
              <a:rPr lang="en-AU" baseline="0" dirty="0" smtClean="0">
                <a:sym typeface="Wingdings" pitchFamily="2" charset="2"/>
              </a:rPr>
              <a:t> serum amylase may be elevated in DKA or other </a:t>
            </a:r>
            <a:r>
              <a:rPr lang="en-AU" baseline="0" dirty="0" err="1" smtClean="0">
                <a:sym typeface="Wingdings" pitchFamily="2" charset="2"/>
              </a:rPr>
              <a:t>acidaemias</a:t>
            </a:r>
            <a:endParaRPr lang="en-AU" baseline="0" dirty="0" smtClean="0"/>
          </a:p>
          <a:p>
            <a:r>
              <a:rPr lang="en-AU" baseline="0" dirty="0" smtClean="0"/>
              <a:t>CRP &lt;200 suggestive of necrosis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CT – good for duct dilatation, degree</a:t>
            </a:r>
            <a:r>
              <a:rPr lang="en-AU" baseline="0" dirty="0" smtClean="0"/>
              <a:t> of necrosis, SBO</a:t>
            </a:r>
          </a:p>
          <a:p>
            <a:r>
              <a:rPr lang="en-AU" baseline="0" dirty="0" smtClean="0"/>
              <a:t>	- best utilised at day 3</a:t>
            </a:r>
          </a:p>
          <a:p>
            <a:r>
              <a:rPr lang="en-AU" baseline="0" dirty="0" smtClean="0"/>
              <a:t>MCRP – allows to see difference between </a:t>
            </a:r>
            <a:r>
              <a:rPr lang="en-AU" baseline="0" dirty="0" err="1" smtClean="0"/>
              <a:t>neoplastic</a:t>
            </a:r>
            <a:r>
              <a:rPr lang="en-AU" baseline="0" dirty="0" smtClean="0"/>
              <a:t> lesions and inflammatory</a:t>
            </a:r>
          </a:p>
          <a:p>
            <a:r>
              <a:rPr lang="en-AU" baseline="0" dirty="0" smtClean="0"/>
              <a:t>	- non-invasive imaging of pancreatic duct</a:t>
            </a:r>
          </a:p>
          <a:p>
            <a:r>
              <a:rPr lang="en-AU" baseline="0" dirty="0" smtClean="0"/>
              <a:t>ERCP – </a:t>
            </a:r>
            <a:r>
              <a:rPr lang="en-AU" baseline="0" dirty="0" err="1" smtClean="0"/>
              <a:t>diagnosic</a:t>
            </a:r>
            <a:r>
              <a:rPr lang="en-AU" baseline="0" dirty="0" smtClean="0"/>
              <a:t> and therapeutic – pts will have elevated lipase / amylase but need pain for diagnosis</a:t>
            </a:r>
          </a:p>
          <a:p>
            <a:endParaRPr lang="en-AU" baseline="0" dirty="0" smtClean="0"/>
          </a:p>
          <a:p>
            <a:r>
              <a:rPr lang="en-AU" baseline="0" dirty="0" smtClean="0"/>
              <a:t>Amylase will fall within 24-48 hrs – Lipase more sensitive but takes longer to rise</a:t>
            </a:r>
          </a:p>
          <a:p>
            <a:endParaRPr lang="en-AU" baseline="0" dirty="0" smtClean="0"/>
          </a:p>
          <a:p>
            <a:r>
              <a:rPr lang="en-AU" baseline="0" dirty="0" smtClean="0"/>
              <a:t>Tests of pancreatic function – faecal </a:t>
            </a:r>
            <a:r>
              <a:rPr lang="en-AU" baseline="0" dirty="0" err="1" smtClean="0"/>
              <a:t>elastase</a:t>
            </a:r>
            <a:endParaRPr lang="en-AU" baseline="0" dirty="0" smtClean="0"/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Developed 1978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75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4x more likely to have pancreatitis with stones</a:t>
            </a:r>
            <a:r>
              <a:rPr lang="en-AU" baseline="0" dirty="0" smtClean="0"/>
              <a:t> less than 5mm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Ransons</a:t>
            </a:r>
            <a:endParaRPr lang="en-AU" dirty="0" smtClean="0"/>
          </a:p>
          <a:p>
            <a:r>
              <a:rPr lang="en-AU" dirty="0" smtClean="0"/>
              <a:t>Atlanta</a:t>
            </a:r>
          </a:p>
          <a:p>
            <a:r>
              <a:rPr lang="en-AU" dirty="0" smtClean="0"/>
              <a:t>Number of classification systems of severity</a:t>
            </a:r>
            <a:r>
              <a:rPr lang="en-AU" baseline="0" dirty="0" smtClean="0"/>
              <a:t> were proposed at the international symposium on pancreatitis in 1992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Multi Organ Systems Score (MOSS)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CE46-DCBA-44B0-82A3-1723C6C146AE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CDE-8CD8-465B-860B-1DD95AB9A605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7C04-9B1B-4055-B1E6-D9462D6696C7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688B-8E9E-4362-87A0-1EAB2FB91897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8AF0-74E3-4FDA-B9D6-8EB1AD7EC3BF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FA69-C295-44CC-BD63-A7966ACA1B41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2ABA-B7DD-45BA-A99A-D3F4E47C75A7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B62-2E75-4D2F-8AF5-CB5E4B2F23ED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77F-4984-40D7-A881-7A814D8256E3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BBC7-03BC-4263-B1C8-3CFF31274F19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8895-B15D-42CD-A177-3079007A255A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327D-5500-4519-AE22-526CD6AA3932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1126E1-21FF-411B-A44F-DC08F043BB0A}" type="datetime1">
              <a:rPr lang="en-AU" smtClean="0"/>
              <a:pPr/>
              <a:t>31/01/15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AU" smtClean="0"/>
              <a:t>What is the role of surgery in acute pancreatitis</a:t>
            </a: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092327-32C2-484A-8583-2E5F8C3B3578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p.org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/upload.wikimedia.org/wikipedia/commons/6/6e/Blausen_0701_PancreaticTissue.pn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Pancreatitis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2232248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James Bain </a:t>
            </a:r>
          </a:p>
          <a:p>
            <a:r>
              <a:rPr lang="en-AU" dirty="0" smtClean="0"/>
              <a:t>May 2014</a:t>
            </a:r>
          </a:p>
          <a:p>
            <a:endParaRPr lang="en-AU" dirty="0"/>
          </a:p>
          <a:p>
            <a:r>
              <a:rPr lang="en-AU" dirty="0" smtClean="0"/>
              <a:t>1. What are the grading systems for Pancreatitis?</a:t>
            </a:r>
          </a:p>
          <a:p>
            <a:r>
              <a:rPr lang="en-AU" dirty="0" smtClean="0"/>
              <a:t>2. What is the role of surgery in acute pancreatitis?</a:t>
            </a:r>
          </a:p>
          <a:p>
            <a:r>
              <a:rPr lang="en-AU" dirty="0" smtClean="0"/>
              <a:t>3. What the principles of managing chronic pancreatitis?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100" dirty="0" smtClean="0"/>
              <a:t>What are the grading systems for Pancreatitis?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Ranson’s</a:t>
            </a:r>
            <a:endParaRPr lang="en-AU" dirty="0"/>
          </a:p>
          <a:p>
            <a:r>
              <a:rPr lang="en-AU" dirty="0" smtClean="0"/>
              <a:t>Apache II – </a:t>
            </a:r>
            <a:r>
              <a:rPr lang="en-AU" sz="2000" dirty="0" smtClean="0"/>
              <a:t>acute physiology and chronic health evaluation</a:t>
            </a:r>
          </a:p>
          <a:p>
            <a:r>
              <a:rPr lang="en-AU" dirty="0" smtClean="0"/>
              <a:t>Modified Glasgow</a:t>
            </a:r>
          </a:p>
          <a:p>
            <a:r>
              <a:rPr lang="en-AU" dirty="0" smtClean="0"/>
              <a:t>Organ Failure</a:t>
            </a:r>
          </a:p>
          <a:p>
            <a:r>
              <a:rPr lang="en-AU" dirty="0" smtClean="0"/>
              <a:t>Balthazar - CT criteria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are the grading systems for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Apache II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AU" dirty="0" smtClean="0"/>
              <a:t>1.Age</a:t>
            </a:r>
          </a:p>
          <a:p>
            <a:pPr>
              <a:buNone/>
            </a:pPr>
            <a:r>
              <a:rPr lang="en-AU" dirty="0" smtClean="0"/>
              <a:t>2.Temperature (rectal)</a:t>
            </a:r>
          </a:p>
          <a:p>
            <a:pPr>
              <a:buNone/>
            </a:pPr>
            <a:r>
              <a:rPr lang="en-AU" dirty="0" smtClean="0"/>
              <a:t>3.Mean arterial pressure</a:t>
            </a:r>
          </a:p>
          <a:p>
            <a:pPr>
              <a:buNone/>
            </a:pPr>
            <a:r>
              <a:rPr lang="en-AU" dirty="0" smtClean="0"/>
              <a:t>4.pH arterial</a:t>
            </a:r>
          </a:p>
          <a:p>
            <a:pPr>
              <a:buNone/>
            </a:pPr>
            <a:r>
              <a:rPr lang="en-AU" dirty="0" smtClean="0"/>
              <a:t>5.Heart rate</a:t>
            </a:r>
          </a:p>
          <a:p>
            <a:pPr>
              <a:buNone/>
            </a:pPr>
            <a:r>
              <a:rPr lang="en-AU" dirty="0" smtClean="0"/>
              <a:t>6.Respiratory rate</a:t>
            </a:r>
          </a:p>
          <a:p>
            <a:pPr>
              <a:buNone/>
            </a:pPr>
            <a:r>
              <a:rPr lang="en-AU" dirty="0" smtClean="0"/>
              <a:t>7.Sodium (serum)</a:t>
            </a:r>
          </a:p>
          <a:p>
            <a:pPr>
              <a:buNone/>
            </a:pPr>
            <a:r>
              <a:rPr lang="en-AU" dirty="0" smtClean="0"/>
              <a:t>8.Potassium (serum)</a:t>
            </a:r>
          </a:p>
          <a:p>
            <a:pPr>
              <a:buNone/>
            </a:pPr>
            <a:r>
              <a:rPr lang="en-AU" dirty="0" smtClean="0"/>
              <a:t>9.Creatinine</a:t>
            </a:r>
          </a:p>
          <a:p>
            <a:pPr>
              <a:buNone/>
            </a:pPr>
            <a:r>
              <a:rPr lang="en-AU" dirty="0" smtClean="0"/>
              <a:t>10.Hematocrit</a:t>
            </a:r>
          </a:p>
          <a:p>
            <a:pPr>
              <a:buNone/>
            </a:pPr>
            <a:r>
              <a:rPr lang="en-AU" dirty="0" smtClean="0"/>
              <a:t>11.White blood cell count</a:t>
            </a:r>
          </a:p>
          <a:p>
            <a:pPr>
              <a:buNone/>
            </a:pPr>
            <a:r>
              <a:rPr lang="en-AU" dirty="0" smtClean="0"/>
              <a:t>12.Glasgow Coma Scale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are the grading systems for Pancreatitis?</a:t>
            </a:r>
            <a:endParaRPr lang="en-AU"/>
          </a:p>
        </p:txBody>
      </p:sp>
      <p:pic>
        <p:nvPicPr>
          <p:cNvPr id="10242" name="Picture 2" descr="http://www.ezzatmoemen.com/sites/default/files/Ezzat-Sepsis-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343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Modified Glasgow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b="1" dirty="0" smtClean="0"/>
              <a:t>P</a:t>
            </a:r>
            <a:r>
              <a:rPr lang="en-AU" dirty="0" smtClean="0"/>
              <a:t>aO2 &lt;80 mmHg</a:t>
            </a:r>
          </a:p>
          <a:p>
            <a:pPr>
              <a:buNone/>
            </a:pPr>
            <a:r>
              <a:rPr lang="en-AU" b="1" dirty="0" smtClean="0"/>
              <a:t>A</a:t>
            </a:r>
            <a:r>
              <a:rPr lang="en-AU" dirty="0" smtClean="0"/>
              <a:t>ge &gt;55</a:t>
            </a:r>
          </a:p>
          <a:p>
            <a:pPr>
              <a:buNone/>
            </a:pPr>
            <a:r>
              <a:rPr lang="en-AU" b="1" dirty="0" err="1" smtClean="0"/>
              <a:t>N</a:t>
            </a:r>
            <a:r>
              <a:rPr lang="en-AU" dirty="0" err="1" smtClean="0"/>
              <a:t>eutrophils</a:t>
            </a:r>
            <a:r>
              <a:rPr lang="en-AU" dirty="0" smtClean="0"/>
              <a:t> – WCC &gt;15</a:t>
            </a:r>
          </a:p>
          <a:p>
            <a:pPr>
              <a:buNone/>
            </a:pPr>
            <a:r>
              <a:rPr lang="en-AU" b="1" dirty="0" smtClean="0"/>
              <a:t>C</a:t>
            </a:r>
            <a:r>
              <a:rPr lang="en-AU" dirty="0" smtClean="0"/>
              <a:t>alcium &lt;2mM</a:t>
            </a:r>
          </a:p>
          <a:p>
            <a:pPr>
              <a:buNone/>
            </a:pPr>
            <a:r>
              <a:rPr lang="en-AU" b="1" dirty="0" smtClean="0"/>
              <a:t>R</a:t>
            </a:r>
            <a:r>
              <a:rPr lang="en-AU" dirty="0" smtClean="0"/>
              <a:t>enal Fn – urea &gt;16mM</a:t>
            </a:r>
          </a:p>
          <a:p>
            <a:pPr>
              <a:buNone/>
            </a:pPr>
            <a:r>
              <a:rPr lang="en-AU" b="1" dirty="0" smtClean="0"/>
              <a:t>E</a:t>
            </a:r>
            <a:r>
              <a:rPr lang="en-AU" dirty="0" smtClean="0"/>
              <a:t>nzymes – LDH &gt;600, AST &gt; 200</a:t>
            </a:r>
          </a:p>
          <a:p>
            <a:pPr>
              <a:buNone/>
            </a:pPr>
            <a:r>
              <a:rPr lang="en-AU" b="1" dirty="0" smtClean="0"/>
              <a:t>A</a:t>
            </a:r>
            <a:r>
              <a:rPr lang="en-AU" dirty="0" smtClean="0"/>
              <a:t>lbumin &lt;32</a:t>
            </a:r>
          </a:p>
          <a:p>
            <a:pPr>
              <a:buNone/>
            </a:pPr>
            <a:r>
              <a:rPr lang="en-AU" b="1" dirty="0" smtClean="0"/>
              <a:t>S</a:t>
            </a:r>
            <a:r>
              <a:rPr lang="en-AU" dirty="0" smtClean="0"/>
              <a:t>ugar &gt;10mM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sz="2400" dirty="0" smtClean="0"/>
              <a:t>3 or more suggest severe pancreatitis and should be managed in ICU</a:t>
            </a:r>
          </a:p>
          <a:p>
            <a:pPr>
              <a:buNone/>
            </a:pPr>
            <a:r>
              <a:rPr lang="en-AU" sz="2400" dirty="0" smtClean="0"/>
              <a:t>Validated for Alcohol and Gallstone pancreatitis</a:t>
            </a:r>
            <a:endParaRPr lang="en-AU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are the grading systems for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Organ Failure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Organ Failure 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Bedside index of severity in acute pancreatitis (BISAP)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SBP &lt; 90mmHg</a:t>
            </a:r>
          </a:p>
          <a:p>
            <a:r>
              <a:rPr lang="en-AU" dirty="0" smtClean="0"/>
              <a:t>Pao2 &lt;60mmHg</a:t>
            </a:r>
          </a:p>
          <a:p>
            <a:r>
              <a:rPr lang="en-AU" dirty="0" smtClean="0"/>
              <a:t>Creatinine &gt;180 </a:t>
            </a:r>
            <a:r>
              <a:rPr lang="en-AU" dirty="0" err="1" smtClean="0"/>
              <a:t>uM</a:t>
            </a:r>
            <a:endParaRPr lang="en-AU" dirty="0" smtClean="0"/>
          </a:p>
          <a:p>
            <a:r>
              <a:rPr lang="en-AU" dirty="0" smtClean="0"/>
              <a:t>GI bleeding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b="1" dirty="0" smtClean="0"/>
              <a:t>SIRS</a:t>
            </a:r>
          </a:p>
          <a:p>
            <a:r>
              <a:rPr lang="en-AU" dirty="0" smtClean="0"/>
              <a:t>Temp &gt;38, &lt;36</a:t>
            </a:r>
          </a:p>
          <a:p>
            <a:r>
              <a:rPr lang="en-AU" dirty="0" smtClean="0"/>
              <a:t>Pulse &gt;90</a:t>
            </a:r>
          </a:p>
          <a:p>
            <a:r>
              <a:rPr lang="en-AU" dirty="0" err="1" smtClean="0"/>
              <a:t>Tachypnnoea</a:t>
            </a:r>
            <a:r>
              <a:rPr lang="en-AU" dirty="0" smtClean="0"/>
              <a:t> &gt;24</a:t>
            </a:r>
          </a:p>
          <a:p>
            <a:r>
              <a:rPr lang="en-AU" dirty="0" smtClean="0"/>
              <a:t>WCC &gt;12</a:t>
            </a:r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BUN &gt;8</a:t>
            </a:r>
          </a:p>
          <a:p>
            <a:r>
              <a:rPr lang="en-AU" dirty="0" smtClean="0"/>
              <a:t>Impaired mental status</a:t>
            </a:r>
          </a:p>
          <a:p>
            <a:r>
              <a:rPr lang="en-AU" dirty="0" smtClean="0"/>
              <a:t>SIRS 2/4</a:t>
            </a:r>
          </a:p>
          <a:p>
            <a:r>
              <a:rPr lang="en-AU" dirty="0" smtClean="0"/>
              <a:t>Age &gt;60</a:t>
            </a:r>
          </a:p>
          <a:p>
            <a:r>
              <a:rPr lang="en-AU" dirty="0" smtClean="0"/>
              <a:t>Pleural Effusion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Multi organ system score (MOSS) </a:t>
            </a:r>
          </a:p>
          <a:p>
            <a:pPr marL="0" indent="0">
              <a:buNone/>
            </a:pPr>
            <a:r>
              <a:rPr lang="en-AU" dirty="0" smtClean="0"/>
              <a:t>CRP &gt;150</a:t>
            </a:r>
          </a:p>
          <a:p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are the grading systems for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353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AU" dirty="0" smtClean="0"/>
              <a:t>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124744"/>
            <a:ext cx="5050904" cy="4925144"/>
          </a:xfrm>
        </p:spPr>
        <p:txBody>
          <a:bodyPr>
            <a:normAutofit lnSpcReduction="10000"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 lvl="2">
              <a:buNone/>
            </a:pPr>
            <a:r>
              <a:rPr lang="en-AU" dirty="0" smtClean="0"/>
              <a:t>	Mortality</a:t>
            </a:r>
          </a:p>
          <a:p>
            <a:pPr>
              <a:buNone/>
            </a:pPr>
            <a:r>
              <a:rPr lang="en-AU" dirty="0" smtClean="0"/>
              <a:t>0-3 = 		3%</a:t>
            </a:r>
          </a:p>
          <a:p>
            <a:pPr>
              <a:buNone/>
            </a:pPr>
            <a:r>
              <a:rPr lang="en-AU" dirty="0" smtClean="0"/>
              <a:t>4-6 = 		6%</a:t>
            </a:r>
          </a:p>
          <a:p>
            <a:pPr>
              <a:buNone/>
            </a:pPr>
            <a:r>
              <a:rPr lang="en-AU" dirty="0" smtClean="0"/>
              <a:t>7-10 = 	17%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are the grading systems for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are the grading systems for Pancreatitis?</a:t>
            </a:r>
            <a:endParaRPr lang="en-AU"/>
          </a:p>
        </p:txBody>
      </p:sp>
      <p:pic>
        <p:nvPicPr>
          <p:cNvPr id="1027" name="Picture 3" descr="Image not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541"/>
            <a:ext cx="6552728" cy="5955702"/>
          </a:xfrm>
          <a:prstGeom prst="rect">
            <a:avLst/>
          </a:prstGeom>
          <a:noFill/>
        </p:spPr>
      </p:pic>
      <p:pic>
        <p:nvPicPr>
          <p:cNvPr id="1029" name="Picture 5" descr="Image not availabl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8828"/>
            <a:ext cx="7166570" cy="660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is the role of surgery in acute pancreatitis?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Correct Diagnosis </a:t>
            </a:r>
          </a:p>
          <a:p>
            <a:r>
              <a:rPr lang="en-AU" dirty="0" smtClean="0"/>
              <a:t>ERCP</a:t>
            </a:r>
          </a:p>
          <a:p>
            <a:r>
              <a:rPr lang="en-AU" dirty="0" smtClean="0"/>
              <a:t>Step up approach - Percutaneous drainage</a:t>
            </a:r>
          </a:p>
          <a:p>
            <a:r>
              <a:rPr lang="en-AU" dirty="0" smtClean="0"/>
              <a:t>Partial pancreatectomy / </a:t>
            </a:r>
            <a:r>
              <a:rPr lang="en-AU" dirty="0" err="1" smtClean="0"/>
              <a:t>necrosectomy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Diagnosis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Severity</a:t>
            </a:r>
          </a:p>
          <a:p>
            <a:r>
              <a:rPr lang="en-AU" dirty="0" smtClean="0"/>
              <a:t>CT</a:t>
            </a:r>
          </a:p>
          <a:p>
            <a:pPr lvl="1"/>
            <a:r>
              <a:rPr lang="en-AU" dirty="0" smtClean="0"/>
              <a:t>Dynamic CT 3-5 days predicts severity + degree of necrosis </a:t>
            </a:r>
          </a:p>
          <a:p>
            <a:pPr lvl="1"/>
            <a:r>
              <a:rPr lang="en-AU" dirty="0" smtClean="0"/>
              <a:t>Interstitial </a:t>
            </a:r>
            <a:r>
              <a:rPr lang="en-AU" dirty="0" err="1" smtClean="0"/>
              <a:t>vs</a:t>
            </a:r>
            <a:r>
              <a:rPr lang="en-AU" dirty="0" smtClean="0"/>
              <a:t> necrotic</a:t>
            </a:r>
          </a:p>
          <a:p>
            <a:pPr lvl="1"/>
            <a:r>
              <a:rPr lang="en-AU" dirty="0" smtClean="0"/>
              <a:t>Sterile vs. infected necrosis</a:t>
            </a:r>
          </a:p>
          <a:p>
            <a:pPr lvl="2"/>
            <a:r>
              <a:rPr lang="en-AU" dirty="0" smtClean="0"/>
              <a:t>Need cultures day 7-10 </a:t>
            </a:r>
          </a:p>
          <a:p>
            <a:pPr lvl="2"/>
            <a:r>
              <a:rPr lang="en-AU" dirty="0" smtClean="0"/>
              <a:t>Empirical antibiotics for fever not indicated unless cultures positive</a:t>
            </a:r>
          </a:p>
          <a:p>
            <a:pPr lvl="1"/>
            <a:r>
              <a:rPr lang="en-AU" dirty="0" smtClean="0"/>
              <a:t>Walled off necrosis / Pseudocysts</a:t>
            </a:r>
          </a:p>
          <a:p>
            <a:pPr lvl="1"/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26747" cy="49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2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Endoscopic surgery - ERCP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Pts severe gallstone pancreatitis are candidates suitable for ERCP</a:t>
            </a:r>
          </a:p>
          <a:p>
            <a:pPr>
              <a:buFontTx/>
              <a:buChar char="-"/>
            </a:pPr>
            <a:r>
              <a:rPr lang="en-AU" dirty="0" smtClean="0"/>
              <a:t>Should be offered in first 72 </a:t>
            </a:r>
            <a:r>
              <a:rPr lang="en-AU" dirty="0" err="1" smtClean="0"/>
              <a:t>hrs</a:t>
            </a:r>
            <a:endParaRPr lang="en-AU" dirty="0" smtClean="0"/>
          </a:p>
          <a:p>
            <a:pPr>
              <a:buFontTx/>
              <a:buChar char="-"/>
            </a:pPr>
            <a:r>
              <a:rPr lang="en-AU" dirty="0"/>
              <a:t>Done urgently with known or suspected ongoing obstruction and organ </a:t>
            </a:r>
            <a:r>
              <a:rPr lang="en-AU" dirty="0" smtClean="0"/>
              <a:t>failure</a:t>
            </a:r>
          </a:p>
          <a:p>
            <a:pPr>
              <a:buFontTx/>
              <a:buChar char="-"/>
            </a:pPr>
            <a:r>
              <a:rPr lang="en-AU" dirty="0" err="1" smtClean="0"/>
              <a:t>Cocharane</a:t>
            </a:r>
            <a:r>
              <a:rPr lang="en-AU" dirty="0" smtClean="0"/>
              <a:t> review suggest only indicated in severe cases or obstructive LFTs and clinical concern. </a:t>
            </a:r>
          </a:p>
          <a:p>
            <a:r>
              <a:rPr lang="en-AU" dirty="0" smtClean="0"/>
              <a:t>Balloon + </a:t>
            </a:r>
            <a:r>
              <a:rPr lang="en-AU" dirty="0" err="1" smtClean="0"/>
              <a:t>Sphincterotomy</a:t>
            </a:r>
            <a:r>
              <a:rPr lang="en-AU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Pancreas</a:t>
            </a:r>
          </a:p>
          <a:p>
            <a:r>
              <a:rPr lang="en-AU" dirty="0" smtClean="0"/>
              <a:t>Pancreatitis</a:t>
            </a:r>
          </a:p>
          <a:p>
            <a:r>
              <a:rPr lang="en-AU" dirty="0" smtClean="0"/>
              <a:t>Signs + Symptoms</a:t>
            </a:r>
          </a:p>
          <a:p>
            <a:r>
              <a:rPr lang="en-AU" dirty="0" smtClean="0"/>
              <a:t>Investigations</a:t>
            </a:r>
          </a:p>
          <a:p>
            <a:r>
              <a:rPr lang="en-AU" dirty="0" smtClean="0"/>
              <a:t>Grading Systems</a:t>
            </a:r>
          </a:p>
          <a:p>
            <a:r>
              <a:rPr lang="en-AU" dirty="0" smtClean="0"/>
              <a:t>Role of Surgery</a:t>
            </a:r>
          </a:p>
          <a:p>
            <a:r>
              <a:rPr lang="en-AU" dirty="0" smtClean="0"/>
              <a:t>Management of Chronic Pancreatitis</a:t>
            </a:r>
          </a:p>
          <a:p>
            <a:r>
              <a:rPr lang="en-AU" dirty="0" smtClean="0"/>
              <a:t>Summary 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Necrosectomy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Step up approach</a:t>
            </a:r>
          </a:p>
          <a:p>
            <a:pPr lvl="1"/>
            <a:r>
              <a:rPr lang="en-AU" dirty="0" smtClean="0"/>
              <a:t>Percutaneous drainage</a:t>
            </a:r>
          </a:p>
          <a:p>
            <a:pPr lvl="1"/>
            <a:r>
              <a:rPr lang="en-AU" dirty="0" smtClean="0"/>
              <a:t>Laparoscopic</a:t>
            </a:r>
          </a:p>
          <a:p>
            <a:pPr lvl="1"/>
            <a:r>
              <a:rPr lang="en-AU" dirty="0" smtClean="0"/>
              <a:t>Laparotomy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Necrotising </a:t>
            </a:r>
            <a:r>
              <a:rPr lang="en-AU" dirty="0"/>
              <a:t>pancreatitis is associated with 8-39% mortality</a:t>
            </a:r>
          </a:p>
          <a:p>
            <a:r>
              <a:rPr lang="en-AU" dirty="0" smtClean="0"/>
              <a:t>Secondary </a:t>
            </a:r>
            <a:r>
              <a:rPr lang="en-AU" dirty="0"/>
              <a:t>infection resulting in sepsis and </a:t>
            </a:r>
            <a:r>
              <a:rPr lang="en-AU" dirty="0" smtClean="0"/>
              <a:t>MOF </a:t>
            </a:r>
            <a:r>
              <a:rPr lang="en-AU" dirty="0"/>
              <a:t>results in 100% mortality </a:t>
            </a:r>
            <a:r>
              <a:rPr lang="en-AU" dirty="0" smtClean="0"/>
              <a:t>if untreated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Open </a:t>
            </a:r>
            <a:r>
              <a:rPr lang="en-AU" dirty="0" err="1"/>
              <a:t>necrosectomy</a:t>
            </a:r>
            <a:r>
              <a:rPr lang="en-AU" dirty="0"/>
              <a:t> is the traditional approach</a:t>
            </a:r>
          </a:p>
          <a:p>
            <a:r>
              <a:rPr lang="en-AU" dirty="0" smtClean="0"/>
              <a:t>Associated </a:t>
            </a:r>
            <a:r>
              <a:rPr lang="en-AU" dirty="0"/>
              <a:t>with high complication (34-95%) and mortality (11-39%) risk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Necrosectomy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Disclaimer</a:t>
            </a:r>
          </a:p>
          <a:p>
            <a:r>
              <a:rPr lang="en-AU" dirty="0"/>
              <a:t>Open – midline laparotomy</a:t>
            </a:r>
          </a:p>
          <a:p>
            <a:pPr lvl="1"/>
            <a:r>
              <a:rPr lang="en-AU" dirty="0" smtClean="0"/>
              <a:t>Allows </a:t>
            </a:r>
            <a:r>
              <a:rPr lang="en-AU" dirty="0"/>
              <a:t>inspection of the </a:t>
            </a:r>
            <a:r>
              <a:rPr lang="en-AU" dirty="0" smtClean="0"/>
              <a:t>abdomen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/>
              <a:t>Gastrocolic</a:t>
            </a:r>
            <a:r>
              <a:rPr lang="en-AU" dirty="0"/>
              <a:t> ligament divided to enter lesser </a:t>
            </a:r>
            <a:r>
              <a:rPr lang="en-AU" dirty="0" smtClean="0"/>
              <a:t>sac</a:t>
            </a:r>
          </a:p>
          <a:p>
            <a:pPr lvl="1"/>
            <a:r>
              <a:rPr lang="en-AU" dirty="0" smtClean="0"/>
              <a:t>Blunt debridement</a:t>
            </a:r>
          </a:p>
          <a:p>
            <a:pPr lvl="1"/>
            <a:r>
              <a:rPr lang="en-AU" dirty="0" smtClean="0"/>
              <a:t>Can </a:t>
            </a:r>
            <a:r>
              <a:rPr lang="en-AU" dirty="0"/>
              <a:t>pack the cavity, staged repeat laparotomy, continuous </a:t>
            </a:r>
            <a:r>
              <a:rPr lang="en-AU" dirty="0" smtClean="0"/>
              <a:t>lavage, suction</a:t>
            </a:r>
            <a:endParaRPr lang="en-AU" dirty="0"/>
          </a:p>
          <a:p>
            <a:r>
              <a:rPr lang="en-AU" dirty="0" smtClean="0"/>
              <a:t>Laparoscopic</a:t>
            </a:r>
          </a:p>
          <a:p>
            <a:pPr lvl="1"/>
            <a:r>
              <a:rPr lang="pt-BR" dirty="0" smtClean="0"/>
              <a:t>Transperitoneal </a:t>
            </a:r>
            <a:r>
              <a:rPr lang="pt-BR" dirty="0"/>
              <a:t>– hepatogastric, gastrocolic, transverse </a:t>
            </a:r>
            <a:r>
              <a:rPr lang="pt-BR" dirty="0" smtClean="0"/>
              <a:t>mesocolon </a:t>
            </a:r>
            <a:r>
              <a:rPr lang="en-AU" dirty="0" smtClean="0"/>
              <a:t>approach</a:t>
            </a:r>
            <a:endParaRPr lang="en-AU" dirty="0"/>
          </a:p>
          <a:p>
            <a:pPr lvl="1"/>
            <a:r>
              <a:rPr lang="en-AU" dirty="0" smtClean="0"/>
              <a:t>Retroperitoneal</a:t>
            </a:r>
            <a:endParaRPr lang="en-AU" dirty="0"/>
          </a:p>
          <a:p>
            <a:r>
              <a:rPr lang="en-AU" dirty="0" smtClean="0"/>
              <a:t>Endoscopic</a:t>
            </a:r>
            <a:endParaRPr lang="en-AU" dirty="0"/>
          </a:p>
          <a:p>
            <a:pPr lvl="1"/>
            <a:r>
              <a:rPr lang="en-AU" dirty="0" err="1" smtClean="0"/>
              <a:t>Transgastric</a:t>
            </a:r>
            <a:endParaRPr lang="en-AU" dirty="0"/>
          </a:p>
          <a:p>
            <a:pPr lvl="1"/>
            <a:r>
              <a:rPr lang="fr-FR" dirty="0" smtClean="0"/>
              <a:t> </a:t>
            </a:r>
            <a:r>
              <a:rPr lang="fr-FR" dirty="0"/>
              <a:t>Gardner et al </a:t>
            </a:r>
            <a:r>
              <a:rPr lang="fr-FR" dirty="0" err="1"/>
              <a:t>Gastrointest</a:t>
            </a:r>
            <a:r>
              <a:rPr lang="fr-FR" dirty="0"/>
              <a:t> </a:t>
            </a:r>
            <a:r>
              <a:rPr lang="fr-FR" dirty="0" err="1"/>
              <a:t>Endosc</a:t>
            </a:r>
            <a:r>
              <a:rPr lang="fr-FR" dirty="0"/>
              <a:t> 2011 – 104 patients, 91% </a:t>
            </a:r>
            <a:r>
              <a:rPr lang="fr-FR" dirty="0" err="1"/>
              <a:t>success</a:t>
            </a:r>
            <a:r>
              <a:rPr lang="fr-FR" dirty="0"/>
              <a:t>, </a:t>
            </a:r>
            <a:r>
              <a:rPr lang="fr-FR" dirty="0" smtClean="0"/>
              <a:t>14% </a:t>
            </a:r>
            <a:r>
              <a:rPr lang="en-AU" dirty="0" smtClean="0"/>
              <a:t>complication</a:t>
            </a:r>
            <a:r>
              <a:rPr lang="en-AU" dirty="0"/>
              <a:t>, 5 deaths, 3 open</a:t>
            </a:r>
          </a:p>
          <a:p>
            <a:pPr marL="0" indent="0">
              <a:buNone/>
            </a:pPr>
            <a:r>
              <a:rPr lang="en-AU" dirty="0" smtClean="0"/>
              <a:t>Better </a:t>
            </a:r>
            <a:r>
              <a:rPr lang="en-AU" dirty="0"/>
              <a:t>outcomes with delayed surgery until necrosis has organised </a:t>
            </a:r>
            <a:r>
              <a:rPr lang="en-AU" dirty="0" err="1"/>
              <a:t>approx</a:t>
            </a:r>
            <a:r>
              <a:rPr lang="en-AU" dirty="0"/>
              <a:t> </a:t>
            </a:r>
            <a:r>
              <a:rPr lang="en-AU" dirty="0" smtClean="0"/>
              <a:t>3-4 weeks </a:t>
            </a:r>
            <a:r>
              <a:rPr lang="en-AU" dirty="0"/>
              <a:t>post presentation/onset of symptoms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smtClean="0"/>
              <a:t>Better </a:t>
            </a:r>
            <a:r>
              <a:rPr lang="en-AU" dirty="0"/>
              <a:t>demarcation, less bleeding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is the role of surgery in acute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8" y="338138"/>
            <a:ext cx="83153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1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the principles of managing chronic pancreatitis?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Diagnosis</a:t>
            </a:r>
          </a:p>
          <a:p>
            <a:r>
              <a:rPr lang="en-AU" dirty="0" smtClean="0"/>
              <a:t>Prevention</a:t>
            </a:r>
          </a:p>
          <a:p>
            <a:r>
              <a:rPr lang="en-AU" dirty="0" smtClean="0"/>
              <a:t>Pain</a:t>
            </a:r>
          </a:p>
          <a:p>
            <a:r>
              <a:rPr lang="en-AU" dirty="0" smtClean="0"/>
              <a:t>Nutritional deficits and Pancreatic insufficiency</a:t>
            </a:r>
          </a:p>
          <a:p>
            <a:r>
              <a:rPr lang="en-AU" dirty="0" smtClean="0"/>
              <a:t>Management of complications with Surgery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the principles of managing chronic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25% of Patients develop recurrent attacks</a:t>
            </a:r>
          </a:p>
          <a:p>
            <a:r>
              <a:rPr lang="en-AU" dirty="0" smtClean="0"/>
              <a:t>Gallstones and ETOH adults</a:t>
            </a:r>
          </a:p>
          <a:p>
            <a:r>
              <a:rPr lang="en-AU" i="1" dirty="0" smtClean="0"/>
              <a:t>CFTR</a:t>
            </a:r>
            <a:r>
              <a:rPr lang="en-AU" dirty="0" smtClean="0"/>
              <a:t> gene in kids</a:t>
            </a:r>
          </a:p>
          <a:p>
            <a:r>
              <a:rPr lang="en-AU" dirty="0" smtClean="0"/>
              <a:t>Histological – Chronic inflammation, fibrosis, destruction exocrine and endocrine tissue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the principles of managing chronic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Diagnosis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Signs and symptoms </a:t>
            </a:r>
          </a:p>
          <a:p>
            <a:pPr lvl="1"/>
            <a:r>
              <a:rPr lang="en-AU" dirty="0" smtClean="0"/>
              <a:t>Abdominal pain</a:t>
            </a:r>
          </a:p>
          <a:p>
            <a:pPr lvl="1"/>
            <a:r>
              <a:rPr lang="en-AU" dirty="0" smtClean="0"/>
              <a:t>Steatorrhoea</a:t>
            </a:r>
          </a:p>
          <a:p>
            <a:pPr lvl="1"/>
            <a:r>
              <a:rPr lang="en-AU" dirty="0" smtClean="0"/>
              <a:t>Wt loss</a:t>
            </a:r>
          </a:p>
          <a:p>
            <a:pPr lvl="1"/>
            <a:r>
              <a:rPr lang="en-AU" dirty="0" smtClean="0"/>
              <a:t>DM</a:t>
            </a:r>
          </a:p>
          <a:p>
            <a:r>
              <a:rPr lang="en-AU" dirty="0" smtClean="0"/>
              <a:t>Serology – </a:t>
            </a:r>
            <a:r>
              <a:rPr lang="en-AU" dirty="0" err="1" smtClean="0"/>
              <a:t>endo</a:t>
            </a:r>
            <a:r>
              <a:rPr lang="en-AU" dirty="0" smtClean="0"/>
              <a:t> and exocrine fn</a:t>
            </a:r>
          </a:p>
          <a:p>
            <a:r>
              <a:rPr lang="en-AU" dirty="0" smtClean="0"/>
              <a:t>Imaging</a:t>
            </a:r>
          </a:p>
          <a:p>
            <a:pPr lvl="1"/>
            <a:r>
              <a:rPr lang="en-AU" dirty="0" smtClean="0"/>
              <a:t>CT, MRCP, EUS, ERCP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the principles of managing chronic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Prevention is better than cure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Ceasing ETOH</a:t>
            </a:r>
          </a:p>
          <a:p>
            <a:pPr lvl="1"/>
            <a:r>
              <a:rPr lang="en-AU" dirty="0" smtClean="0"/>
              <a:t>Counselling</a:t>
            </a:r>
          </a:p>
          <a:p>
            <a:pPr lvl="1"/>
            <a:r>
              <a:rPr lang="en-AU" dirty="0" smtClean="0"/>
              <a:t>AA</a:t>
            </a:r>
          </a:p>
          <a:p>
            <a:pPr lvl="1"/>
            <a:r>
              <a:rPr lang="en-AU" dirty="0" smtClean="0"/>
              <a:t>Disulfiram</a:t>
            </a:r>
          </a:p>
          <a:p>
            <a:r>
              <a:rPr lang="en-AU" dirty="0" smtClean="0"/>
              <a:t>Cholecystectomy</a:t>
            </a:r>
          </a:p>
          <a:p>
            <a:pPr lvl="1"/>
            <a:r>
              <a:rPr lang="en-AU" dirty="0" smtClean="0"/>
              <a:t>Stone size</a:t>
            </a:r>
          </a:p>
          <a:p>
            <a:pPr lvl="1"/>
            <a:r>
              <a:rPr lang="en-AU" dirty="0" err="1" smtClean="0"/>
              <a:t>Cholangiogram</a:t>
            </a:r>
            <a:endParaRPr lang="en-AU" dirty="0" smtClean="0"/>
          </a:p>
          <a:p>
            <a:r>
              <a:rPr lang="en-AU" dirty="0" smtClean="0"/>
              <a:t>Medications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What the principles of managing chronic pancreatitis?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Treat on a PRN basis not regular for ‘flares’</a:t>
            </a:r>
          </a:p>
          <a:p>
            <a:r>
              <a:rPr lang="en-AU" dirty="0" smtClean="0"/>
              <a:t>Short term burst of NSAID, Amitriptyline and Opioid beneficial</a:t>
            </a:r>
          </a:p>
          <a:p>
            <a:r>
              <a:rPr lang="en-AU" dirty="0" smtClean="0"/>
              <a:t>Chronic pain clinic</a:t>
            </a:r>
          </a:p>
          <a:p>
            <a:r>
              <a:rPr lang="en-AU" dirty="0" smtClean="0"/>
              <a:t>Psychologist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the principles of managing chronic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Pancreatic insufficiency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Food fear</a:t>
            </a:r>
          </a:p>
          <a:p>
            <a:r>
              <a:rPr lang="en-AU" dirty="0" smtClean="0"/>
              <a:t>Impaired glucose tolerance</a:t>
            </a:r>
          </a:p>
          <a:p>
            <a:r>
              <a:rPr lang="en-AU" dirty="0" smtClean="0"/>
              <a:t>Enzyme supplementation – </a:t>
            </a:r>
            <a:r>
              <a:rPr lang="en-AU" dirty="0" err="1" smtClean="0"/>
              <a:t>Creon</a:t>
            </a:r>
            <a:endParaRPr lang="en-AU" dirty="0" smtClean="0"/>
          </a:p>
          <a:p>
            <a:pPr lvl="1"/>
            <a:r>
              <a:rPr lang="en-AU" dirty="0" smtClean="0"/>
              <a:t>Data suggests need 80,000-100,000 units lipase per meal. </a:t>
            </a:r>
          </a:p>
          <a:p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the principles of managing chronic pancreatitis?</a:t>
            </a:r>
            <a:endParaRPr lang="en-AU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23728" y="4437112"/>
          <a:ext cx="50405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Formulation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Lipase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Protease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Amylase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Creon</a:t>
                      </a:r>
                      <a:r>
                        <a:rPr lang="en-AU" dirty="0"/>
                        <a:t>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/>
                        <a:t>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/>
                        <a:t>19,000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/>
                        <a:t>30,000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/>
                        <a:t>Creon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/>
                        <a:t>12,000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/>
                        <a:t>38,000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60,000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/>
                        <a:t>Creon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/>
                        <a:t>24,000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/>
                        <a:t>76,000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120,000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Surgery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Decompression</a:t>
            </a:r>
          </a:p>
          <a:p>
            <a:r>
              <a:rPr lang="en-AU" dirty="0" smtClean="0"/>
              <a:t>Denervation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AU" dirty="0"/>
              <a:t>Resection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ERCP – stenting, </a:t>
            </a:r>
            <a:r>
              <a:rPr lang="en-AU" dirty="0" err="1" smtClean="0"/>
              <a:t>sphincterotomy</a:t>
            </a:r>
            <a:endParaRPr lang="en-AU" dirty="0" smtClean="0"/>
          </a:p>
          <a:p>
            <a:r>
              <a:rPr lang="en-AU" dirty="0" err="1" smtClean="0"/>
              <a:t>pancreatico-jejunostomy</a:t>
            </a:r>
            <a:r>
              <a:rPr lang="en-AU" dirty="0" smtClean="0"/>
              <a:t> (</a:t>
            </a:r>
            <a:r>
              <a:rPr lang="en-AU" dirty="0" err="1" smtClean="0"/>
              <a:t>Puestow</a:t>
            </a:r>
            <a:r>
              <a:rPr lang="en-AU" dirty="0" smtClean="0"/>
              <a:t>) -if </a:t>
            </a:r>
            <a:r>
              <a:rPr lang="en-AU" dirty="0"/>
              <a:t>pancreatic duct is distended / head </a:t>
            </a:r>
            <a:r>
              <a:rPr lang="en-AU" dirty="0" smtClean="0"/>
              <a:t>involved</a:t>
            </a:r>
          </a:p>
          <a:p>
            <a:r>
              <a:rPr lang="en-AU" dirty="0" smtClean="0"/>
              <a:t>ESWL *</a:t>
            </a:r>
          </a:p>
          <a:p>
            <a:endParaRPr lang="en-AU" dirty="0" smtClean="0"/>
          </a:p>
          <a:p>
            <a:r>
              <a:rPr lang="en-AU" dirty="0" err="1" smtClean="0"/>
              <a:t>Thoracoscopic</a:t>
            </a:r>
            <a:r>
              <a:rPr lang="en-AU" dirty="0" smtClean="0"/>
              <a:t> denervation needs further studies to validate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 smtClean="0"/>
              <a:t>subtotal </a:t>
            </a:r>
            <a:r>
              <a:rPr lang="en-AU" dirty="0" err="1"/>
              <a:t>panceatectomy</a:t>
            </a:r>
            <a:r>
              <a:rPr lang="en-AU" dirty="0"/>
              <a:t> -if duct is not distended / tail involved</a:t>
            </a:r>
          </a:p>
          <a:p>
            <a:r>
              <a:rPr lang="en-AU" dirty="0"/>
              <a:t> </a:t>
            </a:r>
            <a:r>
              <a:rPr lang="en-AU" dirty="0" err="1"/>
              <a:t>Whipples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AU" dirty="0" smtClean="0"/>
              <a:t>Frey’s Procedure – cores out head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the principles of managing chronic pancreatitis?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304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AU" dirty="0" smtClean="0"/>
              <a:t>Pancreas - Macroscopic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12-15cm long, J shaped organ</a:t>
            </a:r>
          </a:p>
          <a:p>
            <a:r>
              <a:rPr lang="en-AU" dirty="0" smtClean="0"/>
              <a:t>Lies transversely retroperitoneal at level L1/2</a:t>
            </a:r>
          </a:p>
          <a:p>
            <a:r>
              <a:rPr lang="en-AU" dirty="0" smtClean="0"/>
              <a:t>Embryology – two buds from endoderm of foregut</a:t>
            </a:r>
          </a:p>
          <a:p>
            <a:pPr lvl="1"/>
            <a:r>
              <a:rPr lang="en-AU" dirty="0" smtClean="0"/>
              <a:t>Ventral and dorsal bud forming </a:t>
            </a:r>
            <a:r>
              <a:rPr lang="en-AU" dirty="0" err="1" smtClean="0"/>
              <a:t>uncinate</a:t>
            </a:r>
            <a:r>
              <a:rPr lang="en-AU" dirty="0" smtClean="0"/>
              <a:t> and body</a:t>
            </a:r>
          </a:p>
          <a:p>
            <a:r>
              <a:rPr lang="en-AU" dirty="0" smtClean="0"/>
              <a:t>Secretes 1.5-3L per day – alkaline fluid</a:t>
            </a:r>
          </a:p>
          <a:p>
            <a:r>
              <a:rPr lang="en-AU" dirty="0" smtClean="0"/>
              <a:t>Exocrine  - acinar cells – proteolytic, </a:t>
            </a:r>
            <a:r>
              <a:rPr lang="en-AU" dirty="0" err="1" smtClean="0"/>
              <a:t>lipolitic</a:t>
            </a:r>
            <a:r>
              <a:rPr lang="en-AU" dirty="0" smtClean="0"/>
              <a:t>, </a:t>
            </a:r>
            <a:r>
              <a:rPr lang="en-AU" dirty="0" err="1" smtClean="0"/>
              <a:t>amiolytic</a:t>
            </a:r>
            <a:endParaRPr lang="en-AU" dirty="0" smtClean="0"/>
          </a:p>
          <a:p>
            <a:r>
              <a:rPr lang="en-AU" dirty="0" smtClean="0"/>
              <a:t>Endocrine  - islets of </a:t>
            </a:r>
            <a:r>
              <a:rPr lang="en-AU" dirty="0" err="1" smtClean="0"/>
              <a:t>Langerhans</a:t>
            </a:r>
            <a:endParaRPr lang="en-AU" dirty="0" smtClean="0"/>
          </a:p>
          <a:p>
            <a:pPr lvl="1"/>
            <a:r>
              <a:rPr lang="en-AU" dirty="0" smtClean="0"/>
              <a:t>Insulin</a:t>
            </a:r>
          </a:p>
          <a:p>
            <a:pPr lvl="1"/>
            <a:r>
              <a:rPr lang="en-AU" dirty="0" smtClean="0"/>
              <a:t>Glucagon</a:t>
            </a:r>
          </a:p>
          <a:p>
            <a:pPr lvl="1"/>
            <a:r>
              <a:rPr lang="en-AU" dirty="0" err="1" smtClean="0"/>
              <a:t>Somatostatic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Pancreatic polypeptide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40" y="2226444"/>
            <a:ext cx="41148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" y="2226444"/>
            <a:ext cx="4547964" cy="37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Complications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Narcotic addiction</a:t>
            </a:r>
          </a:p>
          <a:p>
            <a:r>
              <a:rPr lang="en-AU" dirty="0" smtClean="0"/>
              <a:t>Gastroparesis</a:t>
            </a:r>
          </a:p>
          <a:p>
            <a:r>
              <a:rPr lang="en-AU" dirty="0" smtClean="0"/>
              <a:t>B12 malabsorption</a:t>
            </a:r>
          </a:p>
          <a:p>
            <a:r>
              <a:rPr lang="en-AU" dirty="0" smtClean="0"/>
              <a:t>GI bleeding</a:t>
            </a:r>
          </a:p>
          <a:p>
            <a:r>
              <a:rPr lang="en-AU" dirty="0" smtClean="0"/>
              <a:t>Jaundice</a:t>
            </a:r>
          </a:p>
          <a:p>
            <a:r>
              <a:rPr lang="en-AU" dirty="0" smtClean="0"/>
              <a:t>Cholangitis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Pseudocysts</a:t>
            </a:r>
            <a:r>
              <a:rPr lang="en-AU" dirty="0"/>
              <a:t> </a:t>
            </a:r>
          </a:p>
          <a:p>
            <a:r>
              <a:rPr lang="en-AU" dirty="0"/>
              <a:t>bile duct or duodenal obstruction </a:t>
            </a:r>
          </a:p>
          <a:p>
            <a:r>
              <a:rPr lang="en-AU" dirty="0"/>
              <a:t>pancreatic ascites</a:t>
            </a:r>
          </a:p>
          <a:p>
            <a:r>
              <a:rPr lang="en-AU" dirty="0"/>
              <a:t>splenic vein thrombosis</a:t>
            </a:r>
          </a:p>
          <a:p>
            <a:r>
              <a:rPr lang="en-AU" dirty="0" err="1"/>
              <a:t>pseudoaneurysms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the principles of managing chronic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- pancreatitis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Pancreatitis – life threatening</a:t>
            </a:r>
          </a:p>
          <a:p>
            <a:r>
              <a:rPr lang="en-AU" dirty="0" smtClean="0"/>
              <a:t>Transfer to specialist unit if unwell</a:t>
            </a:r>
          </a:p>
          <a:p>
            <a:pPr lvl="1"/>
            <a:r>
              <a:rPr lang="en-AU" dirty="0" smtClean="0"/>
              <a:t>ICU / ERCP requirement</a:t>
            </a:r>
          </a:p>
          <a:p>
            <a:pPr lvl="1"/>
            <a:r>
              <a:rPr lang="en-AU" dirty="0" smtClean="0"/>
              <a:t>Use simple classification system – organ failure with imaging - CT at 3-5 days </a:t>
            </a:r>
          </a:p>
          <a:p>
            <a:pPr lvl="1"/>
            <a:r>
              <a:rPr lang="en-AU" dirty="0" smtClean="0"/>
              <a:t>Interstitial </a:t>
            </a:r>
            <a:r>
              <a:rPr lang="en-AU" dirty="0" err="1" smtClean="0"/>
              <a:t>vs</a:t>
            </a:r>
            <a:r>
              <a:rPr lang="en-AU" dirty="0" smtClean="0"/>
              <a:t> necrotic, sterile </a:t>
            </a:r>
            <a:r>
              <a:rPr lang="en-AU" dirty="0" err="1" smtClean="0"/>
              <a:t>vs</a:t>
            </a:r>
            <a:r>
              <a:rPr lang="en-AU" dirty="0" smtClean="0"/>
              <a:t> infected necrosis. </a:t>
            </a:r>
          </a:p>
          <a:p>
            <a:r>
              <a:rPr lang="en-AU" dirty="0" smtClean="0"/>
              <a:t>Not for prophylactic antibiotics unless indicated</a:t>
            </a:r>
          </a:p>
          <a:p>
            <a:r>
              <a:rPr lang="en-AU" dirty="0" smtClean="0"/>
              <a:t>High morbidity with </a:t>
            </a:r>
            <a:r>
              <a:rPr lang="en-AU" dirty="0" err="1" smtClean="0"/>
              <a:t>necrosectomy</a:t>
            </a:r>
            <a:r>
              <a:rPr lang="en-AU" dirty="0" smtClean="0"/>
              <a:t> – benefit of percutaneous drainage once organised</a:t>
            </a:r>
          </a:p>
        </p:txBody>
      </p:sp>
    </p:spTree>
    <p:extLst>
      <p:ext uri="{BB962C8B-B14F-4D97-AF65-F5344CB8AC3E}">
        <p14:creationId xmlns:p14="http://schemas.microsoft.com/office/powerpoint/2010/main" val="403181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Chronic pancreatitis is associated with high morbidity.</a:t>
            </a:r>
          </a:p>
          <a:p>
            <a:r>
              <a:rPr lang="en-AU" dirty="0" smtClean="0"/>
              <a:t>Prevent recurrence</a:t>
            </a:r>
          </a:p>
          <a:p>
            <a:r>
              <a:rPr lang="en-AU" dirty="0" smtClean="0"/>
              <a:t>Investigate thoroughly-  Treat patient holistically – vitamins, pain, nutrition.</a:t>
            </a:r>
          </a:p>
          <a:p>
            <a:r>
              <a:rPr lang="en-AU" dirty="0" smtClean="0"/>
              <a:t>Surgery as last resort?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61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ED with Refined rapid panel investigations with algorithmic diagnoses – to SAU within 2 hrs!</a:t>
            </a:r>
          </a:p>
          <a:p>
            <a:r>
              <a:rPr lang="en-AU" dirty="0" smtClean="0"/>
              <a:t>More minimally invasive techniques – robotic single port </a:t>
            </a:r>
            <a:r>
              <a:rPr lang="en-AU" dirty="0" err="1" smtClean="0"/>
              <a:t>pancreatectomies</a:t>
            </a:r>
            <a:r>
              <a:rPr lang="en-AU" dirty="0" smtClean="0"/>
              <a:t> via </a:t>
            </a:r>
            <a:r>
              <a:rPr lang="en-AU" dirty="0" err="1" smtClean="0"/>
              <a:t>satelite</a:t>
            </a:r>
            <a:r>
              <a:rPr lang="en-AU" dirty="0" smtClean="0"/>
              <a:t> communication</a:t>
            </a:r>
          </a:p>
          <a:p>
            <a:r>
              <a:rPr lang="en-AU" dirty="0" smtClean="0"/>
              <a:t>EUS / ERCP combined procedure </a:t>
            </a:r>
          </a:p>
          <a:p>
            <a:r>
              <a:rPr lang="en-AU" dirty="0" smtClean="0"/>
              <a:t>Minimally invasive </a:t>
            </a:r>
            <a:r>
              <a:rPr lang="en-AU" dirty="0" err="1" smtClean="0"/>
              <a:t>jejenostomy</a:t>
            </a:r>
            <a:r>
              <a:rPr lang="en-AU" dirty="0" smtClean="0"/>
              <a:t> with small bowel endoscopic surgery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668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37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EJ Balthazar et al: </a:t>
            </a:r>
            <a:r>
              <a:rPr lang="en-AU" i="1" dirty="0" smtClean="0"/>
              <a:t>Radiology</a:t>
            </a:r>
            <a:r>
              <a:rPr lang="en-AU" dirty="0" smtClean="0"/>
              <a:t> </a:t>
            </a:r>
            <a:r>
              <a:rPr lang="en-AU" b="1" dirty="0" smtClean="0"/>
              <a:t>1990</a:t>
            </a:r>
            <a:r>
              <a:rPr lang="en-AU" dirty="0" smtClean="0"/>
              <a:t>; 174:331</a:t>
            </a:r>
          </a:p>
          <a:p>
            <a:r>
              <a:rPr lang="en-AU" dirty="0" smtClean="0"/>
              <a:t>Frey CF - </a:t>
            </a:r>
            <a:r>
              <a:rPr lang="en-AU" i="1" dirty="0" smtClean="0"/>
              <a:t>Surgery of chronic pancreatitis</a:t>
            </a:r>
            <a:r>
              <a:rPr lang="en-AU" dirty="0" smtClean="0"/>
              <a:t>,  Am J Surg - October </a:t>
            </a:r>
            <a:r>
              <a:rPr lang="en-AU" b="1" dirty="0" smtClean="0"/>
              <a:t>2007</a:t>
            </a:r>
            <a:r>
              <a:rPr lang="en-AU" dirty="0" smtClean="0"/>
              <a:t>; 194(4 </a:t>
            </a:r>
            <a:r>
              <a:rPr lang="en-AU" dirty="0" err="1" smtClean="0"/>
              <a:t>Suppl</a:t>
            </a:r>
            <a:r>
              <a:rPr lang="en-AU" dirty="0" smtClean="0"/>
              <a:t>); S53-S60</a:t>
            </a:r>
          </a:p>
          <a:p>
            <a:r>
              <a:rPr lang="en-AU" dirty="0" smtClean="0"/>
              <a:t>Robbins &amp; </a:t>
            </a:r>
            <a:r>
              <a:rPr lang="en-AU" dirty="0" err="1" smtClean="0"/>
              <a:t>Coltran</a:t>
            </a:r>
            <a:r>
              <a:rPr lang="en-AU" dirty="0" smtClean="0"/>
              <a:t>, </a:t>
            </a:r>
            <a:r>
              <a:rPr lang="en-AU" i="1" dirty="0" smtClean="0"/>
              <a:t>Basic Pathology of Disease, 13</a:t>
            </a:r>
            <a:r>
              <a:rPr lang="en-AU" i="1" baseline="30000" dirty="0" smtClean="0"/>
              <a:t>th</a:t>
            </a:r>
            <a:r>
              <a:rPr lang="en-AU" i="1" dirty="0" smtClean="0"/>
              <a:t> </a:t>
            </a:r>
            <a:r>
              <a:rPr lang="en-AU" i="1" dirty="0" err="1" smtClean="0"/>
              <a:t>ed</a:t>
            </a:r>
            <a:r>
              <a:rPr lang="en-AU" i="1" dirty="0" smtClean="0"/>
              <a:t> </a:t>
            </a:r>
            <a:r>
              <a:rPr lang="en-AU" b="1" dirty="0" smtClean="0"/>
              <a:t>2008</a:t>
            </a:r>
          </a:p>
          <a:p>
            <a:r>
              <a:rPr lang="en-AU" dirty="0" smtClean="0"/>
              <a:t>ANZ JS webpage, </a:t>
            </a:r>
            <a:r>
              <a:rPr lang="en-AU" i="1" dirty="0" err="1" smtClean="0"/>
              <a:t>Ranson’s</a:t>
            </a:r>
            <a:r>
              <a:rPr lang="en-AU" i="1" dirty="0" smtClean="0"/>
              <a:t> Criteria </a:t>
            </a:r>
            <a:r>
              <a:rPr lang="en-AU" dirty="0" smtClean="0"/>
              <a:t>, accessed 28/5/2014 </a:t>
            </a:r>
          </a:p>
          <a:p>
            <a:r>
              <a:rPr lang="en-AU" dirty="0" smtClean="0"/>
              <a:t>Taylor SL et al: </a:t>
            </a:r>
            <a:r>
              <a:rPr lang="en-AU" i="1" dirty="0" smtClean="0"/>
              <a:t>A comparison of the </a:t>
            </a:r>
            <a:r>
              <a:rPr lang="en-AU" i="1" dirty="0" err="1" smtClean="0"/>
              <a:t>Ranson</a:t>
            </a:r>
            <a:r>
              <a:rPr lang="en-AU" i="1" dirty="0" smtClean="0"/>
              <a:t>, Glasgow and APACHE II scoring systems to a multiple organ system score in predicting patient outcome in pancreatitis</a:t>
            </a:r>
            <a:r>
              <a:rPr lang="en-AU" dirty="0" smtClean="0"/>
              <a:t>. Am J </a:t>
            </a:r>
            <a:r>
              <a:rPr lang="en-AU" dirty="0" err="1" smtClean="0"/>
              <a:t>Surg</a:t>
            </a:r>
            <a:r>
              <a:rPr lang="en-AU" dirty="0" smtClean="0"/>
              <a:t> </a:t>
            </a:r>
            <a:r>
              <a:rPr lang="en-AU" b="1" dirty="0" smtClean="0"/>
              <a:t>2005</a:t>
            </a:r>
          </a:p>
          <a:p>
            <a:r>
              <a:rPr lang="en-AU" i="1" dirty="0" smtClean="0"/>
              <a:t>United States Pharmacopoeia </a:t>
            </a:r>
            <a:r>
              <a:rPr lang="en-AU" i="1" dirty="0" smtClean="0">
                <a:hlinkClick r:id="rId2"/>
              </a:rPr>
              <a:t>www.</a:t>
            </a:r>
            <a:r>
              <a:rPr lang="en-AU" b="1" i="1" dirty="0" smtClean="0">
                <a:hlinkClick r:id="rId2"/>
              </a:rPr>
              <a:t>usp</a:t>
            </a:r>
            <a:r>
              <a:rPr lang="en-AU" i="1" dirty="0" smtClean="0">
                <a:hlinkClick r:id="rId2"/>
              </a:rPr>
              <a:t>.org</a:t>
            </a:r>
            <a:r>
              <a:rPr lang="en-AU" i="1" dirty="0" smtClean="0"/>
              <a:t>, accessed 29/5/2014</a:t>
            </a:r>
          </a:p>
          <a:p>
            <a:r>
              <a:rPr lang="en-AU" dirty="0" err="1"/>
              <a:t>Ranson</a:t>
            </a:r>
            <a:r>
              <a:rPr lang="en-AU" dirty="0"/>
              <a:t>, JHC, </a:t>
            </a:r>
            <a:r>
              <a:rPr lang="en-AU" dirty="0" err="1"/>
              <a:t>Rifkind</a:t>
            </a:r>
            <a:r>
              <a:rPr lang="en-AU" dirty="0"/>
              <a:t>, KM, Roses, DF et al, </a:t>
            </a:r>
            <a:r>
              <a:rPr lang="en-AU" dirty="0" err="1"/>
              <a:t>Surg</a:t>
            </a:r>
            <a:r>
              <a:rPr lang="en-AU" dirty="0"/>
              <a:t> </a:t>
            </a:r>
            <a:r>
              <a:rPr lang="en-AU" dirty="0" err="1"/>
              <a:t>Gynecol</a:t>
            </a:r>
            <a:r>
              <a:rPr lang="en-AU" dirty="0"/>
              <a:t> </a:t>
            </a:r>
            <a:r>
              <a:rPr lang="en-AU" dirty="0" err="1"/>
              <a:t>Obstet</a:t>
            </a:r>
            <a:r>
              <a:rPr lang="en-AU" dirty="0"/>
              <a:t> 1974; </a:t>
            </a:r>
            <a:r>
              <a:rPr lang="en-AU" dirty="0" smtClean="0"/>
              <a:t>19:69</a:t>
            </a:r>
            <a:endParaRPr lang="en-AU" b="1" dirty="0" smtClean="0"/>
          </a:p>
          <a:p>
            <a:r>
              <a:rPr lang="en-AU" i="1" dirty="0" smtClean="0"/>
              <a:t>Harrisons Internal Medicine, </a:t>
            </a:r>
            <a:r>
              <a:rPr lang="en-AU" dirty="0" smtClean="0"/>
              <a:t>Accessed online 20/5/2014</a:t>
            </a:r>
          </a:p>
          <a:p>
            <a:pPr lvl="1"/>
            <a:r>
              <a:rPr lang="en-AU" dirty="0" smtClean="0"/>
              <a:t>Ch 312 + 313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Van </a:t>
            </a:r>
            <a:r>
              <a:rPr lang="en-AU" dirty="0" err="1"/>
              <a:t>Santvoort</a:t>
            </a:r>
            <a:r>
              <a:rPr lang="en-AU" dirty="0"/>
              <a:t> HC et </a:t>
            </a:r>
            <a:r>
              <a:rPr lang="en-AU" dirty="0" smtClean="0"/>
              <a:t>al; </a:t>
            </a:r>
            <a:r>
              <a:rPr lang="en-AU" i="1" dirty="0"/>
              <a:t>Early endoscopic retrograde </a:t>
            </a:r>
            <a:r>
              <a:rPr lang="en-AU" i="1" dirty="0" err="1"/>
              <a:t>cholangiopancreatography</a:t>
            </a:r>
            <a:r>
              <a:rPr lang="en-AU" i="1" dirty="0"/>
              <a:t> in </a:t>
            </a:r>
            <a:r>
              <a:rPr lang="en-AU" i="1" dirty="0" smtClean="0"/>
              <a:t>predicted severe </a:t>
            </a:r>
            <a:r>
              <a:rPr lang="en-AU" i="1" dirty="0"/>
              <a:t>acute biliary pancreatitis: a prospective multicentre study</a:t>
            </a:r>
            <a:r>
              <a:rPr lang="en-AU" dirty="0"/>
              <a:t>. Ann </a:t>
            </a:r>
            <a:r>
              <a:rPr lang="en-AU" dirty="0" err="1"/>
              <a:t>Surg</a:t>
            </a:r>
            <a:r>
              <a:rPr lang="en-AU" dirty="0"/>
              <a:t> </a:t>
            </a:r>
            <a:r>
              <a:rPr lang="en-AU" b="1" dirty="0" smtClean="0"/>
              <a:t>2009</a:t>
            </a:r>
          </a:p>
          <a:p>
            <a:r>
              <a:rPr lang="en-AU" dirty="0" err="1"/>
              <a:t>Villatoro</a:t>
            </a:r>
            <a:r>
              <a:rPr lang="en-AU" dirty="0"/>
              <a:t> E, </a:t>
            </a:r>
            <a:r>
              <a:rPr lang="en-AU" dirty="0" err="1"/>
              <a:t>Mulla</a:t>
            </a:r>
            <a:r>
              <a:rPr lang="en-AU" dirty="0"/>
              <a:t> M, </a:t>
            </a:r>
            <a:r>
              <a:rPr lang="en-AU" dirty="0" err="1"/>
              <a:t>Larvin</a:t>
            </a:r>
            <a:r>
              <a:rPr lang="en-AU" dirty="0"/>
              <a:t> </a:t>
            </a:r>
            <a:r>
              <a:rPr lang="en-AU" dirty="0" smtClean="0"/>
              <a:t>M; </a:t>
            </a:r>
            <a:r>
              <a:rPr lang="en-AU" i="1" dirty="0"/>
              <a:t>Antibiotic therapy for prophylaxis against infection </a:t>
            </a:r>
            <a:r>
              <a:rPr lang="en-AU" i="1" dirty="0" smtClean="0"/>
              <a:t>of pancreatic </a:t>
            </a:r>
            <a:r>
              <a:rPr lang="en-AU" i="1" dirty="0"/>
              <a:t>necrosis in acute pancreatitis</a:t>
            </a:r>
            <a:r>
              <a:rPr lang="en-AU" dirty="0"/>
              <a:t>. Cochrane Database </a:t>
            </a:r>
            <a:r>
              <a:rPr lang="en-AU" dirty="0" err="1"/>
              <a:t>Syst</a:t>
            </a:r>
            <a:r>
              <a:rPr lang="en-AU" dirty="0"/>
              <a:t> Rev </a:t>
            </a:r>
            <a:r>
              <a:rPr lang="en-AU" b="1" dirty="0" smtClean="0"/>
              <a:t>2010</a:t>
            </a:r>
          </a:p>
          <a:p>
            <a:r>
              <a:rPr lang="en-AU" dirty="0"/>
              <a:t>Van </a:t>
            </a:r>
            <a:r>
              <a:rPr lang="en-AU" dirty="0" err="1"/>
              <a:t>Santvoort</a:t>
            </a:r>
            <a:r>
              <a:rPr lang="en-AU" dirty="0"/>
              <a:t> HC et </a:t>
            </a:r>
            <a:r>
              <a:rPr lang="en-AU" dirty="0" err="1" smtClean="0"/>
              <a:t>a;l</a:t>
            </a:r>
            <a:r>
              <a:rPr lang="en-AU" dirty="0" smtClean="0"/>
              <a:t> </a:t>
            </a:r>
            <a:r>
              <a:rPr lang="en-AU" i="1" dirty="0"/>
              <a:t>A step-up approach or open </a:t>
            </a:r>
            <a:r>
              <a:rPr lang="en-AU" i="1" dirty="0" err="1"/>
              <a:t>necrosectomy</a:t>
            </a:r>
            <a:r>
              <a:rPr lang="en-AU" i="1" dirty="0"/>
              <a:t> for </a:t>
            </a:r>
            <a:r>
              <a:rPr lang="en-AU" i="1" dirty="0" smtClean="0"/>
              <a:t>necrotizing </a:t>
            </a:r>
            <a:r>
              <a:rPr lang="da-DK" i="1" dirty="0" smtClean="0"/>
              <a:t>pancreatitis</a:t>
            </a:r>
            <a:r>
              <a:rPr lang="da-DK" dirty="0"/>
              <a:t>. N Eng J Med </a:t>
            </a:r>
            <a:r>
              <a:rPr lang="da-DK" b="1" dirty="0" smtClean="0"/>
              <a:t>2010</a:t>
            </a:r>
          </a:p>
          <a:p>
            <a:r>
              <a:rPr lang="en-AU" dirty="0" smtClean="0"/>
              <a:t>Tenner </a:t>
            </a:r>
            <a:r>
              <a:rPr lang="en-AU" dirty="0"/>
              <a:t>S, Baillie J, Dewitt J, </a:t>
            </a:r>
            <a:r>
              <a:rPr lang="en-AU" dirty="0" err="1"/>
              <a:t>Vege</a:t>
            </a:r>
            <a:r>
              <a:rPr lang="en-AU" dirty="0"/>
              <a:t> SS</a:t>
            </a:r>
            <a:r>
              <a:rPr lang="en-AU" dirty="0" smtClean="0"/>
              <a:t>.; </a:t>
            </a:r>
            <a:r>
              <a:rPr lang="en-AU" i="1" dirty="0"/>
              <a:t>American College of Gastroenterology guideline: Management of acute pancreatitis</a:t>
            </a:r>
            <a:r>
              <a:rPr lang="en-AU" dirty="0"/>
              <a:t>. Am J </a:t>
            </a:r>
            <a:r>
              <a:rPr lang="en-AU" dirty="0" err="1"/>
              <a:t>Gastroenterol</a:t>
            </a:r>
            <a:r>
              <a:rPr lang="en-AU" dirty="0"/>
              <a:t> </a:t>
            </a:r>
            <a:r>
              <a:rPr lang="en-AU" b="1" dirty="0"/>
              <a:t>2013</a:t>
            </a:r>
            <a:r>
              <a:rPr lang="en-AU" dirty="0"/>
              <a:t>; 108:1400.</a:t>
            </a:r>
            <a:endParaRPr lang="da-DK" b="1" dirty="0" smtClean="0"/>
          </a:p>
          <a:p>
            <a:r>
              <a:rPr lang="en-AU" dirty="0"/>
              <a:t>Frey </a:t>
            </a:r>
            <a:r>
              <a:rPr lang="en-AU" dirty="0" smtClean="0"/>
              <a:t>CF; </a:t>
            </a:r>
            <a:r>
              <a:rPr lang="en-AU" i="1" dirty="0"/>
              <a:t>Surgery of chronic pancreatitis</a:t>
            </a:r>
            <a:r>
              <a:rPr lang="en-AU" dirty="0"/>
              <a:t>,  Am J </a:t>
            </a:r>
            <a:r>
              <a:rPr lang="en-AU" dirty="0" err="1"/>
              <a:t>Surg</a:t>
            </a:r>
            <a:r>
              <a:rPr lang="en-AU" dirty="0"/>
              <a:t> - October </a:t>
            </a:r>
            <a:r>
              <a:rPr lang="en-AU" b="1" dirty="0"/>
              <a:t>2007</a:t>
            </a:r>
            <a:r>
              <a:rPr lang="en-AU" dirty="0"/>
              <a:t>; 194(4 </a:t>
            </a:r>
            <a:r>
              <a:rPr lang="en-AU" dirty="0" err="1"/>
              <a:t>Suppl</a:t>
            </a:r>
            <a:r>
              <a:rPr lang="en-AU" dirty="0"/>
              <a:t>); </a:t>
            </a:r>
            <a:r>
              <a:rPr lang="en-AU" dirty="0" smtClean="0"/>
              <a:t>S53-S60</a:t>
            </a:r>
          </a:p>
          <a:p>
            <a:r>
              <a:rPr lang="en-AU" dirty="0"/>
              <a:t>Surgical Management of Severe Pancreatitis – </a:t>
            </a:r>
            <a:r>
              <a:rPr lang="en-AU" dirty="0" err="1"/>
              <a:t>Asiyanbola</a:t>
            </a:r>
            <a:r>
              <a:rPr lang="en-AU" dirty="0"/>
              <a:t> et al. , Online supplement – </a:t>
            </a:r>
            <a:r>
              <a:rPr lang="en-AU" i="1" dirty="0"/>
              <a:t>Schwartz’s Principles of Surgery</a:t>
            </a:r>
            <a:r>
              <a:rPr lang="en-AU" dirty="0"/>
              <a:t>, </a:t>
            </a:r>
            <a:r>
              <a:rPr lang="en-AU" b="1" dirty="0" smtClean="0"/>
              <a:t>2014</a:t>
            </a:r>
          </a:p>
          <a:p>
            <a:r>
              <a:rPr lang="en-AU" dirty="0" err="1"/>
              <a:t>Guda</a:t>
            </a:r>
            <a:r>
              <a:rPr lang="en-AU" dirty="0"/>
              <a:t> NM, </a:t>
            </a:r>
            <a:r>
              <a:rPr lang="en-AU" dirty="0" err="1"/>
              <a:t>Partington</a:t>
            </a:r>
            <a:r>
              <a:rPr lang="en-AU" dirty="0"/>
              <a:t> S, Freeman </a:t>
            </a:r>
            <a:r>
              <a:rPr lang="en-AU" dirty="0" smtClean="0"/>
              <a:t>ML; </a:t>
            </a:r>
            <a:r>
              <a:rPr lang="en-AU" i="1" dirty="0" smtClean="0"/>
              <a:t>Extracorporeal </a:t>
            </a:r>
            <a:r>
              <a:rPr lang="en-AU" i="1" dirty="0"/>
              <a:t>shock wave lithotripsy in the management of chronic calcific pancreatitis: a </a:t>
            </a:r>
            <a:r>
              <a:rPr lang="en-AU" i="1" dirty="0" smtClean="0"/>
              <a:t>meta-analysis</a:t>
            </a:r>
            <a:r>
              <a:rPr lang="en-AU" dirty="0" smtClean="0"/>
              <a:t>. JOP</a:t>
            </a:r>
            <a:r>
              <a:rPr lang="en-AU" dirty="0"/>
              <a:t>. </a:t>
            </a:r>
            <a:r>
              <a:rPr lang="en-AU" b="1" dirty="0"/>
              <a:t>2005</a:t>
            </a:r>
            <a:r>
              <a:rPr lang="en-AU" dirty="0"/>
              <a:t>;6(1):6.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505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Islets of </a:t>
            </a:r>
            <a:r>
              <a:rPr lang="en-AU" dirty="0" err="1" smtClean="0"/>
              <a:t>Langehans</a:t>
            </a:r>
            <a:endParaRPr lang="en-AU" dirty="0" smtClean="0"/>
          </a:p>
          <a:p>
            <a:pPr lvl="1"/>
            <a:r>
              <a:rPr lang="en-AU" dirty="0" smtClean="0"/>
              <a:t>α - glucagon</a:t>
            </a:r>
          </a:p>
          <a:p>
            <a:pPr lvl="1"/>
            <a:r>
              <a:rPr lang="el-GR" dirty="0" smtClean="0"/>
              <a:t>β</a:t>
            </a:r>
            <a:r>
              <a:rPr lang="en-AU" dirty="0" smtClean="0"/>
              <a:t> - insulin</a:t>
            </a:r>
          </a:p>
          <a:p>
            <a:pPr lvl="1"/>
            <a:r>
              <a:rPr lang="el-GR" dirty="0" smtClean="0"/>
              <a:t>Δ</a:t>
            </a:r>
            <a:r>
              <a:rPr lang="en-AU" dirty="0" smtClean="0"/>
              <a:t> - somatostatin</a:t>
            </a:r>
          </a:p>
          <a:p>
            <a:pPr lvl="1"/>
            <a:r>
              <a:rPr lang="en-AU" dirty="0" smtClean="0"/>
              <a:t>PP  </a:t>
            </a:r>
          </a:p>
          <a:p>
            <a:pPr lvl="1"/>
            <a:r>
              <a:rPr lang="el-GR" dirty="0" smtClean="0"/>
              <a:t>ε</a:t>
            </a:r>
            <a:r>
              <a:rPr lang="en-AU" dirty="0" smtClean="0"/>
              <a:t> - </a:t>
            </a:r>
            <a:r>
              <a:rPr lang="en-AU" dirty="0" err="1" smtClean="0"/>
              <a:t>ghrehlin</a:t>
            </a:r>
            <a:endParaRPr lang="en-AU" dirty="0" smtClean="0"/>
          </a:p>
          <a:p>
            <a:pPr lvl="1"/>
            <a:endParaRPr lang="en-AU" dirty="0" smtClean="0"/>
          </a:p>
          <a:p>
            <a:pPr>
              <a:buNone/>
            </a:pPr>
            <a:r>
              <a:rPr lang="en-AU" dirty="0" err="1" smtClean="0"/>
              <a:t>Acinar</a:t>
            </a:r>
            <a:r>
              <a:rPr lang="en-AU" dirty="0" smtClean="0"/>
              <a:t> Cells</a:t>
            </a:r>
          </a:p>
          <a:p>
            <a:pPr lvl="1"/>
            <a:r>
              <a:rPr lang="en-AU" dirty="0" smtClean="0"/>
              <a:t>Zymogen granules</a:t>
            </a:r>
            <a:endParaRPr lang="en-AU" dirty="0"/>
          </a:p>
        </p:txBody>
      </p:sp>
      <p:pic>
        <p:nvPicPr>
          <p:cNvPr id="1026" name="Picture 2" descr="File:Blausen 0701 PancreaticTissu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7680" y="188640"/>
            <a:ext cx="5166320" cy="516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C:\Users\Anik\Desktop\showimage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056784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Pancreatitis - Signs and Symptoms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Epigastric pain – constant, classically radiating to back</a:t>
            </a:r>
          </a:p>
          <a:p>
            <a:r>
              <a:rPr lang="en-AU" dirty="0" smtClean="0"/>
              <a:t>Tachycardia, fever, jaundice, shock</a:t>
            </a:r>
          </a:p>
          <a:p>
            <a:r>
              <a:rPr lang="en-AU" dirty="0" smtClean="0"/>
              <a:t>Nausea, vomiting, abdominal distension</a:t>
            </a:r>
          </a:p>
          <a:p>
            <a:r>
              <a:rPr lang="en-AU" dirty="0" smtClean="0"/>
              <a:t>SOB + Hypoxia</a:t>
            </a:r>
          </a:p>
          <a:p>
            <a:r>
              <a:rPr lang="en-AU" dirty="0" smtClean="0"/>
              <a:t>Flank bruising – Grey-turners</a:t>
            </a:r>
          </a:p>
          <a:p>
            <a:r>
              <a:rPr lang="en-AU" dirty="0" smtClean="0"/>
              <a:t>Periumbilical bruising – </a:t>
            </a:r>
            <a:r>
              <a:rPr lang="en-AU" dirty="0" err="1" smtClean="0"/>
              <a:t>Cullens</a:t>
            </a:r>
            <a:r>
              <a:rPr lang="en-AU" dirty="0" smtClean="0"/>
              <a:t> 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What is your differential </a:t>
            </a:r>
            <a:r>
              <a:rPr lang="en-AU" dirty="0" err="1" smtClean="0"/>
              <a:t>Diagnosis?DDx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2348880"/>
            <a:ext cx="3024336" cy="3108543"/>
          </a:xfrm>
          <a:prstGeom prst="rect">
            <a:avLst/>
          </a:prstGeom>
          <a:solidFill>
            <a:schemeClr val="accent1"/>
          </a:solidFill>
          <a:effectLst>
            <a:innerShdw blurRad="622300" dist="368300" dir="93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Perforated Viscous</a:t>
            </a:r>
          </a:p>
          <a:p>
            <a:r>
              <a:rPr lang="en-AU" sz="2800" dirty="0" smtClean="0"/>
              <a:t>AAA</a:t>
            </a:r>
          </a:p>
          <a:p>
            <a:r>
              <a:rPr lang="en-AU" sz="2800" dirty="0" smtClean="0"/>
              <a:t>Cholecystitis</a:t>
            </a:r>
          </a:p>
          <a:p>
            <a:r>
              <a:rPr lang="en-AU" sz="2800" dirty="0" smtClean="0"/>
              <a:t>Cardiac </a:t>
            </a:r>
          </a:p>
          <a:p>
            <a:r>
              <a:rPr lang="en-AU" sz="2800" dirty="0" smtClean="0"/>
              <a:t>Gastritis</a:t>
            </a:r>
          </a:p>
          <a:p>
            <a:r>
              <a:rPr lang="en-AU" sz="2800" dirty="0" smtClean="0"/>
              <a:t>Ischaemic bowel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AU" dirty="0" smtClean="0"/>
              <a:t>Pancreatitis Workup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659352"/>
          </a:xfrm>
        </p:spPr>
        <p:txBody>
          <a:bodyPr/>
          <a:lstStyle/>
          <a:p>
            <a:r>
              <a:rPr lang="en-AU" dirty="0" smtClean="0"/>
              <a:t>History / Aetiology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556792"/>
            <a:ext cx="4041775" cy="654843"/>
          </a:xfrm>
        </p:spPr>
        <p:txBody>
          <a:bodyPr/>
          <a:lstStyle/>
          <a:p>
            <a:r>
              <a:rPr lang="en-AU" dirty="0" smtClean="0"/>
              <a:t>Investigations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330824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b="1" dirty="0" smtClean="0"/>
              <a:t>G</a:t>
            </a:r>
            <a:r>
              <a:rPr lang="en-AU" dirty="0" smtClean="0"/>
              <a:t>allstones </a:t>
            </a:r>
          </a:p>
          <a:p>
            <a:pPr>
              <a:buNone/>
            </a:pPr>
            <a:r>
              <a:rPr lang="en-AU" b="1" dirty="0" smtClean="0"/>
              <a:t>E</a:t>
            </a:r>
            <a:r>
              <a:rPr lang="en-AU" dirty="0" smtClean="0"/>
              <a:t>thanol</a:t>
            </a:r>
          </a:p>
          <a:p>
            <a:pPr>
              <a:buNone/>
            </a:pPr>
            <a:r>
              <a:rPr lang="en-AU" b="1" dirty="0" smtClean="0"/>
              <a:t>T</a:t>
            </a:r>
            <a:r>
              <a:rPr lang="en-AU" dirty="0" smtClean="0"/>
              <a:t>rauma </a:t>
            </a:r>
            <a:endParaRPr lang="en-AU" b="1" dirty="0" smtClean="0"/>
          </a:p>
          <a:p>
            <a:pPr>
              <a:buNone/>
            </a:pPr>
            <a:r>
              <a:rPr lang="en-AU" b="1" dirty="0" smtClean="0"/>
              <a:t>S</a:t>
            </a:r>
            <a:r>
              <a:rPr lang="en-AU" dirty="0" smtClean="0"/>
              <a:t>teroids </a:t>
            </a:r>
          </a:p>
          <a:p>
            <a:pPr>
              <a:buNone/>
            </a:pPr>
            <a:r>
              <a:rPr lang="en-AU" b="1" dirty="0" smtClean="0"/>
              <a:t>M</a:t>
            </a:r>
            <a:r>
              <a:rPr lang="en-AU" dirty="0" smtClean="0"/>
              <a:t>umps / </a:t>
            </a:r>
            <a:r>
              <a:rPr lang="en-AU" b="1" dirty="0" smtClean="0"/>
              <a:t>M</a:t>
            </a:r>
            <a:r>
              <a:rPr lang="en-AU" dirty="0" smtClean="0"/>
              <a:t>etabolic</a:t>
            </a:r>
          </a:p>
          <a:p>
            <a:pPr>
              <a:buNone/>
            </a:pPr>
            <a:r>
              <a:rPr lang="en-AU" b="1" dirty="0" smtClean="0"/>
              <a:t>A</a:t>
            </a:r>
            <a:r>
              <a:rPr lang="en-AU" dirty="0" smtClean="0"/>
              <a:t>utoimmune</a:t>
            </a:r>
          </a:p>
          <a:p>
            <a:pPr>
              <a:buNone/>
            </a:pPr>
            <a:r>
              <a:rPr lang="en-AU" b="1" dirty="0" smtClean="0"/>
              <a:t>S</a:t>
            </a:r>
            <a:r>
              <a:rPr lang="en-AU" dirty="0" smtClean="0"/>
              <a:t>corpions</a:t>
            </a:r>
          </a:p>
          <a:p>
            <a:pPr>
              <a:buNone/>
            </a:pPr>
            <a:r>
              <a:rPr lang="en-AU" b="1" dirty="0" err="1" smtClean="0"/>
              <a:t>H</a:t>
            </a:r>
            <a:r>
              <a:rPr lang="en-AU" dirty="0" err="1" smtClean="0"/>
              <a:t>yperlipidaemia</a:t>
            </a:r>
            <a:r>
              <a:rPr lang="en-AU" b="1" dirty="0" smtClean="0"/>
              <a:t>, </a:t>
            </a:r>
            <a:r>
              <a:rPr lang="en-AU" dirty="0" smtClean="0"/>
              <a:t>Hyperthermia</a:t>
            </a:r>
          </a:p>
          <a:p>
            <a:pPr>
              <a:buNone/>
            </a:pPr>
            <a:r>
              <a:rPr lang="en-AU" b="1" dirty="0" smtClean="0"/>
              <a:t>E</a:t>
            </a:r>
            <a:r>
              <a:rPr lang="en-AU" dirty="0" smtClean="0"/>
              <a:t>RCP </a:t>
            </a:r>
            <a:r>
              <a:rPr lang="en-AU" b="1" dirty="0" smtClean="0"/>
              <a:t> </a:t>
            </a:r>
            <a:r>
              <a:rPr lang="en-AU" dirty="0" smtClean="0"/>
              <a:t>+ emboli</a:t>
            </a:r>
          </a:p>
          <a:p>
            <a:pPr>
              <a:buNone/>
            </a:pPr>
            <a:r>
              <a:rPr lang="en-AU" b="1" dirty="0" smtClean="0"/>
              <a:t>D</a:t>
            </a:r>
            <a:r>
              <a:rPr lang="en-AU" dirty="0" smtClean="0"/>
              <a:t>rugs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FBC</a:t>
            </a:r>
          </a:p>
          <a:p>
            <a:r>
              <a:rPr lang="en-AU" dirty="0" smtClean="0"/>
              <a:t>UEC + CMP</a:t>
            </a:r>
          </a:p>
          <a:p>
            <a:r>
              <a:rPr lang="en-AU" dirty="0" smtClean="0"/>
              <a:t>LFTs</a:t>
            </a:r>
          </a:p>
          <a:p>
            <a:r>
              <a:rPr lang="en-AU" dirty="0" smtClean="0"/>
              <a:t>Amylase</a:t>
            </a:r>
          </a:p>
          <a:p>
            <a:r>
              <a:rPr lang="en-AU" dirty="0" smtClean="0"/>
              <a:t>Lipase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Ca 19.9, fasting lipids</a:t>
            </a:r>
          </a:p>
          <a:p>
            <a:r>
              <a:rPr lang="en-AU" dirty="0" smtClean="0"/>
              <a:t>US</a:t>
            </a:r>
          </a:p>
          <a:p>
            <a:r>
              <a:rPr lang="en-AU" dirty="0" smtClean="0"/>
              <a:t>CT - timing</a:t>
            </a:r>
          </a:p>
          <a:p>
            <a:r>
              <a:rPr lang="en-AU" dirty="0" smtClean="0"/>
              <a:t>MRCP / CT </a:t>
            </a:r>
            <a:r>
              <a:rPr lang="en-AU" dirty="0" err="1" smtClean="0"/>
              <a:t>cholangiogram</a:t>
            </a:r>
            <a:endParaRPr lang="en-AU" dirty="0" smtClean="0"/>
          </a:p>
          <a:p>
            <a:r>
              <a:rPr lang="en-AU" dirty="0" smtClean="0"/>
              <a:t>ERCP </a:t>
            </a:r>
          </a:p>
          <a:p>
            <a:r>
              <a:rPr lang="en-AU" dirty="0" smtClean="0"/>
              <a:t>EUS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AU" dirty="0" err="1" smtClean="0"/>
              <a:t>Ranson’s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dirty="0" smtClean="0"/>
              <a:t>11 parameter’s (both at admission and at 48hrs) </a:t>
            </a:r>
          </a:p>
          <a:p>
            <a:pPr marL="0" indent="0">
              <a:buNone/>
            </a:pPr>
            <a:r>
              <a:rPr lang="en-AU" sz="1600" dirty="0" smtClean="0"/>
              <a:t>Admission </a:t>
            </a:r>
          </a:p>
          <a:p>
            <a:pPr marL="0" indent="0">
              <a:buNone/>
            </a:pPr>
            <a:r>
              <a:rPr lang="en-AU" sz="1600" dirty="0" smtClean="0"/>
              <a:t>	–Age&gt;55, 	 WCC &gt;16, 	 LDH &gt;600, </a:t>
            </a:r>
            <a:r>
              <a:rPr lang="en-AU" sz="1600" dirty="0"/>
              <a:t> </a:t>
            </a:r>
            <a:r>
              <a:rPr lang="en-AU" sz="1600" dirty="0" smtClean="0"/>
              <a:t>  Glucose &gt;10,   AST &gt;120</a:t>
            </a:r>
          </a:p>
          <a:p>
            <a:pPr marL="0" indent="0">
              <a:buNone/>
            </a:pPr>
            <a:r>
              <a:rPr lang="en-AU" sz="1600" dirty="0" smtClean="0"/>
              <a:t>48 hrs</a:t>
            </a:r>
          </a:p>
          <a:p>
            <a:pPr marL="0" indent="0">
              <a:buNone/>
            </a:pPr>
            <a:r>
              <a:rPr lang="en-AU" sz="1600" dirty="0" smtClean="0"/>
              <a:t>	 –</a:t>
            </a:r>
            <a:r>
              <a:rPr lang="en-AU" sz="1600" dirty="0" err="1" smtClean="0"/>
              <a:t>Haemotcrit</a:t>
            </a:r>
            <a:r>
              <a:rPr lang="en-AU" sz="1600" dirty="0" smtClean="0"/>
              <a:t> fall &gt;10%, </a:t>
            </a:r>
          </a:p>
          <a:p>
            <a:pPr marL="0" indent="0">
              <a:buNone/>
            </a:pPr>
            <a:r>
              <a:rPr lang="en-AU" sz="1600" dirty="0" smtClean="0"/>
              <a:t>	- BUN &gt;1.8mmol/L despite fluids,</a:t>
            </a:r>
          </a:p>
          <a:p>
            <a:pPr marL="0" indent="0">
              <a:buNone/>
            </a:pPr>
            <a:r>
              <a:rPr lang="en-AU" sz="1600" dirty="0" smtClean="0"/>
              <a:t>	-  Serum calcium &lt; 2mmol/L, </a:t>
            </a:r>
          </a:p>
          <a:p>
            <a:pPr marL="0" indent="0">
              <a:buNone/>
            </a:pPr>
            <a:r>
              <a:rPr lang="en-AU" sz="1600" dirty="0" smtClean="0"/>
              <a:t>	- PaO2 &lt;60mmHg, </a:t>
            </a:r>
          </a:p>
          <a:p>
            <a:pPr marL="0" indent="0">
              <a:buNone/>
            </a:pPr>
            <a:r>
              <a:rPr lang="en-AU" sz="1600" dirty="0" smtClean="0"/>
              <a:t>	- Base deficit &gt; 4mEq/L, </a:t>
            </a:r>
          </a:p>
          <a:p>
            <a:pPr marL="0" indent="0">
              <a:buNone/>
            </a:pPr>
            <a:r>
              <a:rPr lang="en-AU" sz="1600" dirty="0" smtClean="0"/>
              <a:t>	- Fluid Sequestration of &gt;6L</a:t>
            </a:r>
          </a:p>
          <a:p>
            <a:pPr marL="0" indent="0">
              <a:buNone/>
            </a:pPr>
            <a:r>
              <a:rPr lang="en-AU" sz="1600" dirty="0" smtClean="0"/>
              <a:t>Score- </a:t>
            </a:r>
          </a:p>
          <a:p>
            <a:pPr marL="0" indent="0">
              <a:buNone/>
            </a:pPr>
            <a:r>
              <a:rPr lang="en-AU" sz="1600" dirty="0" smtClean="0"/>
              <a:t> &lt;3 mild (mortality is &lt;1%),</a:t>
            </a:r>
          </a:p>
          <a:p>
            <a:pPr marL="0" indent="0">
              <a:buNone/>
            </a:pPr>
            <a:r>
              <a:rPr lang="en-AU" sz="1600" dirty="0" smtClean="0"/>
              <a:t>3-5 (15% mortality, </a:t>
            </a:r>
          </a:p>
          <a:p>
            <a:pPr marL="0" indent="0">
              <a:buNone/>
            </a:pPr>
            <a:r>
              <a:rPr lang="en-AU" sz="1600" dirty="0" smtClean="0"/>
              <a:t> &gt; 5 (mortality 40%)  </a:t>
            </a:r>
          </a:p>
          <a:p>
            <a:pPr marL="0" indent="0">
              <a:buNone/>
            </a:pPr>
            <a:r>
              <a:rPr lang="en-AU" sz="1600" dirty="0" smtClean="0"/>
              <a:t>&gt;6 (mortality &gt;90%)</a:t>
            </a:r>
          </a:p>
          <a:p>
            <a:pPr marL="0" indent="0">
              <a:buNone/>
            </a:pPr>
            <a:r>
              <a:rPr lang="en-AU" sz="1600" dirty="0" smtClean="0"/>
              <a:t>But this score is a poor predictor of severity, other limitation only used once and in 48 hrs and only in alcoholic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What are the grading systems for Pancreatitis?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AU" dirty="0" smtClean="0"/>
              <a:t>Aetiology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>
            <a:normAutofit fontScale="62500" lnSpcReduction="20000"/>
          </a:bodyPr>
          <a:lstStyle/>
          <a:p>
            <a:r>
              <a:rPr lang="en-AU" b="1" dirty="0" err="1" smtClean="0"/>
              <a:t>I</a:t>
            </a:r>
            <a:r>
              <a:rPr lang="en-AU" dirty="0" err="1" smtClean="0"/>
              <a:t>deopathic</a:t>
            </a:r>
            <a:endParaRPr lang="en-AU" dirty="0" smtClean="0"/>
          </a:p>
          <a:p>
            <a:r>
              <a:rPr lang="en-AU" b="1" dirty="0" smtClean="0"/>
              <a:t>Gallstones / Mechanical Obstruction – 38%</a:t>
            </a:r>
          </a:p>
          <a:p>
            <a:pPr lvl="1"/>
            <a:r>
              <a:rPr lang="en-AU" dirty="0" smtClean="0"/>
              <a:t>Congenital malformations, cancer</a:t>
            </a:r>
          </a:p>
          <a:p>
            <a:pPr lvl="1"/>
            <a:r>
              <a:rPr lang="en-AU" dirty="0" smtClean="0"/>
              <a:t>Size of Gallstone - 5mm</a:t>
            </a:r>
          </a:p>
          <a:p>
            <a:r>
              <a:rPr lang="en-AU" b="1" dirty="0" smtClean="0"/>
              <a:t>Ethanol – 35%</a:t>
            </a:r>
          </a:p>
          <a:p>
            <a:r>
              <a:rPr lang="en-AU" b="1" dirty="0" smtClean="0"/>
              <a:t>Trauma – 1.5%</a:t>
            </a:r>
          </a:p>
          <a:p>
            <a:r>
              <a:rPr lang="en-AU" b="1" dirty="0" smtClean="0"/>
              <a:t>S</a:t>
            </a:r>
            <a:r>
              <a:rPr lang="en-AU" dirty="0" smtClean="0"/>
              <a:t>teroids </a:t>
            </a:r>
          </a:p>
          <a:p>
            <a:r>
              <a:rPr lang="en-AU" b="1" dirty="0" smtClean="0"/>
              <a:t>M</a:t>
            </a:r>
            <a:r>
              <a:rPr lang="en-AU" dirty="0" smtClean="0"/>
              <a:t>umps / Metabolic</a:t>
            </a:r>
          </a:p>
          <a:p>
            <a:pPr lvl="1"/>
            <a:r>
              <a:rPr lang="en-AU" dirty="0" smtClean="0"/>
              <a:t>CF, hereditary pancreatitis</a:t>
            </a:r>
          </a:p>
          <a:p>
            <a:r>
              <a:rPr lang="en-AU" b="1" dirty="0" smtClean="0"/>
              <a:t>A</a:t>
            </a:r>
            <a:r>
              <a:rPr lang="en-AU" dirty="0" smtClean="0"/>
              <a:t>utoimmune </a:t>
            </a:r>
          </a:p>
          <a:p>
            <a:pPr lvl="1"/>
            <a:r>
              <a:rPr lang="en-AU" dirty="0" err="1" smtClean="0"/>
              <a:t>Sjogrens</a:t>
            </a:r>
            <a:endParaRPr lang="en-AU" dirty="0" smtClean="0"/>
          </a:p>
          <a:p>
            <a:r>
              <a:rPr lang="en-AU" b="1" dirty="0" smtClean="0"/>
              <a:t>S</a:t>
            </a:r>
            <a:r>
              <a:rPr lang="en-AU" dirty="0" smtClean="0"/>
              <a:t>corpions </a:t>
            </a:r>
          </a:p>
          <a:p>
            <a:r>
              <a:rPr lang="en-AU" b="1" dirty="0" err="1" smtClean="0"/>
              <a:t>Hypertriglyceridaemia</a:t>
            </a:r>
            <a:r>
              <a:rPr lang="en-AU" b="1" dirty="0" smtClean="0"/>
              <a:t> 3% </a:t>
            </a:r>
          </a:p>
          <a:p>
            <a:pPr lvl="1"/>
            <a:r>
              <a:rPr lang="en-AU" dirty="0" smtClean="0"/>
              <a:t>Trigs &gt;10</a:t>
            </a:r>
          </a:p>
          <a:p>
            <a:r>
              <a:rPr lang="en-AU" b="1" dirty="0" smtClean="0"/>
              <a:t>ERCP – 5% </a:t>
            </a:r>
            <a:r>
              <a:rPr lang="en-AU" dirty="0" smtClean="0"/>
              <a:t>+ emboli</a:t>
            </a:r>
          </a:p>
          <a:p>
            <a:r>
              <a:rPr lang="en-AU" b="1" dirty="0" smtClean="0"/>
              <a:t>D</a:t>
            </a:r>
            <a:r>
              <a:rPr lang="en-AU" dirty="0" smtClean="0"/>
              <a:t>rugs 2-5%</a:t>
            </a:r>
          </a:p>
          <a:p>
            <a:pPr lvl="1"/>
            <a:r>
              <a:rPr lang="en-AU" dirty="0" smtClean="0"/>
              <a:t>Sulphonamides, azathioprine, </a:t>
            </a:r>
            <a:r>
              <a:rPr lang="en-AU" dirty="0" err="1" smtClean="0"/>
              <a:t>thiazides</a:t>
            </a:r>
            <a:r>
              <a:rPr lang="en-AU" dirty="0" smtClean="0"/>
              <a:t>, </a:t>
            </a:r>
            <a:r>
              <a:rPr lang="en-AU" dirty="0" err="1" smtClean="0"/>
              <a:t>frusemide</a:t>
            </a:r>
            <a:r>
              <a:rPr lang="en-AU" dirty="0" smtClean="0"/>
              <a:t>, oestrogens, valproic acid, 6-mecaptopurine, </a:t>
            </a:r>
            <a:r>
              <a:rPr lang="en-AU" dirty="0" err="1" smtClean="0"/>
              <a:t>tetracylines</a:t>
            </a:r>
            <a:r>
              <a:rPr lang="en-AU" dirty="0" smtClean="0"/>
              <a:t>, ART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862</TotalTime>
  <Words>2334</Words>
  <Application>Microsoft Macintosh PowerPoint</Application>
  <PresentationFormat>On-screen Show (4:3)</PresentationFormat>
  <Paragraphs>480</Paragraphs>
  <Slides>37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Pancreatitis</vt:lpstr>
      <vt:lpstr>Overview</vt:lpstr>
      <vt:lpstr>Pancreas - Macroscopic</vt:lpstr>
      <vt:lpstr>PowerPoint Presentation</vt:lpstr>
      <vt:lpstr>PowerPoint Presentation</vt:lpstr>
      <vt:lpstr>Pancreatitis - Signs and Symptoms</vt:lpstr>
      <vt:lpstr>Pancreatitis Workup</vt:lpstr>
      <vt:lpstr>Ranson’s</vt:lpstr>
      <vt:lpstr>Aetiology</vt:lpstr>
      <vt:lpstr>What are the grading systems for Pancreatitis?</vt:lpstr>
      <vt:lpstr>Apache II</vt:lpstr>
      <vt:lpstr>Modified Glasgow</vt:lpstr>
      <vt:lpstr>Organ Failure</vt:lpstr>
      <vt:lpstr>CT</vt:lpstr>
      <vt:lpstr>PowerPoint Presentation</vt:lpstr>
      <vt:lpstr>What is the role of surgery in acute pancreatitis?</vt:lpstr>
      <vt:lpstr>Diagnosis</vt:lpstr>
      <vt:lpstr>PowerPoint Presentation</vt:lpstr>
      <vt:lpstr>Endoscopic surgery - ERCP</vt:lpstr>
      <vt:lpstr>Necrosectomy</vt:lpstr>
      <vt:lpstr>Necrosectomy</vt:lpstr>
      <vt:lpstr>PowerPoint Presentation</vt:lpstr>
      <vt:lpstr>What the principles of managing chronic pancreatitis?</vt:lpstr>
      <vt:lpstr>Background</vt:lpstr>
      <vt:lpstr>Diagnosis</vt:lpstr>
      <vt:lpstr>Prevention is better than cure</vt:lpstr>
      <vt:lpstr>Pain</vt:lpstr>
      <vt:lpstr>Pancreatic insufficiency</vt:lpstr>
      <vt:lpstr>Surgery</vt:lpstr>
      <vt:lpstr>PowerPoint Presentation</vt:lpstr>
      <vt:lpstr>Other Complications</vt:lpstr>
      <vt:lpstr>Summary - pancreatitis</vt:lpstr>
      <vt:lpstr>Summary</vt:lpstr>
      <vt:lpstr>Future</vt:lpstr>
      <vt:lpstr>Questions</vt:lpstr>
      <vt:lpstr>References</vt:lpstr>
      <vt:lpstr>PowerPoint Presentation</vt:lpstr>
    </vt:vector>
  </TitlesOfParts>
  <Company>NSW 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Pancreatitis</dc:title>
  <dc:creator>James Bain</dc:creator>
  <cp:lastModifiedBy>Gratian  Punch</cp:lastModifiedBy>
  <cp:revision>81</cp:revision>
  <dcterms:created xsi:type="dcterms:W3CDTF">2014-05-26T01:29:05Z</dcterms:created>
  <dcterms:modified xsi:type="dcterms:W3CDTF">2015-01-31T05:10:40Z</dcterms:modified>
</cp:coreProperties>
</file>