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3"/>
  </p:notesMasterIdLst>
  <p:sldIdLst>
    <p:sldId id="256" r:id="rId2"/>
    <p:sldId id="257" r:id="rId3"/>
    <p:sldId id="273" r:id="rId4"/>
    <p:sldId id="258" r:id="rId5"/>
    <p:sldId id="259" r:id="rId6"/>
    <p:sldId id="260" r:id="rId7"/>
    <p:sldId id="275" r:id="rId8"/>
    <p:sldId id="274" r:id="rId9"/>
    <p:sldId id="261" r:id="rId10"/>
    <p:sldId id="263" r:id="rId11"/>
    <p:sldId id="262" r:id="rId12"/>
    <p:sldId id="264" r:id="rId13"/>
    <p:sldId id="265" r:id="rId14"/>
    <p:sldId id="266" r:id="rId15"/>
    <p:sldId id="267" r:id="rId16"/>
    <p:sldId id="269" r:id="rId17"/>
    <p:sldId id="276" r:id="rId18"/>
    <p:sldId id="268" r:id="rId19"/>
    <p:sldId id="270" r:id="rId20"/>
    <p:sldId id="271" r:id="rId21"/>
    <p:sldId id="272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-21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81FA5B-837E-6541-9D9A-7C4303EC446C}" type="datetimeFigureOut">
              <a:rPr lang="en-US" smtClean="0"/>
              <a:pPr/>
              <a:t>31/01/15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05B797-0833-2D4B-80C5-CC943A65CE1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98518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Relationship Id="rId3" Type="http://schemas.openxmlformats.org/officeDocument/2006/relationships/hyperlink" Target="http://www.uptodate.com/contents/treatment-of-hemorrhoids/abstract/47-49" TargetMode="Externa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 evidence that the branching pattern of the superior</a:t>
            </a:r>
            <a:r>
              <a:rPr lang="en-US" baseline="0" dirty="0" smtClean="0"/>
              <a:t> rectal artery is responsible for the position of piles around the anal circumference</a:t>
            </a:r>
          </a:p>
          <a:p>
            <a:r>
              <a:rPr lang="en-US" baseline="0" dirty="0" smtClean="0"/>
              <a:t>The dilatations of veins of the haemorrhoidal venous plexus are constant and normal structures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05B797-0833-2D4B-80C5-CC943A65CE1E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05B797-0833-2D4B-80C5-CC943A65CE1E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Milligan-Morgan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– grasp and </a:t>
            </a:r>
            <a:r>
              <a:rPr lang="en-US" sz="1200" b="1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evert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haemorrhoid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dissecting off anal sphincter, tie pedicle, wound left open</a:t>
            </a:r>
          </a:p>
          <a:p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Ferguson – </a:t>
            </a:r>
            <a:r>
              <a:rPr lang="en-US" sz="1200" b="1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haemorrhoid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exposed in </a:t>
            </a:r>
            <a:r>
              <a:rPr lang="en-US" sz="1200" b="1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anoscope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excision and ligation performed in anatomical position, wound closed with continuous suture</a:t>
            </a:r>
            <a:endParaRPr lang="en-US" sz="12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Stapled </a:t>
            </a:r>
            <a:r>
              <a:rPr lang="en-US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hemorrhoidectomy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(stapled </a:t>
            </a:r>
            <a:r>
              <a:rPr lang="en-US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hemorrhoidopexy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 — An </a:t>
            </a:r>
            <a:r>
              <a:rPr lang="en-US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intraluminal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circular stapling device has been developed as an alternative to conventional surgical </a:t>
            </a:r>
            <a:r>
              <a:rPr lang="en-US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hemorrhoidectomy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The device excises a circumferential column of mucosa and </a:t>
            </a:r>
            <a:r>
              <a:rPr lang="en-US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submucosa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from the upper anal canal, thus reducing the hemorrhoids back into the anal canal and fixing them in position. It also interrupts part of the </a:t>
            </a:r>
            <a:r>
              <a:rPr lang="en-US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hemorrhoidal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blood supply thereby decreasing </a:t>
            </a:r>
            <a:r>
              <a:rPr lang="en-US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vascularity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[</a:t>
            </a:r>
            <a:r>
              <a:rPr lang="en-US" sz="1200" b="1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47-49]. It is not appropriate for treatment of external hemorrhoids.</a:t>
            </a:r>
            <a:endParaRPr lang="en-US" sz="1200" b="1" u="sng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1" u="sng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u="none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Ligasure</a:t>
            </a:r>
            <a:r>
              <a:rPr lang="en-US" sz="1200" b="0" u="non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appears as effective and associated with less post-operative pain</a:t>
            </a:r>
            <a:endParaRPr lang="en-US" sz="1200" b="1" u="sng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05B797-0833-2D4B-80C5-CC943A65CE1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IS </a:t>
            </a:r>
            <a:r>
              <a:rPr lang="en-US" dirty="0" err="1" smtClean="0"/>
              <a:t>hypertonia</a:t>
            </a:r>
            <a:r>
              <a:rPr lang="en-US" dirty="0" smtClean="0"/>
              <a:t> and anal</a:t>
            </a:r>
            <a:r>
              <a:rPr lang="en-US" baseline="0" dirty="0" smtClean="0"/>
              <a:t> spasm predate onset of the fissure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05B797-0833-2D4B-80C5-CC943A65CE1E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HIV, IBD,</a:t>
            </a:r>
            <a:r>
              <a:rPr lang="en-US" baseline="0" dirty="0" smtClean="0"/>
              <a:t> TB, syphilis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05B797-0833-2D4B-80C5-CC943A65CE1E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 as a neurotransmitter</a:t>
            </a:r>
            <a:r>
              <a:rPr lang="en-US" baseline="0" dirty="0" smtClean="0"/>
              <a:t> mediating relaxation of internal sphincter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05B797-0833-2D4B-80C5-CC943A65CE1E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6388" y="739588"/>
            <a:ext cx="8513762" cy="2729753"/>
          </a:xfrm>
        </p:spPr>
        <p:txBody>
          <a:bodyPr>
            <a:noAutofit/>
          </a:bodyPr>
          <a:lstStyle>
            <a:lvl1pPr algn="l">
              <a:lnSpc>
                <a:spcPts val="10800"/>
              </a:lnSpc>
              <a:defRPr sz="10000" b="1" spc="-250" baseline="0">
                <a:solidFill>
                  <a:schemeClr val="tx2"/>
                </a:solidFill>
              </a:defRPr>
            </a:lvl1pPr>
          </a:lstStyle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6388" y="3505200"/>
            <a:ext cx="4683050" cy="1344706"/>
          </a:xfrm>
        </p:spPr>
        <p:txBody>
          <a:bodyPr anchor="b" anchorCtr="0">
            <a:normAutofit/>
          </a:bodyPr>
          <a:lstStyle>
            <a:lvl1pPr marL="0" indent="0" algn="l">
              <a:buNone/>
              <a:defRPr sz="4400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75294"/>
            <a:ext cx="1600200" cy="365125"/>
          </a:xfrm>
        </p:spPr>
        <p:txBody>
          <a:bodyPr/>
          <a:lstStyle>
            <a:lvl1pPr>
              <a:defRPr sz="1100">
                <a:solidFill>
                  <a:schemeClr val="tx2"/>
                </a:solidFill>
              </a:defRPr>
            </a:lvl1pPr>
          </a:lstStyle>
          <a:p>
            <a:fld id="{24023A56-BFB1-C148-B0A5-4C4121CD0D49}" type="datetimeFigureOut">
              <a:rPr lang="en-US" smtClean="0"/>
              <a:pPr/>
              <a:t>31/01/15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09800" y="6275294"/>
            <a:ext cx="5638800" cy="365125"/>
          </a:xfrm>
        </p:spPr>
        <p:txBody>
          <a:bodyPr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6275294"/>
            <a:ext cx="609600" cy="365125"/>
          </a:xfrm>
        </p:spPr>
        <p:txBody>
          <a:bodyPr/>
          <a:lstStyle>
            <a:lvl1pPr>
              <a:defRPr sz="1400">
                <a:solidFill>
                  <a:schemeClr val="tx2"/>
                </a:solidFill>
              </a:defRPr>
            </a:lvl1pPr>
          </a:lstStyle>
          <a:p>
            <a:fld id="{0313877C-4540-F24B-96F6-5FA81667A5C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823" y="1227427"/>
            <a:ext cx="3657600" cy="566738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194096">
            <a:off x="4845353" y="975801"/>
            <a:ext cx="3496570" cy="4747249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AU" dirty="0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823" y="1799793"/>
            <a:ext cx="3657600" cy="3991408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23A56-BFB1-C148-B0A5-4C4121CD0D49}" type="datetimeFigureOut">
              <a:rPr lang="en-US" smtClean="0"/>
              <a:pPr/>
              <a:t>31/01/15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3877C-4540-F24B-96F6-5FA81667A5C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011" y="4329953"/>
            <a:ext cx="7907151" cy="927847"/>
          </a:xfrm>
        </p:spPr>
        <p:txBody>
          <a:bodyPr anchor="b" anchorCtr="0">
            <a:noAutofit/>
          </a:bodyPr>
          <a:lstStyle>
            <a:lvl1pPr algn="l">
              <a:defRPr sz="3600"/>
            </a:lvl1pPr>
          </a:lstStyle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23A56-BFB1-C148-B0A5-4C4121CD0D49}" type="datetimeFigureOut">
              <a:rPr lang="en-US" smtClean="0"/>
              <a:pPr/>
              <a:t>31/01/15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3877C-4540-F24B-96F6-5FA81667A5C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634196" y="5257800"/>
            <a:ext cx="7904950" cy="9906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0" indent="0">
              <a:buNone/>
              <a:defRPr sz="1800"/>
            </a:lvl2pPr>
            <a:lvl3pPr marL="0" indent="0">
              <a:buNone/>
              <a:defRPr sz="1800"/>
            </a:lvl3pPr>
            <a:lvl4pPr marL="0" indent="0">
              <a:buNone/>
              <a:defRPr sz="1800"/>
            </a:lvl4pPr>
            <a:lvl5pPr marL="0" indent="0">
              <a:buNone/>
              <a:defRPr sz="1800"/>
            </a:lvl5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 rot="319004">
            <a:off x="2075968" y="741009"/>
            <a:ext cx="4914362" cy="3240064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AU" dirty="0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2"/>
          <p:cNvSpPr>
            <a:spLocks noGrp="1"/>
          </p:cNvSpPr>
          <p:nvPr>
            <p:ph type="pic" idx="14"/>
          </p:nvPr>
        </p:nvSpPr>
        <p:spPr>
          <a:xfrm rot="21346724">
            <a:off x="436037" y="494284"/>
            <a:ext cx="4663440" cy="3030003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AU" dirty="0" smtClean="0"/>
              <a:t>Click icon to add picture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011" y="4329953"/>
            <a:ext cx="7907151" cy="927847"/>
          </a:xfrm>
        </p:spPr>
        <p:txBody>
          <a:bodyPr anchor="b" anchorCtr="0">
            <a:noAutofit/>
          </a:bodyPr>
          <a:lstStyle>
            <a:lvl1pPr algn="l">
              <a:defRPr sz="3600"/>
            </a:lvl1pPr>
          </a:lstStyle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23A56-BFB1-C148-B0A5-4C4121CD0D49}" type="datetimeFigureOut">
              <a:rPr lang="en-US" smtClean="0"/>
              <a:pPr/>
              <a:t>31/01/15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3877C-4540-F24B-96F6-5FA81667A5C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634196" y="5257800"/>
            <a:ext cx="7904950" cy="9906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0" indent="0">
              <a:buNone/>
              <a:defRPr sz="1800"/>
            </a:lvl2pPr>
            <a:lvl3pPr marL="0" indent="0">
              <a:buNone/>
              <a:defRPr sz="1800"/>
            </a:lvl3pPr>
            <a:lvl4pPr marL="0" indent="0">
              <a:buNone/>
              <a:defRPr sz="1800"/>
            </a:lvl4pPr>
            <a:lvl5pPr marL="0" indent="0">
              <a:buNone/>
              <a:defRPr sz="1800"/>
            </a:lvl5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 rot="152337">
            <a:off x="4118577" y="735553"/>
            <a:ext cx="4663440" cy="3030003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AU" dirty="0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>
            <a:normAutofit/>
          </a:bodyPr>
          <a:lstStyle>
            <a:lvl1pPr>
              <a:spcBef>
                <a:spcPts val="20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23A56-BFB1-C148-B0A5-4C4121CD0D49}" type="datetimeFigureOut">
              <a:rPr lang="en-US" smtClean="0"/>
              <a:pPr/>
              <a:t>31/01/15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3877C-4540-F24B-96F6-5FA81667A5C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72400" y="685801"/>
            <a:ext cx="757518" cy="5440680"/>
          </a:xfrm>
        </p:spPr>
        <p:txBody>
          <a:bodyPr vert="eaVert">
            <a:noAutofit/>
          </a:bodyPr>
          <a:lstStyle/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1825" y="685801"/>
            <a:ext cx="6561137" cy="5440680"/>
          </a:xfrm>
        </p:spPr>
        <p:txBody>
          <a:bodyPr vert="eaVert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23A56-BFB1-C148-B0A5-4C4121CD0D49}" type="datetimeFigureOut">
              <a:rPr lang="en-US" smtClean="0"/>
              <a:pPr/>
              <a:t>31/01/15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3877C-4540-F24B-96F6-5FA81667A5C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spcBef>
                <a:spcPts val="22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23A56-BFB1-C148-B0A5-4C4121CD0D49}" type="datetimeFigureOut">
              <a:rPr lang="en-US" smtClean="0"/>
              <a:pPr/>
              <a:t>31/01/15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3877C-4540-F24B-96F6-5FA81667A5C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151" y="4822206"/>
            <a:ext cx="8511989" cy="1446975"/>
          </a:xfrm>
        </p:spPr>
        <p:txBody>
          <a:bodyPr lIns="0" tIns="0" rIns="0" bIns="0" anchor="t">
            <a:noAutofit/>
          </a:bodyPr>
          <a:lstStyle>
            <a:lvl1pPr algn="l">
              <a:lnSpc>
                <a:spcPts val="13800"/>
              </a:lnSpc>
              <a:defRPr sz="13500" b="1" cap="none" spc="-250" baseline="0">
                <a:solidFill>
                  <a:schemeClr val="tx2"/>
                </a:solidFill>
              </a:defRPr>
            </a:lvl1pPr>
          </a:lstStyle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4874" y="3525980"/>
            <a:ext cx="8355714" cy="1270752"/>
          </a:xfrm>
        </p:spPr>
        <p:txBody>
          <a:bodyPr lIns="0" tIns="0" rIns="0" bIns="0" anchor="b">
            <a:normAutofit/>
          </a:bodyPr>
          <a:lstStyle>
            <a:lvl1pPr marL="0" indent="0" algn="l">
              <a:buNone/>
              <a:defRPr sz="4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151" y="4822206"/>
            <a:ext cx="8511989" cy="1446975"/>
          </a:xfrm>
        </p:spPr>
        <p:txBody>
          <a:bodyPr lIns="0" tIns="0" rIns="0" bIns="0" anchor="t">
            <a:noAutofit/>
          </a:bodyPr>
          <a:lstStyle>
            <a:lvl1pPr algn="l">
              <a:lnSpc>
                <a:spcPts val="13800"/>
              </a:lnSpc>
              <a:defRPr sz="13500" b="1" cap="none" spc="-250" baseline="0">
                <a:solidFill>
                  <a:schemeClr val="tx2"/>
                </a:solidFill>
              </a:defRPr>
            </a:lvl1pPr>
          </a:lstStyle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4874" y="3525980"/>
            <a:ext cx="4428426" cy="1270752"/>
          </a:xfrm>
        </p:spPr>
        <p:txBody>
          <a:bodyPr lIns="0" tIns="0" rIns="0" bIns="0" anchor="b">
            <a:normAutofit/>
          </a:bodyPr>
          <a:lstStyle>
            <a:lvl1pPr marL="0" indent="0" algn="l">
              <a:buNone/>
              <a:defRPr sz="4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7" name="Picture Placeholder 2"/>
          <p:cNvSpPr>
            <a:spLocks noGrp="1"/>
          </p:cNvSpPr>
          <p:nvPr>
            <p:ph type="pic" idx="13"/>
          </p:nvPr>
        </p:nvSpPr>
        <p:spPr>
          <a:xfrm rot="21263043">
            <a:off x="5231118" y="261015"/>
            <a:ext cx="3433660" cy="4204035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AU" dirty="0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2012" y="2057400"/>
            <a:ext cx="3863788" cy="4068763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800"/>
            </a:lvl3pPr>
            <a:lvl4pPr>
              <a:spcBef>
                <a:spcPts val="600"/>
              </a:spcBef>
              <a:defRPr sz="1800"/>
            </a:lvl4pPr>
            <a:lvl5pPr>
              <a:spcBef>
                <a:spcPts val="600"/>
              </a:spcBef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1646" y="2057400"/>
            <a:ext cx="3867912" cy="4068763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800"/>
            </a:lvl3pPr>
            <a:lvl4pPr>
              <a:spcBef>
                <a:spcPts val="600"/>
              </a:spcBef>
              <a:defRPr sz="1800"/>
            </a:lvl4pPr>
            <a:lvl5pPr>
              <a:spcBef>
                <a:spcPts val="600"/>
              </a:spcBef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23A56-BFB1-C148-B0A5-4C4121CD0D49}" type="datetimeFigureOut">
              <a:rPr lang="en-US" smtClean="0"/>
              <a:pPr/>
              <a:t>31/01/15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3877C-4540-F24B-96F6-5FA81667A5C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775" y="582706"/>
            <a:ext cx="7918450" cy="788894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5545" y="1546412"/>
            <a:ext cx="3867912" cy="464950"/>
          </a:xfrm>
        </p:spPr>
        <p:txBody>
          <a:bodyPr anchor="b">
            <a:noAutofit/>
          </a:bodyPr>
          <a:lstStyle>
            <a:lvl1pPr marL="0" indent="0" algn="ctr">
              <a:buNone/>
              <a:defRPr sz="26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936" y="2147887"/>
            <a:ext cx="3867912" cy="3951288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800"/>
            </a:lvl3pPr>
            <a:lvl4pPr>
              <a:spcBef>
                <a:spcPts val="600"/>
              </a:spcBef>
              <a:defRPr sz="1800"/>
            </a:lvl4pPr>
            <a:lvl5pPr>
              <a:spcBef>
                <a:spcPts val="600"/>
              </a:spcBef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313" y="1545018"/>
            <a:ext cx="3867912" cy="466344"/>
          </a:xfrm>
        </p:spPr>
        <p:txBody>
          <a:bodyPr anchor="b">
            <a:noAutofit/>
          </a:bodyPr>
          <a:lstStyle>
            <a:lvl1pPr marL="0" indent="0" algn="ctr">
              <a:buNone/>
              <a:defRPr sz="26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313" y="2147887"/>
            <a:ext cx="3867912" cy="3951288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800"/>
            </a:lvl3pPr>
            <a:lvl4pPr>
              <a:spcBef>
                <a:spcPts val="600"/>
              </a:spcBef>
              <a:defRPr sz="1800"/>
            </a:lvl4pPr>
            <a:lvl5pPr>
              <a:spcBef>
                <a:spcPts val="600"/>
              </a:spcBef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23A56-BFB1-C148-B0A5-4C4121CD0D49}" type="datetimeFigureOut">
              <a:rPr lang="en-US" smtClean="0"/>
              <a:pPr/>
              <a:t>31/01/15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3877C-4540-F24B-96F6-5FA81667A5C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 flipH="1">
            <a:off x="4574241" y="1694516"/>
            <a:ext cx="18288" cy="438912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tx2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 flipH="1">
            <a:off x="4574241" y="1694516"/>
            <a:ext cx="18288" cy="438912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tx2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Rectangle 12"/>
          <p:cNvSpPr/>
          <p:nvPr/>
        </p:nvSpPr>
        <p:spPr>
          <a:xfrm flipH="1">
            <a:off x="4574241" y="1694516"/>
            <a:ext cx="18288" cy="438912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tx2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4" name="Rectangle 13"/>
          <p:cNvSpPr/>
          <p:nvPr/>
        </p:nvSpPr>
        <p:spPr>
          <a:xfrm flipH="1">
            <a:off x="4574241" y="1694516"/>
            <a:ext cx="18288" cy="438912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tx2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23A56-BFB1-C148-B0A5-4C4121CD0D49}" type="datetimeFigureOut">
              <a:rPr lang="en-US" smtClean="0"/>
              <a:pPr/>
              <a:t>31/01/15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3877C-4540-F24B-96F6-5FA81667A5C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23A56-BFB1-C148-B0A5-4C4121CD0D49}" type="datetimeFigureOut">
              <a:rPr lang="en-US" smtClean="0"/>
              <a:pPr/>
              <a:t>31/01/15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3877C-4540-F24B-96F6-5FA81667A5C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825" y="1720103"/>
            <a:ext cx="3657600" cy="1162050"/>
          </a:xfrm>
        </p:spPr>
        <p:txBody>
          <a:bodyPr anchor="b">
            <a:noAutofit/>
          </a:bodyPr>
          <a:lstStyle>
            <a:lvl1pPr algn="ctr">
              <a:defRPr sz="3600" b="0"/>
            </a:lvl1pPr>
          </a:lstStyle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650" y="658906"/>
            <a:ext cx="3819338" cy="5467258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800"/>
            </a:lvl3pPr>
            <a:lvl4pPr>
              <a:spcBef>
                <a:spcPts val="600"/>
              </a:spcBef>
              <a:defRPr sz="1800"/>
            </a:lvl4pPr>
            <a:lvl5pPr>
              <a:spcBef>
                <a:spcPts val="600"/>
              </a:spcBef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825" y="2877671"/>
            <a:ext cx="3657600" cy="2339788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23A56-BFB1-C148-B0A5-4C4121CD0D49}" type="datetimeFigureOut">
              <a:rPr lang="en-US" smtClean="0"/>
              <a:pPr/>
              <a:t>31/01/15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3877C-4540-F24B-96F6-5FA81667A5C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2775" y="582706"/>
            <a:ext cx="7918450" cy="78889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8358" y="2044700"/>
            <a:ext cx="7167284" cy="40814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275294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24023A56-BFB1-C148-B0A5-4C4121CD0D49}" type="datetimeFigureOut">
              <a:rPr lang="en-US" smtClean="0"/>
              <a:pPr/>
              <a:t>31/01/15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05318" y="6275294"/>
            <a:ext cx="56432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275294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fld id="{0313877C-4540-F24B-96F6-5FA81667A5C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2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bg2"/>
        </a:buClr>
        <a:buSzPct val="90000"/>
        <a:buFont typeface="Wingdings 2" pitchFamily="18" charset="2"/>
        <a:buChar char="Ü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SzPct val="90000"/>
        <a:buFont typeface="Wingdings 2" pitchFamily="18" charset="2"/>
        <a:buChar char="Ü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ct val="20000"/>
        </a:spcBef>
        <a:buClr>
          <a:schemeClr val="bg2"/>
        </a:buClr>
        <a:buSzPct val="90000"/>
        <a:buFont typeface="Wingdings 2" pitchFamily="18" charset="2"/>
        <a:buChar char="Ü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SzPct val="90000"/>
        <a:buFont typeface="Wingdings 2" pitchFamily="18" charset="2"/>
        <a:buChar char="Ü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ct val="20000"/>
        </a:spcBef>
        <a:buClr>
          <a:schemeClr val="bg2"/>
        </a:buClr>
        <a:buSzPct val="90000"/>
        <a:buFont typeface="Wingdings 2" pitchFamily="18" charset="2"/>
        <a:buChar char="Ü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Haemorrhoids and Fissures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32500" lnSpcReduction="20000"/>
          </a:bodyPr>
          <a:lstStyle/>
          <a:p>
            <a:pPr algn="l">
              <a:buFont typeface="Arial"/>
              <a:buChar char="•"/>
            </a:pPr>
            <a:r>
              <a:rPr lang="en-US" dirty="0" smtClean="0"/>
              <a:t> What is the pathogenesis of haemorrhoids?</a:t>
            </a:r>
          </a:p>
          <a:p>
            <a:pPr algn="l">
              <a:buFont typeface="Arial"/>
              <a:buChar char="•"/>
            </a:pPr>
            <a:r>
              <a:rPr lang="en-US" dirty="0" smtClean="0"/>
              <a:t> How can haemorrhoids be classified?</a:t>
            </a:r>
          </a:p>
          <a:p>
            <a:pPr algn="l">
              <a:buFont typeface="Arial"/>
              <a:buChar char="•"/>
            </a:pPr>
            <a:r>
              <a:rPr lang="en-US" dirty="0" smtClean="0"/>
              <a:t> How can haemorrhoids be managed?</a:t>
            </a:r>
          </a:p>
          <a:p>
            <a:pPr algn="l">
              <a:buFont typeface="Arial"/>
              <a:buChar char="•"/>
            </a:pPr>
            <a:r>
              <a:rPr lang="en-US" dirty="0" smtClean="0"/>
              <a:t> What is the pathogenesis of fissures?</a:t>
            </a:r>
          </a:p>
          <a:p>
            <a:pPr algn="l">
              <a:buFont typeface="Arial"/>
              <a:buChar char="•"/>
            </a:pPr>
            <a:r>
              <a:rPr lang="en-US" dirty="0" smtClean="0"/>
              <a:t> What are the options for managing fissures?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External Hemorrhoids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err="1" smtClean="0"/>
              <a:t>Perianal</a:t>
            </a:r>
            <a:r>
              <a:rPr lang="en-US" dirty="0" smtClean="0"/>
              <a:t> </a:t>
            </a:r>
            <a:r>
              <a:rPr lang="en-US" dirty="0" err="1" smtClean="0"/>
              <a:t>Haematoma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Dilated vascular plexuses</a:t>
            </a:r>
          </a:p>
          <a:p>
            <a:r>
              <a:rPr lang="en-US" dirty="0" smtClean="0"/>
              <a:t>Below the dentate line</a:t>
            </a:r>
          </a:p>
          <a:p>
            <a:r>
              <a:rPr lang="en-US" dirty="0" smtClean="0"/>
              <a:t>Covered by </a:t>
            </a:r>
            <a:r>
              <a:rPr lang="en-US" dirty="0" err="1" smtClean="0"/>
              <a:t>squamous</a:t>
            </a:r>
            <a:r>
              <a:rPr lang="en-US" dirty="0" smtClean="0"/>
              <a:t> epithelium</a:t>
            </a:r>
          </a:p>
          <a:p>
            <a:r>
              <a:rPr lang="en-US" dirty="0" smtClean="0"/>
              <a:t>Pain occurs due to acute thrombosis</a:t>
            </a:r>
          </a:p>
          <a:p>
            <a:r>
              <a:rPr lang="en-US" dirty="0" smtClean="0"/>
              <a:t>Bleeding uncommon</a:t>
            </a:r>
          </a:p>
          <a:p>
            <a:r>
              <a:rPr lang="en-US" dirty="0" smtClean="0"/>
              <a:t>Can incise if early (24-48 hours) but most resolve in 5 days</a:t>
            </a:r>
          </a:p>
          <a:p>
            <a:r>
              <a:rPr lang="en-US" dirty="0" smtClean="0"/>
              <a:t>If untreated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skin tags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Internal Haemorrhoids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989013" y="2044700"/>
          <a:ext cx="7165975" cy="40335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4802"/>
                <a:gridCol w="2598772"/>
                <a:gridCol w="347240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DEGREE</a:t>
                      </a:r>
                      <a:endParaRPr lang="en-US" dirty="0"/>
                    </a:p>
                  </a:txBody>
                  <a:tcPr marL="79622" marR="79622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DEFINITION</a:t>
                      </a:r>
                      <a:endParaRPr lang="en-US" dirty="0"/>
                    </a:p>
                  </a:txBody>
                  <a:tcPr marL="79622" marR="79622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MANAGEMENT</a:t>
                      </a:r>
                      <a:endParaRPr lang="en-US" dirty="0"/>
                    </a:p>
                  </a:txBody>
                  <a:tcPr marL="79622" marR="79622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First</a:t>
                      </a:r>
                      <a:endParaRPr lang="en-US" dirty="0"/>
                    </a:p>
                  </a:txBody>
                  <a:tcPr marL="79622" marR="79622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Bleeding, no </a:t>
                      </a:r>
                      <a:r>
                        <a:rPr lang="en-US" dirty="0" err="1" smtClean="0"/>
                        <a:t>prolapse</a:t>
                      </a:r>
                      <a:endParaRPr lang="en-US" dirty="0"/>
                    </a:p>
                  </a:txBody>
                  <a:tcPr marL="79622" marR="79622"/>
                </a:tc>
                <a:tc>
                  <a:txBody>
                    <a:bodyPr/>
                    <a:lstStyle/>
                    <a:p>
                      <a:pPr>
                        <a:buFont typeface="Arial"/>
                        <a:buChar char="•"/>
                      </a:pPr>
                      <a:r>
                        <a:rPr lang="en-US" dirty="0" smtClean="0"/>
                        <a:t>Stool</a:t>
                      </a:r>
                      <a:r>
                        <a:rPr lang="en-US" baseline="0" dirty="0" smtClean="0"/>
                        <a:t> softeners</a:t>
                      </a:r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en-US" baseline="0" dirty="0" smtClean="0"/>
                        <a:t>Toilet re-education</a:t>
                      </a:r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en-US" baseline="0" dirty="0" smtClean="0"/>
                        <a:t>Local creams (no evidence)</a:t>
                      </a:r>
                    </a:p>
                  </a:txBody>
                  <a:tcPr marL="79622" marR="79622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Second</a:t>
                      </a:r>
                      <a:endParaRPr lang="en-US" dirty="0"/>
                    </a:p>
                  </a:txBody>
                  <a:tcPr marL="79622" marR="79622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Prolapse</a:t>
                      </a:r>
                      <a:r>
                        <a:rPr lang="en-US" baseline="0" dirty="0" smtClean="0"/>
                        <a:t> but spontaneously reducible</a:t>
                      </a:r>
                      <a:endParaRPr lang="en-US" dirty="0"/>
                    </a:p>
                  </a:txBody>
                  <a:tcPr marL="79622" marR="79622"/>
                </a:tc>
                <a:tc>
                  <a:txBody>
                    <a:bodyPr/>
                    <a:lstStyle/>
                    <a:p>
                      <a:pPr>
                        <a:buFont typeface="Arial"/>
                        <a:buChar char="•"/>
                      </a:pPr>
                      <a:r>
                        <a:rPr lang="en-US" dirty="0" smtClean="0"/>
                        <a:t>RBL</a:t>
                      </a:r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en-US" dirty="0" err="1" smtClean="0"/>
                        <a:t>Sclerotherapy</a:t>
                      </a:r>
                      <a:endParaRPr lang="en-US" dirty="0" smtClean="0"/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en-US" dirty="0" err="1" smtClean="0"/>
                        <a:t>Electrocoagulation</a:t>
                      </a:r>
                      <a:endParaRPr lang="en-US" dirty="0" smtClean="0"/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en-US" dirty="0" smtClean="0"/>
                        <a:t>(</a:t>
                      </a:r>
                      <a:r>
                        <a:rPr lang="en-US" dirty="0" err="1" smtClean="0"/>
                        <a:t>Haemorrhoidectomy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 marL="79622" marR="79622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Third</a:t>
                      </a:r>
                      <a:endParaRPr lang="en-US" dirty="0"/>
                    </a:p>
                  </a:txBody>
                  <a:tcPr marL="79622" marR="79622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Prolapse</a:t>
                      </a:r>
                      <a:r>
                        <a:rPr lang="en-US" dirty="0" smtClean="0"/>
                        <a:t> requiring manual reduction</a:t>
                      </a:r>
                      <a:endParaRPr lang="en-US" dirty="0"/>
                    </a:p>
                  </a:txBody>
                  <a:tcPr marL="79622" marR="79622"/>
                </a:tc>
                <a:tc>
                  <a:txBody>
                    <a:bodyPr/>
                    <a:lstStyle/>
                    <a:p>
                      <a:pPr>
                        <a:buFont typeface="Arial"/>
                        <a:buChar char="•"/>
                      </a:pPr>
                      <a:r>
                        <a:rPr lang="en-US" dirty="0" smtClean="0"/>
                        <a:t>RBL</a:t>
                      </a:r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en-US" dirty="0" err="1" smtClean="0"/>
                        <a:t>Sclerotherapy</a:t>
                      </a:r>
                      <a:endParaRPr lang="en-US" dirty="0" smtClean="0"/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en-US" dirty="0" err="1" smtClean="0"/>
                        <a:t>Electrocoagulation</a:t>
                      </a:r>
                      <a:endParaRPr lang="en-US" dirty="0" smtClean="0"/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en-US" dirty="0" smtClean="0"/>
                        <a:t>(</a:t>
                      </a:r>
                      <a:r>
                        <a:rPr lang="en-US" dirty="0" err="1" smtClean="0"/>
                        <a:t>Haemorrhoidectomy</a:t>
                      </a:r>
                      <a:r>
                        <a:rPr lang="en-US" dirty="0" smtClean="0"/>
                        <a:t>)</a:t>
                      </a:r>
                    </a:p>
                  </a:txBody>
                  <a:tcPr marL="79622" marR="79622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Fourth</a:t>
                      </a:r>
                      <a:endParaRPr lang="en-US" dirty="0"/>
                    </a:p>
                  </a:txBody>
                  <a:tcPr marL="79622" marR="79622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Irreducible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prolapse</a:t>
                      </a:r>
                      <a:endParaRPr lang="en-US" dirty="0"/>
                    </a:p>
                  </a:txBody>
                  <a:tcPr marL="79622" marR="79622"/>
                </a:tc>
                <a:tc>
                  <a:txBody>
                    <a:bodyPr/>
                    <a:lstStyle/>
                    <a:p>
                      <a:pPr>
                        <a:buFont typeface="Arial"/>
                        <a:buChar char="•"/>
                      </a:pPr>
                      <a:r>
                        <a:rPr lang="en-US" dirty="0" err="1" smtClean="0"/>
                        <a:t>Haemorrhoidectomy</a:t>
                      </a:r>
                      <a:endParaRPr lang="en-US" dirty="0" smtClean="0"/>
                    </a:p>
                  </a:txBody>
                  <a:tcPr marL="79622" marR="79622"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8358" y="1982740"/>
            <a:ext cx="7167284" cy="48133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Non-Operative</a:t>
            </a:r>
          </a:p>
          <a:p>
            <a:pPr lvl="1"/>
            <a:r>
              <a:rPr lang="en-US" dirty="0" smtClean="0"/>
              <a:t>Diet, </a:t>
            </a:r>
            <a:r>
              <a:rPr lang="en-US" dirty="0" err="1" smtClean="0"/>
              <a:t>fibre</a:t>
            </a:r>
            <a:r>
              <a:rPr lang="en-US" dirty="0" smtClean="0"/>
              <a:t>, water, toilet re-</a:t>
            </a:r>
            <a:r>
              <a:rPr lang="en-US" dirty="0" err="1" smtClean="0"/>
              <a:t>eductation</a:t>
            </a:r>
            <a:endParaRPr lang="en-US" dirty="0" smtClean="0"/>
          </a:p>
          <a:p>
            <a:r>
              <a:rPr lang="en-US" dirty="0" smtClean="0"/>
              <a:t>Banding</a:t>
            </a:r>
          </a:p>
          <a:p>
            <a:pPr lvl="1"/>
            <a:r>
              <a:rPr lang="en-US" dirty="0" smtClean="0"/>
              <a:t>Up to 3 bands at a time</a:t>
            </a:r>
          </a:p>
          <a:p>
            <a:pPr lvl="1"/>
            <a:r>
              <a:rPr lang="en-US" dirty="0" smtClean="0"/>
              <a:t>Painless if above the dentate line</a:t>
            </a:r>
          </a:p>
          <a:p>
            <a:pPr lvl="1"/>
            <a:r>
              <a:rPr lang="en-US" dirty="0" smtClean="0"/>
              <a:t>60-80% effective depending on proper selection</a:t>
            </a:r>
          </a:p>
          <a:p>
            <a:pPr lvl="1"/>
            <a:r>
              <a:rPr lang="en-US" dirty="0" smtClean="0"/>
              <a:t>2-5% risk of secondary </a:t>
            </a:r>
            <a:r>
              <a:rPr lang="en-US" dirty="0" err="1" smtClean="0"/>
              <a:t>haemorrhage</a:t>
            </a:r>
            <a:endParaRPr lang="en-US" dirty="0" smtClean="0"/>
          </a:p>
          <a:p>
            <a:r>
              <a:rPr lang="en-US" dirty="0" err="1" smtClean="0"/>
              <a:t>Sclerotherapy</a:t>
            </a:r>
            <a:endParaRPr lang="en-US" dirty="0" smtClean="0"/>
          </a:p>
          <a:p>
            <a:pPr lvl="1"/>
            <a:r>
              <a:rPr lang="en-US" dirty="0" err="1" smtClean="0"/>
              <a:t>Sclerosant</a:t>
            </a:r>
            <a:r>
              <a:rPr lang="en-US" dirty="0" smtClean="0"/>
              <a:t> agent injected into </a:t>
            </a:r>
            <a:r>
              <a:rPr lang="en-US" dirty="0" err="1" smtClean="0"/>
              <a:t>submucosa</a:t>
            </a:r>
            <a:r>
              <a:rPr lang="en-US" dirty="0" smtClean="0"/>
              <a:t> around the pedicle at the level of the anorectal ring</a:t>
            </a:r>
          </a:p>
          <a:p>
            <a:pPr lvl="1"/>
            <a:r>
              <a:rPr lang="en-US" dirty="0" err="1" smtClean="0"/>
              <a:t>Sclerosant</a:t>
            </a:r>
            <a:r>
              <a:rPr lang="en-US" dirty="0" smtClean="0"/>
              <a:t>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inflammation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reduced blood flow</a:t>
            </a:r>
          </a:p>
          <a:p>
            <a:pPr lvl="1"/>
            <a:r>
              <a:rPr lang="en-US" dirty="0" err="1" smtClean="0">
                <a:sym typeface="Wingdings"/>
              </a:rPr>
              <a:t>Sclerosant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fibrosis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draws minor </a:t>
            </a:r>
            <a:r>
              <a:rPr lang="en-US" dirty="0" err="1" smtClean="0">
                <a:sym typeface="Wingdings"/>
              </a:rPr>
              <a:t>prolapse</a:t>
            </a:r>
            <a:r>
              <a:rPr lang="en-US" dirty="0" smtClean="0">
                <a:sym typeface="Wingdings"/>
              </a:rPr>
              <a:t> back into anal canal</a:t>
            </a:r>
          </a:p>
          <a:p>
            <a:pPr lvl="1"/>
            <a:r>
              <a:rPr lang="en-US" dirty="0" smtClean="0">
                <a:sym typeface="Wingdings"/>
              </a:rPr>
              <a:t>70% effective</a:t>
            </a:r>
          </a:p>
          <a:p>
            <a:pPr lvl="1"/>
            <a:r>
              <a:rPr lang="en-US" dirty="0" smtClean="0">
                <a:sym typeface="Wingdings"/>
              </a:rPr>
              <a:t>Deep injections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perirectal</a:t>
            </a:r>
            <a:r>
              <a:rPr lang="en-US" dirty="0" smtClean="0">
                <a:sym typeface="Wingdings"/>
              </a:rPr>
              <a:t> fibrosis, infection, urethral irritation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8358" y="2044700"/>
            <a:ext cx="7167284" cy="4813300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 smtClean="0"/>
              <a:t>Haemorrhoidectomy</a:t>
            </a:r>
            <a:endParaRPr lang="en-US" dirty="0" smtClean="0"/>
          </a:p>
          <a:p>
            <a:pPr lvl="1"/>
            <a:r>
              <a:rPr lang="en-US" dirty="0" smtClean="0"/>
              <a:t>Milligan-Morgan (open) or Hills-Fergusson (closed)</a:t>
            </a:r>
          </a:p>
          <a:p>
            <a:pPr lvl="1"/>
            <a:r>
              <a:rPr lang="en-US" dirty="0" err="1" smtClean="0"/>
              <a:t>Ligasure</a:t>
            </a:r>
            <a:endParaRPr lang="en-US" dirty="0" smtClean="0"/>
          </a:p>
          <a:p>
            <a:pPr lvl="1"/>
            <a:r>
              <a:rPr lang="en-US" dirty="0" smtClean="0"/>
              <a:t>Stapled</a:t>
            </a:r>
          </a:p>
          <a:p>
            <a:pPr lvl="2"/>
            <a:r>
              <a:rPr lang="en-US" dirty="0" smtClean="0"/>
              <a:t>Less pain, higher long-term risk of recurrence and symptoms of </a:t>
            </a:r>
            <a:r>
              <a:rPr lang="en-US" dirty="0" err="1" smtClean="0"/>
              <a:t>prolapse</a:t>
            </a:r>
            <a:endParaRPr lang="en-US" dirty="0" smtClean="0"/>
          </a:p>
          <a:p>
            <a:pPr lvl="2"/>
            <a:r>
              <a:rPr lang="en-US" dirty="0" smtClean="0"/>
              <a:t>Suitable for circumferential 3</a:t>
            </a:r>
            <a:r>
              <a:rPr lang="en-US" baseline="30000" dirty="0" smtClean="0"/>
              <a:t>rd</a:t>
            </a:r>
            <a:r>
              <a:rPr lang="en-US" dirty="0" smtClean="0"/>
              <a:t> degree haemorrhoids</a:t>
            </a:r>
          </a:p>
          <a:p>
            <a:pPr lvl="1"/>
            <a:r>
              <a:rPr lang="en-US" dirty="0" smtClean="0"/>
              <a:t>Complications</a:t>
            </a:r>
          </a:p>
          <a:p>
            <a:pPr lvl="2"/>
            <a:r>
              <a:rPr lang="en-US" dirty="0" smtClean="0"/>
              <a:t>Pain (Rx </a:t>
            </a:r>
            <a:r>
              <a:rPr lang="en-US" dirty="0" err="1" smtClean="0"/>
              <a:t>botox</a:t>
            </a:r>
            <a:r>
              <a:rPr lang="en-US" dirty="0" smtClean="0"/>
              <a:t> or GTN)</a:t>
            </a:r>
          </a:p>
          <a:p>
            <a:pPr lvl="2"/>
            <a:r>
              <a:rPr lang="en-US" dirty="0" smtClean="0"/>
              <a:t>Urinary retention</a:t>
            </a:r>
          </a:p>
          <a:p>
            <a:pPr lvl="2"/>
            <a:r>
              <a:rPr lang="en-US" dirty="0" smtClean="0"/>
              <a:t>Bleeding</a:t>
            </a:r>
          </a:p>
          <a:p>
            <a:pPr lvl="2"/>
            <a:r>
              <a:rPr lang="en-US" dirty="0" smtClean="0"/>
              <a:t>Incontinence</a:t>
            </a:r>
          </a:p>
          <a:p>
            <a:pPr lvl="2"/>
            <a:r>
              <a:rPr lang="en-US" dirty="0" smtClean="0"/>
              <a:t>Stricture</a:t>
            </a:r>
          </a:p>
          <a:p>
            <a:pPr lvl="2"/>
            <a:r>
              <a:rPr lang="en-US" dirty="0" smtClean="0"/>
              <a:t>Infection</a:t>
            </a:r>
          </a:p>
          <a:p>
            <a:r>
              <a:rPr lang="en-US" dirty="0" smtClean="0"/>
              <a:t>Doppler-guided haemorrhoidal artery ligation</a:t>
            </a:r>
          </a:p>
          <a:p>
            <a:pPr lvl="1"/>
            <a:r>
              <a:rPr lang="en-US" dirty="0" smtClean="0"/>
              <a:t>Increased risk of </a:t>
            </a:r>
            <a:r>
              <a:rPr lang="en-US" dirty="0" err="1" smtClean="0"/>
              <a:t>prolapse</a:t>
            </a:r>
            <a:r>
              <a:rPr lang="en-US" dirty="0" smtClean="0"/>
              <a:t> recurrence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ANAL FISSURE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 FISSURE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Common problem</a:t>
            </a:r>
          </a:p>
          <a:p>
            <a:r>
              <a:rPr lang="en-US" dirty="0" smtClean="0"/>
              <a:t>Fissure = benign superficial ulcer or tear within the anal canal (beyond the </a:t>
            </a:r>
            <a:r>
              <a:rPr lang="en-US" dirty="0" err="1" smtClean="0"/>
              <a:t>anoderm</a:t>
            </a:r>
            <a:r>
              <a:rPr lang="en-US" dirty="0" smtClean="0"/>
              <a:t>, distal to the dentate line)</a:t>
            </a:r>
          </a:p>
          <a:p>
            <a:r>
              <a:rPr lang="en-US" dirty="0" smtClean="0"/>
              <a:t>Chronic fissure = persistence for more than 6 weeks </a:t>
            </a:r>
            <a:r>
              <a:rPr lang="en-US" u="sng" dirty="0" smtClean="0"/>
              <a:t>despite adequate medical therapy</a:t>
            </a:r>
          </a:p>
          <a:p>
            <a:r>
              <a:rPr lang="en-US" dirty="0" smtClean="0"/>
              <a:t>Signs of </a:t>
            </a:r>
            <a:r>
              <a:rPr lang="en-US" dirty="0" err="1" smtClean="0"/>
              <a:t>chronicity</a:t>
            </a:r>
            <a:r>
              <a:rPr lang="en-US" dirty="0" smtClean="0"/>
              <a:t> = sentinel skin tag, intra-anal </a:t>
            </a:r>
            <a:r>
              <a:rPr lang="en-US" dirty="0" err="1" smtClean="0"/>
              <a:t>fibroepithelial</a:t>
            </a:r>
            <a:r>
              <a:rPr lang="en-US" dirty="0" smtClean="0"/>
              <a:t> polyp</a:t>
            </a:r>
          </a:p>
          <a:p>
            <a:r>
              <a:rPr lang="en-US" dirty="0" smtClean="0"/>
              <a:t>May result from local trauma or secondary to underlying medical/surgical problem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PATHOGENESIS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Superfical</a:t>
            </a:r>
            <a:r>
              <a:rPr lang="en-US" dirty="0" smtClean="0"/>
              <a:t> tear of mucosa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pain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defecation avoidance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hardened stool</a:t>
            </a:r>
            <a:br>
              <a:rPr lang="en-US" dirty="0" smtClean="0">
                <a:sym typeface="Wingdings"/>
              </a:rPr>
            </a:br>
            <a:r>
              <a:rPr lang="en-US" dirty="0" smtClean="0">
                <a:sym typeface="Wingdings"/>
              </a:rPr>
              <a:t>Pain also causes spasm of IS and high anal pressure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reduced </a:t>
            </a:r>
            <a:r>
              <a:rPr lang="en-US" dirty="0" err="1" smtClean="0">
                <a:sym typeface="Wingdings"/>
              </a:rPr>
              <a:t>anodermal</a:t>
            </a:r>
            <a:r>
              <a:rPr lang="en-US" dirty="0" smtClean="0">
                <a:sym typeface="Wingdings"/>
              </a:rPr>
              <a:t> perfusion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ischaemia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poor healing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Raised resting anal pressure from internal sphincter </a:t>
            </a:r>
            <a:r>
              <a:rPr lang="en-US" dirty="0" err="1" smtClean="0"/>
              <a:t>hypertonia</a:t>
            </a:r>
            <a:endParaRPr lang="en-US" dirty="0" smtClean="0"/>
          </a:p>
          <a:p>
            <a:pPr lvl="1"/>
            <a:r>
              <a:rPr lang="en-US" dirty="0" smtClean="0"/>
              <a:t>Pharmacological agents to relax IS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fissure healing but resting pressure returns to pretreatment levels once fissure has healed</a:t>
            </a:r>
            <a:endParaRPr lang="en-US" dirty="0" smtClean="0"/>
          </a:p>
          <a:p>
            <a:r>
              <a:rPr lang="en-US" dirty="0" smtClean="0">
                <a:sym typeface="Wingdings"/>
              </a:rPr>
              <a:t>Local </a:t>
            </a:r>
            <a:r>
              <a:rPr lang="en-US" dirty="0" err="1" smtClean="0">
                <a:sym typeface="Wingdings"/>
              </a:rPr>
              <a:t>ischaemia</a:t>
            </a:r>
            <a:endParaRPr lang="en-US" dirty="0" smtClean="0">
              <a:sym typeface="Wingdings"/>
            </a:endParaRPr>
          </a:p>
          <a:p>
            <a:pPr lvl="1"/>
            <a:r>
              <a:rPr lang="en-US" dirty="0" smtClean="0">
                <a:sym typeface="Wingdings"/>
              </a:rPr>
              <a:t>Paucity of arterioles in the posterior </a:t>
            </a:r>
            <a:r>
              <a:rPr lang="en-US" dirty="0" err="1" smtClean="0">
                <a:sym typeface="Wingdings"/>
              </a:rPr>
              <a:t>commisure</a:t>
            </a:r>
            <a:endParaRPr lang="en-US" dirty="0" smtClean="0">
              <a:sym typeface="Wingdings"/>
            </a:endParaRPr>
          </a:p>
          <a:p>
            <a:r>
              <a:rPr lang="en-US" dirty="0" smtClean="0">
                <a:sym typeface="Wingdings"/>
              </a:rPr>
              <a:t>Postpartum</a:t>
            </a:r>
          </a:p>
          <a:p>
            <a:pPr lvl="1"/>
            <a:r>
              <a:rPr lang="en-US" dirty="0" smtClean="0">
                <a:sym typeface="Wingdings"/>
              </a:rPr>
              <a:t>Anterior fissures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AETIOLOGY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Primary</a:t>
            </a:r>
          </a:p>
          <a:p>
            <a:pPr lvl="1"/>
            <a:r>
              <a:rPr lang="en-US" dirty="0" smtClean="0"/>
              <a:t>Local trauma</a:t>
            </a:r>
          </a:p>
          <a:p>
            <a:r>
              <a:rPr lang="en-US" dirty="0" smtClean="0"/>
              <a:t>Secondary</a:t>
            </a:r>
          </a:p>
          <a:p>
            <a:pPr lvl="1"/>
            <a:r>
              <a:rPr lang="en-US" dirty="0" smtClean="0"/>
              <a:t>Previous anal surgical procedures</a:t>
            </a:r>
          </a:p>
          <a:p>
            <a:pPr lvl="1"/>
            <a:r>
              <a:rPr lang="en-US" dirty="0" smtClean="0"/>
              <a:t>IBD</a:t>
            </a:r>
          </a:p>
          <a:p>
            <a:pPr lvl="1"/>
            <a:r>
              <a:rPr lang="en-US" dirty="0" err="1" smtClean="0"/>
              <a:t>Granulomatous</a:t>
            </a:r>
            <a:r>
              <a:rPr lang="en-US" dirty="0" smtClean="0"/>
              <a:t> diseases</a:t>
            </a:r>
          </a:p>
          <a:p>
            <a:pPr lvl="1"/>
            <a:r>
              <a:rPr lang="en-US" dirty="0" smtClean="0"/>
              <a:t>Malignancy</a:t>
            </a:r>
          </a:p>
          <a:p>
            <a:pPr lvl="1"/>
            <a:r>
              <a:rPr lang="en-US" dirty="0" smtClean="0"/>
              <a:t>Communicable diseases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PAIN</a:t>
            </a:r>
          </a:p>
          <a:p>
            <a:pPr lvl="1"/>
            <a:r>
              <a:rPr lang="en-US" dirty="0" smtClean="0"/>
              <a:t>Predominant symptoms</a:t>
            </a:r>
          </a:p>
          <a:p>
            <a:pPr lvl="1"/>
            <a:r>
              <a:rPr lang="en-US" dirty="0" smtClean="0"/>
              <a:t>Pain on defecation, persisting to minutes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hours afterwards</a:t>
            </a:r>
          </a:p>
          <a:p>
            <a:r>
              <a:rPr lang="en-US" dirty="0" smtClean="0">
                <a:sym typeface="Wingdings"/>
              </a:rPr>
              <a:t>Bleeding</a:t>
            </a:r>
          </a:p>
          <a:p>
            <a:r>
              <a:rPr lang="en-US" dirty="0" smtClean="0">
                <a:sym typeface="Wingdings"/>
              </a:rPr>
              <a:t>Presence of a skin tag</a:t>
            </a:r>
          </a:p>
          <a:p>
            <a:r>
              <a:rPr lang="en-US" dirty="0" smtClean="0">
                <a:sym typeface="Wingdings"/>
              </a:rPr>
              <a:t>Elicit symptoms of altered bowel habit, exclude proximal colonic lesion</a:t>
            </a:r>
          </a:p>
          <a:p>
            <a:r>
              <a:rPr lang="en-US" dirty="0" smtClean="0">
                <a:sym typeface="Wingdings"/>
              </a:rPr>
              <a:t>Ex</a:t>
            </a:r>
          </a:p>
          <a:p>
            <a:pPr lvl="1"/>
            <a:r>
              <a:rPr lang="en-US" dirty="0" smtClean="0">
                <a:sym typeface="Wingdings"/>
              </a:rPr>
              <a:t>Skin tag (sentinel pile)</a:t>
            </a:r>
          </a:p>
          <a:p>
            <a:pPr lvl="1"/>
            <a:r>
              <a:rPr lang="en-US" dirty="0" smtClean="0">
                <a:sym typeface="Wingdings"/>
              </a:rPr>
              <a:t>Usually single and at 6 o’clock</a:t>
            </a:r>
          </a:p>
          <a:p>
            <a:pPr lvl="1"/>
            <a:r>
              <a:rPr lang="en-US" dirty="0" smtClean="0">
                <a:sym typeface="Wingdings"/>
              </a:rPr>
              <a:t>If multiple or eccentrically located?</a:t>
            </a:r>
          </a:p>
        </p:txBody>
      </p:sp>
      <p:pic>
        <p:nvPicPr>
          <p:cNvPr id="4" name="Picture 3" descr="Screen shot 2014-02-15 at 6.21.19 AM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86193" y="4474634"/>
            <a:ext cx="2900607" cy="1938867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MEDICAL TREATMENT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8358" y="2044700"/>
            <a:ext cx="7963972" cy="4813300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Stool softener</a:t>
            </a:r>
          </a:p>
          <a:p>
            <a:r>
              <a:rPr lang="en-US" dirty="0" smtClean="0"/>
              <a:t>GTN</a:t>
            </a:r>
          </a:p>
          <a:p>
            <a:pPr lvl="1"/>
            <a:r>
              <a:rPr lang="en-US" dirty="0" smtClean="0"/>
              <a:t>Optimal healing in up to 70% with minimal adverse effects</a:t>
            </a:r>
          </a:p>
          <a:p>
            <a:r>
              <a:rPr lang="en-US" dirty="0" err="1" smtClean="0"/>
              <a:t>Diltiazem</a:t>
            </a:r>
            <a:endParaRPr lang="en-US" dirty="0" smtClean="0"/>
          </a:p>
          <a:p>
            <a:pPr lvl="1"/>
            <a:r>
              <a:rPr lang="en-US" dirty="0" smtClean="0"/>
              <a:t>Lower side-effect rate</a:t>
            </a:r>
          </a:p>
          <a:p>
            <a:pPr lvl="1"/>
            <a:r>
              <a:rPr lang="en-US" dirty="0" smtClean="0"/>
              <a:t>Similar effectiveness and recurrence rate with GTN</a:t>
            </a:r>
          </a:p>
          <a:p>
            <a:r>
              <a:rPr lang="en-US" dirty="0" err="1" smtClean="0"/>
              <a:t>Botulinum</a:t>
            </a:r>
            <a:r>
              <a:rPr lang="en-US" dirty="0" smtClean="0"/>
              <a:t> A toxin</a:t>
            </a:r>
          </a:p>
          <a:p>
            <a:pPr lvl="1"/>
            <a:r>
              <a:rPr lang="en-US" dirty="0" smtClean="0"/>
              <a:t>Reduces resting anal pressure, promotes healing in 70-96% of patients</a:t>
            </a:r>
          </a:p>
          <a:p>
            <a:pPr lvl="1"/>
            <a:r>
              <a:rPr lang="en-US" dirty="0" smtClean="0"/>
              <a:t>Risk of incontinence</a:t>
            </a:r>
          </a:p>
          <a:p>
            <a:pPr lvl="1"/>
            <a:r>
              <a:rPr lang="en-US" dirty="0" smtClean="0"/>
              <a:t>Mode of action unclear</a:t>
            </a:r>
          </a:p>
          <a:p>
            <a:r>
              <a:rPr lang="en-US" dirty="0" smtClean="0"/>
              <a:t>Botox, CCB and GTN are significantly better than placebo</a:t>
            </a:r>
          </a:p>
          <a:p>
            <a:r>
              <a:rPr lang="en-US" dirty="0" smtClean="0"/>
              <a:t>Medications are safe and side-effects are not serious and are reversible with cessation of therapy</a:t>
            </a:r>
          </a:p>
          <a:p>
            <a:r>
              <a:rPr lang="en-US" dirty="0" smtClean="0"/>
              <a:t>Late recurrence higher with medical therapy</a:t>
            </a:r>
          </a:p>
          <a:p>
            <a:r>
              <a:rPr lang="en-US" dirty="0" smtClean="0"/>
              <a:t>Surgery reserved to treatment failures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8000" dirty="0" smtClean="0"/>
              <a:t>	HAEMORRHOIDS</a:t>
            </a:r>
            <a:endParaRPr lang="en-US" sz="80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SURGICAL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Clasical</a:t>
            </a:r>
            <a:r>
              <a:rPr lang="en-US" dirty="0" smtClean="0"/>
              <a:t> Lateral </a:t>
            </a:r>
            <a:r>
              <a:rPr lang="en-US" dirty="0" err="1" smtClean="0"/>
              <a:t>Sphincterotomy</a:t>
            </a:r>
            <a:endParaRPr lang="en-US" dirty="0" smtClean="0"/>
          </a:p>
          <a:p>
            <a:pPr lvl="1"/>
            <a:r>
              <a:rPr lang="en-US" dirty="0"/>
              <a:t>D</a:t>
            </a:r>
            <a:r>
              <a:rPr lang="en-US" dirty="0" smtClean="0"/>
              <a:t>ivision of IS to level of the dentate line</a:t>
            </a:r>
          </a:p>
          <a:p>
            <a:r>
              <a:rPr lang="en-US" dirty="0" smtClean="0"/>
              <a:t>Tailored </a:t>
            </a:r>
            <a:r>
              <a:rPr lang="en-US" dirty="0" err="1" smtClean="0"/>
              <a:t>Sphincterotomy</a:t>
            </a:r>
            <a:endParaRPr lang="en-US" dirty="0" smtClean="0"/>
          </a:p>
          <a:p>
            <a:pPr lvl="1"/>
            <a:r>
              <a:rPr lang="en-US" dirty="0" smtClean="0"/>
              <a:t>IS divided to highest point of fissure only</a:t>
            </a:r>
          </a:p>
          <a:p>
            <a:r>
              <a:rPr lang="en-US" dirty="0" smtClean="0"/>
              <a:t>Skin tag and fibrous polyp can be removed</a:t>
            </a:r>
          </a:p>
          <a:p>
            <a:r>
              <a:rPr lang="en-US" dirty="0" smtClean="0"/>
              <a:t>Many variations of technique, none shown to be superior</a:t>
            </a:r>
          </a:p>
          <a:p>
            <a:r>
              <a:rPr lang="en-US" dirty="0" smtClean="0"/>
              <a:t>Healing rates 85-95%</a:t>
            </a:r>
          </a:p>
          <a:p>
            <a:r>
              <a:rPr lang="en-US" dirty="0" smtClean="0"/>
              <a:t>Incontinence to flatus and </a:t>
            </a:r>
            <a:r>
              <a:rPr lang="en-US" dirty="0" err="1" smtClean="0"/>
              <a:t>faecal</a:t>
            </a:r>
            <a:r>
              <a:rPr lang="en-US" dirty="0" smtClean="0"/>
              <a:t> </a:t>
            </a:r>
            <a:r>
              <a:rPr lang="en-US" dirty="0" err="1" smtClean="0"/>
              <a:t>soilage</a:t>
            </a:r>
            <a:r>
              <a:rPr lang="en-US" dirty="0" smtClean="0"/>
              <a:t> reported in up to 35% of patients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RECURRENT OR ATYPICAL FISSURES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 Crohn’s or immunosuppressive conditions if not anterior or posterior midline</a:t>
            </a:r>
          </a:p>
          <a:p>
            <a:r>
              <a:rPr lang="en-US" dirty="0" smtClean="0"/>
              <a:t>Investigate with anal manometry and anal sphincter mapping (endo-anal ultrasound)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haemorrhoids?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Varicose veins?</a:t>
            </a:r>
          </a:p>
          <a:p>
            <a:r>
              <a:rPr lang="en-US" dirty="0" smtClean="0"/>
              <a:t>Vascular hyperplasia?</a:t>
            </a:r>
          </a:p>
          <a:p>
            <a:r>
              <a:rPr lang="en-US" dirty="0" smtClean="0"/>
              <a:t>Degeneration of supportive tissue (the sliding anal theory)?</a:t>
            </a:r>
          </a:p>
          <a:p>
            <a:r>
              <a:rPr lang="en-US" dirty="0" smtClean="0"/>
              <a:t>Thompson in 1975 preformed an anatomical and clinical study</a:t>
            </a:r>
          </a:p>
          <a:p>
            <a:pPr lvl="1"/>
            <a:r>
              <a:rPr lang="en-US" dirty="0" smtClean="0"/>
              <a:t>95 cadaveric anorectal specimens</a:t>
            </a:r>
          </a:p>
          <a:p>
            <a:pPr lvl="1"/>
            <a:r>
              <a:rPr lang="en-US" dirty="0" smtClean="0"/>
              <a:t>80 consecutive patients</a:t>
            </a:r>
          </a:p>
          <a:p>
            <a:pPr lvl="1"/>
            <a:r>
              <a:rPr lang="en-US" dirty="0" smtClean="0"/>
              <a:t>Results:</a:t>
            </a:r>
          </a:p>
          <a:p>
            <a:pPr lvl="2"/>
            <a:r>
              <a:rPr lang="en-US" dirty="0" smtClean="0"/>
              <a:t>No evidence that the arterial or venous system was responsible as the cause for haemorrhoids</a:t>
            </a:r>
          </a:p>
          <a:p>
            <a:pPr lvl="2"/>
            <a:r>
              <a:rPr lang="en-US" dirty="0" smtClean="0"/>
              <a:t>The anal cushions…..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AETIOLOGY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Derived from anal cushions</a:t>
            </a:r>
          </a:p>
          <a:p>
            <a:pPr lvl="1"/>
            <a:r>
              <a:rPr lang="en-US" dirty="0" smtClean="0"/>
              <a:t>Discontinuous series of cushions, 3 main: left lateral, right anterior and right posterior positions</a:t>
            </a:r>
          </a:p>
          <a:p>
            <a:pPr lvl="1"/>
            <a:r>
              <a:rPr lang="en-US" dirty="0" smtClean="0"/>
              <a:t>Normal structures in the anal canal consisting of mucosa, submucosal fibroelastic connective tissues and smooth muscles in an arteriovenous channel system</a:t>
            </a:r>
          </a:p>
          <a:p>
            <a:pPr lvl="1"/>
            <a:r>
              <a:rPr lang="en-US" dirty="0" smtClean="0"/>
              <a:t>Held in place by submucosal smooth muscle and elastic </a:t>
            </a:r>
            <a:r>
              <a:rPr lang="en-US" dirty="0" err="1" smtClean="0"/>
              <a:t>fibres</a:t>
            </a:r>
            <a:r>
              <a:rPr lang="en-US" dirty="0" smtClean="0"/>
              <a:t> (Treitz’s muscle)</a:t>
            </a:r>
          </a:p>
          <a:p>
            <a:r>
              <a:rPr lang="en-US" dirty="0" smtClean="0"/>
              <a:t>Fragmentation of supporting submucosal </a:t>
            </a:r>
            <a:r>
              <a:rPr lang="en-US" dirty="0" err="1" smtClean="0"/>
              <a:t>fibres</a:t>
            </a:r>
            <a:r>
              <a:rPr lang="en-US" dirty="0" smtClean="0"/>
              <a:t> (by prolonged downward stress)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cushions no longer restrained from engorging excessively with blood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bleeding and </a:t>
            </a:r>
            <a:r>
              <a:rPr lang="en-US" dirty="0" err="1" smtClean="0">
                <a:sym typeface="Wingdings"/>
              </a:rPr>
              <a:t>prolapse</a:t>
            </a:r>
            <a:endParaRPr lang="en-US" dirty="0" smtClean="0">
              <a:sym typeface="Wingdings"/>
            </a:endParaRPr>
          </a:p>
          <a:p>
            <a:r>
              <a:rPr lang="en-US" dirty="0" smtClean="0">
                <a:sym typeface="Wingdings"/>
              </a:rPr>
              <a:t>Veins that traverse anal sphincter are blocked, arterial inflow continues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haemorrhoidal congestion</a:t>
            </a:r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PATHOGENESIS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Implicated factors in pathogenesis</a:t>
            </a:r>
          </a:p>
          <a:p>
            <a:pPr lvl="1"/>
            <a:r>
              <a:rPr lang="en-US" dirty="0" smtClean="0"/>
              <a:t>Age</a:t>
            </a:r>
          </a:p>
          <a:p>
            <a:pPr lvl="1"/>
            <a:r>
              <a:rPr lang="en-US" dirty="0" smtClean="0"/>
              <a:t>Constipation (not supported in large epidemiologic study)</a:t>
            </a:r>
          </a:p>
          <a:p>
            <a:pPr lvl="1"/>
            <a:r>
              <a:rPr lang="en-US" dirty="0" err="1" smtClean="0"/>
              <a:t>Diarrhoea</a:t>
            </a:r>
            <a:endParaRPr lang="en-US" dirty="0" smtClean="0"/>
          </a:p>
          <a:p>
            <a:pPr lvl="1"/>
            <a:r>
              <a:rPr lang="en-US" dirty="0" smtClean="0"/>
              <a:t>Heredity</a:t>
            </a:r>
          </a:p>
          <a:p>
            <a:pPr lvl="1"/>
            <a:r>
              <a:rPr lang="en-US" dirty="0" smtClean="0"/>
              <a:t>Erect posture</a:t>
            </a:r>
          </a:p>
          <a:p>
            <a:pPr lvl="1"/>
            <a:r>
              <a:rPr lang="en-US" dirty="0" smtClean="0"/>
              <a:t>Absence of valves within the haemorrhoidal plexus and draining veins</a:t>
            </a:r>
          </a:p>
          <a:p>
            <a:pPr lvl="1"/>
            <a:r>
              <a:rPr lang="en-US" dirty="0" smtClean="0"/>
              <a:t>Portal hypertension</a:t>
            </a:r>
          </a:p>
          <a:p>
            <a:pPr lvl="1"/>
            <a:r>
              <a:rPr lang="en-US" dirty="0" smtClean="0"/>
              <a:t>Pregnancy</a:t>
            </a:r>
          </a:p>
          <a:p>
            <a:pPr lvl="1"/>
            <a:r>
              <a:rPr lang="en-US" dirty="0" smtClean="0"/>
              <a:t>Pelvic </a:t>
            </a:r>
            <a:r>
              <a:rPr lang="en-US" dirty="0" err="1" smtClean="0"/>
              <a:t>tumours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ANATOMY AND NOMENCLATURE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External = dilated vascular plexuses located below the dentate line (covered by </a:t>
            </a:r>
            <a:r>
              <a:rPr lang="en-US" dirty="0" err="1" smtClean="0"/>
              <a:t>squamous</a:t>
            </a:r>
            <a:r>
              <a:rPr lang="en-US" dirty="0" smtClean="0"/>
              <a:t> epithelium)</a:t>
            </a:r>
          </a:p>
          <a:p>
            <a:r>
              <a:rPr lang="en-US" dirty="0" smtClean="0"/>
              <a:t>Internal = symptomatic </a:t>
            </a:r>
            <a:r>
              <a:rPr lang="en-US" dirty="0" err="1" smtClean="0"/>
              <a:t>arteriovenous</a:t>
            </a:r>
            <a:r>
              <a:rPr lang="en-US" dirty="0" smtClean="0"/>
              <a:t> channels above the dentate line (covered by transitional and columnar epithelium)</a:t>
            </a:r>
          </a:p>
          <a:p>
            <a:pPr lvl="1"/>
            <a:r>
              <a:rPr lang="en-US" dirty="0" smtClean="0"/>
              <a:t>Divided into subcategories in order of severity</a:t>
            </a:r>
          </a:p>
          <a:p>
            <a:pPr lvl="1"/>
            <a:r>
              <a:rPr lang="en-US" dirty="0" smtClean="0"/>
              <a:t>Management depends on degree of severity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Content Placeholder 4" descr="Screen shot 2014-02-15 at 6.01.39 AM.png"/>
          <p:cNvPicPr>
            <a:picLocks noGrp="1" noChangeAspect="1"/>
          </p:cNvPicPr>
          <p:nvPr>
            <p:ph idx="1"/>
          </p:nvPr>
        </p:nvPicPr>
        <p:blipFill>
          <a:blip r:embed="rId2"/>
          <a:srcRect l="-24113" r="-24113"/>
          <a:stretch>
            <a:fillRect/>
          </a:stretch>
        </p:blipFill>
        <p:spPr>
          <a:xfrm>
            <a:off x="3261911" y="1417639"/>
            <a:ext cx="6419722" cy="3530600"/>
          </a:xfrm>
        </p:spPr>
      </p:pic>
      <p:pic>
        <p:nvPicPr>
          <p:cNvPr id="4" name="Picture 3" descr="Screen shot 2014-02-15 at 6.00.29 AM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417638"/>
            <a:ext cx="3594100" cy="35306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Bleeding</a:t>
            </a:r>
          </a:p>
          <a:p>
            <a:r>
              <a:rPr lang="en-US" dirty="0" err="1" smtClean="0"/>
              <a:t>Prolapse</a:t>
            </a:r>
            <a:endParaRPr lang="en-US" dirty="0" smtClean="0"/>
          </a:p>
          <a:p>
            <a:r>
              <a:rPr lang="en-US" dirty="0" smtClean="0"/>
              <a:t>Pain (</a:t>
            </a:r>
            <a:r>
              <a:rPr lang="en-US" dirty="0" err="1" smtClean="0"/>
              <a:t>thrombosed</a:t>
            </a:r>
            <a:r>
              <a:rPr lang="en-US" dirty="0" smtClean="0"/>
              <a:t> </a:t>
            </a:r>
            <a:r>
              <a:rPr lang="en-US" dirty="0" err="1" smtClean="0"/>
              <a:t>haemorrhoid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Pruritis</a:t>
            </a:r>
            <a:endParaRPr lang="en-US" dirty="0" smtClean="0"/>
          </a:p>
          <a:p>
            <a:r>
              <a:rPr lang="en-US" dirty="0" err="1" smtClean="0"/>
              <a:t>Faecal</a:t>
            </a:r>
            <a:r>
              <a:rPr lang="en-US" dirty="0" smtClean="0"/>
              <a:t> </a:t>
            </a:r>
            <a:r>
              <a:rPr lang="en-US" dirty="0" err="1" smtClean="0"/>
              <a:t>soilage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Can coexist with other conditions such as rectal cancer or IBD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investigate appropriately</a:t>
            </a:r>
          </a:p>
          <a:p>
            <a:r>
              <a:rPr lang="en-US" dirty="0" smtClean="0">
                <a:sym typeface="Wingdings"/>
              </a:rPr>
              <a:t>Anal cushions are normal functional anatomical structures contributing to anal continence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treatment reserved for ‘</a:t>
            </a:r>
            <a:r>
              <a:rPr lang="en-US" dirty="0" err="1" smtClean="0">
                <a:sym typeface="Wingdings"/>
              </a:rPr>
              <a:t>haemorrhoidal</a:t>
            </a:r>
            <a:r>
              <a:rPr lang="en-US" dirty="0" smtClean="0">
                <a:sym typeface="Wingdings"/>
              </a:rPr>
              <a:t> diseases’ that are abnormal and cause symptoms</a:t>
            </a:r>
          </a:p>
          <a:p>
            <a:r>
              <a:rPr lang="en-US" dirty="0" smtClean="0">
                <a:sym typeface="Wingdings"/>
              </a:rPr>
              <a:t>Therapeutic strategies depend upon symptoms and the amount of haemorrhoidal tissue </a:t>
            </a:r>
            <a:r>
              <a:rPr lang="en-US" dirty="0" err="1" smtClean="0">
                <a:sym typeface="Wingdings"/>
              </a:rPr>
              <a:t>prolapsing</a:t>
            </a:r>
            <a:r>
              <a:rPr lang="en-US" dirty="0" smtClean="0">
                <a:sym typeface="Wingdings"/>
              </a:rPr>
              <a:t> beyond the anal verge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Twilight">
  <a:themeElements>
    <a:clrScheme name="Twilight">
      <a:dk1>
        <a:sysClr val="windowText" lastClr="000000"/>
      </a:dk1>
      <a:lt1>
        <a:sysClr val="window" lastClr="FFFFFF"/>
      </a:lt1>
      <a:dk2>
        <a:srgbClr val="54638C"/>
      </a:dk2>
      <a:lt2>
        <a:srgbClr val="8D9AB3"/>
      </a:lt2>
      <a:accent1>
        <a:srgbClr val="FFAF03"/>
      </a:accent1>
      <a:accent2>
        <a:srgbClr val="FDE689"/>
      </a:accent2>
      <a:accent3>
        <a:srgbClr val="9E82E7"/>
      </a:accent3>
      <a:accent4>
        <a:srgbClr val="9735BB"/>
      </a:accent4>
      <a:accent5>
        <a:srgbClr val="BF2B2B"/>
      </a:accent5>
      <a:accent6>
        <a:srgbClr val="ED7307"/>
      </a:accent6>
      <a:hlink>
        <a:srgbClr val="FFAF03"/>
      </a:hlink>
      <a:folHlink>
        <a:srgbClr val="FDE689"/>
      </a:folHlink>
    </a:clrScheme>
    <a:fontScheme name="Twilight">
      <a:majorFont>
        <a:latin typeface="Century Gothic"/>
        <a:ea typeface=""/>
        <a:cs typeface=""/>
        <a:font script="Jpan" typeface="ＭＳ Ｐゴシック"/>
      </a:majorFont>
      <a:minorFont>
        <a:latin typeface="Century Gothic"/>
        <a:ea typeface=""/>
        <a:cs typeface=""/>
        <a:font script="Jpan" typeface="ＭＳ Ｐゴシック"/>
      </a:minorFont>
    </a:fontScheme>
    <a:fmtScheme name="Twilight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0000"/>
              </a:schemeClr>
            </a:gs>
            <a:gs pos="100000">
              <a:schemeClr val="phClr">
                <a:tint val="100000"/>
                <a:shade val="94000"/>
                <a:satMod val="135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60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905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38100" dist="12700" dir="5400000">
              <a:srgbClr val="FFFFFF">
                <a:alpha val="75000"/>
              </a:srgbClr>
            </a:innerShdw>
            <a:outerShdw blurRad="88900" dist="50800" dir="5400000" sx="102000" sy="102000" algn="tr" rotWithShape="0">
              <a:srgbClr val="808080">
                <a:alpha val="50000"/>
              </a:srgbClr>
            </a:outerShdw>
          </a:effectLst>
        </a:effectStyle>
        <a:effectStyle>
          <a:effectLst>
            <a:outerShdw blurRad="317500" dist="762000" dir="5400000" sy="45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alanced" dir="tl"/>
          </a:scene3d>
          <a:sp3d extrusionH="12700" prstMaterial="softEdge">
            <a:bevelT w="38100" h="1270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200000"/>
              </a:schemeClr>
              <a:schemeClr val="phClr">
                <a:tint val="30000"/>
                <a:satMod val="30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20000"/>
                <a:satMod val="200000"/>
              </a:schemeClr>
              <a:schemeClr val="phClr">
                <a:tint val="50000"/>
                <a:satMod val="1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Twilight.thmx</Template>
  <TotalTime>17466</TotalTime>
  <Words>1022</Words>
  <Application>Microsoft Macintosh PowerPoint</Application>
  <PresentationFormat>On-screen Show (4:3)</PresentationFormat>
  <Paragraphs>192</Paragraphs>
  <Slides>21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Twilight</vt:lpstr>
      <vt:lpstr>Haemorrhoids and Fissures</vt:lpstr>
      <vt:lpstr> HAEMORRHOIDS</vt:lpstr>
      <vt:lpstr>What are haemorrhoids?</vt:lpstr>
      <vt:lpstr>AETIOLOGY</vt:lpstr>
      <vt:lpstr>PATHOGENESIS</vt:lpstr>
      <vt:lpstr>ANATOMY AND NOMENCLATURE</vt:lpstr>
      <vt:lpstr>PowerPoint Presentation</vt:lpstr>
      <vt:lpstr>CLINICAL</vt:lpstr>
      <vt:lpstr>MANAGMENT</vt:lpstr>
      <vt:lpstr>External Hemorrhoids (Perianal Haematoma)</vt:lpstr>
      <vt:lpstr>Internal Haemorrhoids</vt:lpstr>
      <vt:lpstr>MANAGEMENT</vt:lpstr>
      <vt:lpstr>MANAGEMENT</vt:lpstr>
      <vt:lpstr>ANAL FISSURE</vt:lpstr>
      <vt:lpstr>ANAL FISSURE</vt:lpstr>
      <vt:lpstr>PATHOGENESIS</vt:lpstr>
      <vt:lpstr>AETIOLOGY</vt:lpstr>
      <vt:lpstr>CLINICAL</vt:lpstr>
      <vt:lpstr>MEDICAL TREATMENT</vt:lpstr>
      <vt:lpstr>SURGICAL MANAGEMENT</vt:lpstr>
      <vt:lpstr>RECURRENT OR ATYPICAL FISSURES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Haemorrhoids and Fissures</dc:title>
  <dc:creator>Susannah Graham</dc:creator>
  <cp:lastModifiedBy>Gratian  Punch</cp:lastModifiedBy>
  <cp:revision>5</cp:revision>
  <dcterms:created xsi:type="dcterms:W3CDTF">2014-02-14T22:04:16Z</dcterms:created>
  <dcterms:modified xsi:type="dcterms:W3CDTF">2015-01-31T05:18:16Z</dcterms:modified>
</cp:coreProperties>
</file>