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8" r:id="rId3"/>
    <p:sldId id="260" r:id="rId4"/>
    <p:sldId id="262" r:id="rId5"/>
    <p:sldId id="266" r:id="rId6"/>
    <p:sldId id="274" r:id="rId7"/>
    <p:sldId id="272" r:id="rId8"/>
    <p:sldId id="273" r:id="rId9"/>
    <p:sldId id="268" r:id="rId10"/>
    <p:sldId id="267" r:id="rId11"/>
    <p:sldId id="270" r:id="rId12"/>
    <p:sldId id="271" r:id="rId13"/>
    <p:sldId id="275" r:id="rId14"/>
    <p:sldId id="276" r:id="rId15"/>
    <p:sldId id="277" r:id="rId16"/>
    <p:sldId id="305" r:id="rId17"/>
    <p:sldId id="278" r:id="rId18"/>
    <p:sldId id="309" r:id="rId19"/>
    <p:sldId id="279" r:id="rId20"/>
    <p:sldId id="280" r:id="rId21"/>
    <p:sldId id="281" r:id="rId22"/>
    <p:sldId id="282" r:id="rId23"/>
    <p:sldId id="283" r:id="rId24"/>
    <p:sldId id="284" r:id="rId25"/>
    <p:sldId id="285" r:id="rId26"/>
    <p:sldId id="286" r:id="rId27"/>
    <p:sldId id="308" r:id="rId28"/>
    <p:sldId id="287" r:id="rId29"/>
    <p:sldId id="290" r:id="rId30"/>
    <p:sldId id="291" r:id="rId31"/>
    <p:sldId id="292" r:id="rId32"/>
    <p:sldId id="296" r:id="rId33"/>
    <p:sldId id="307" r:id="rId34"/>
    <p:sldId id="299" r:id="rId35"/>
    <p:sldId id="300" r:id="rId36"/>
    <p:sldId id="301" r:id="rId37"/>
    <p:sldId id="302" r:id="rId38"/>
    <p:sldId id="304" r:id="rId39"/>
    <p:sldId id="288" r:id="rId40"/>
    <p:sldId id="29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952" autoAdjust="0"/>
    <p:restoredTop sz="79700" autoAdjust="0"/>
  </p:normalViewPr>
  <p:slideViewPr>
    <p:cSldViewPr>
      <p:cViewPr varScale="1">
        <p:scale>
          <a:sx n="73" d="100"/>
          <a:sy n="73" d="100"/>
        </p:scale>
        <p:origin x="-184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E69939-3D76-41FF-9551-BBE604304130}" type="datetimeFigureOut">
              <a:rPr lang="en-AU" smtClean="0"/>
              <a:pPr/>
              <a:t>31/01/15</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BC9752-1BD1-49F1-965B-E1DE56A60370}" type="slidenum">
              <a:rPr lang="en-AU" smtClean="0"/>
              <a:pPr/>
              <a:t>‹#›</a:t>
            </a:fld>
            <a:endParaRPr lang="en-AU"/>
          </a:p>
        </p:txBody>
      </p:sp>
    </p:spTree>
    <p:extLst>
      <p:ext uri="{BB962C8B-B14F-4D97-AF65-F5344CB8AC3E}">
        <p14:creationId xmlns:p14="http://schemas.microsoft.com/office/powerpoint/2010/main" val="747374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information is</a:t>
            </a:r>
            <a:r>
              <a:rPr lang="en-US" baseline="0" dirty="0" smtClean="0"/>
              <a:t> from specialist surgical practice text</a:t>
            </a:r>
            <a:endParaRPr lang="en-AU" dirty="0"/>
          </a:p>
        </p:txBody>
      </p:sp>
      <p:sp>
        <p:nvSpPr>
          <p:cNvPr id="4" name="Slide Number Placeholder 3"/>
          <p:cNvSpPr>
            <a:spLocks noGrp="1"/>
          </p:cNvSpPr>
          <p:nvPr>
            <p:ph type="sldNum" sz="quarter" idx="10"/>
          </p:nvPr>
        </p:nvSpPr>
        <p:spPr/>
        <p:txBody>
          <a:bodyPr/>
          <a:lstStyle/>
          <a:p>
            <a:fld id="{6CBC9752-1BD1-49F1-965B-E1DE56A60370}" type="slidenum">
              <a:rPr lang="en-AU" smtClean="0"/>
              <a:pPr/>
              <a:t>1</a:t>
            </a:fld>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Haematogenous spread via portal system to liver sinusoids most common site of colorectal metastases</a:t>
            </a:r>
          </a:p>
          <a:p>
            <a:endParaRPr lang="en-AU" dirty="0"/>
          </a:p>
        </p:txBody>
      </p:sp>
      <p:sp>
        <p:nvSpPr>
          <p:cNvPr id="4" name="Slide Number Placeholder 3"/>
          <p:cNvSpPr>
            <a:spLocks noGrp="1"/>
          </p:cNvSpPr>
          <p:nvPr>
            <p:ph type="sldNum" sz="quarter" idx="10"/>
          </p:nvPr>
        </p:nvSpPr>
        <p:spPr/>
        <p:txBody>
          <a:bodyPr/>
          <a:lstStyle/>
          <a:p>
            <a:fld id="{6CBC9752-1BD1-49F1-965B-E1DE56A60370}" type="slidenum">
              <a:rPr lang="en-AU" smtClean="0"/>
              <a:pPr/>
              <a:t>12</a:t>
            </a:fld>
            <a:endParaRPr lang="en-A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Patients</a:t>
            </a:r>
            <a:r>
              <a:rPr lang="en-US" baseline="0" dirty="0" smtClean="0"/>
              <a:t> who undergo liver resection have survival rates that plateau at 5 years, after which these patients have a similar survival to matched non cancer patients. </a:t>
            </a:r>
            <a:r>
              <a:rPr lang="en-US" b="1" baseline="0" dirty="0" smtClean="0"/>
              <a:t>10 year survival of 24%</a:t>
            </a:r>
          </a:p>
          <a:p>
            <a:r>
              <a:rPr lang="en-US" b="1" baseline="0" dirty="0" smtClean="0"/>
              <a:t>Multimodal treatment </a:t>
            </a:r>
            <a:r>
              <a:rPr lang="en-US" b="0" baseline="0" dirty="0" smtClean="0"/>
              <a:t>includes </a:t>
            </a:r>
            <a:r>
              <a:rPr lang="en-AU" sz="1200" kern="1200" dirty="0" smtClean="0">
                <a:solidFill>
                  <a:schemeClr val="tx1"/>
                </a:solidFill>
                <a:latin typeface="+mn-lt"/>
                <a:ea typeface="+mn-ea"/>
                <a:cs typeface="+mn-cs"/>
              </a:rPr>
              <a:t>resection, interventional radiology, chemotherapy.</a:t>
            </a:r>
            <a:endParaRPr lang="en-AU" b="1" dirty="0"/>
          </a:p>
        </p:txBody>
      </p:sp>
      <p:sp>
        <p:nvSpPr>
          <p:cNvPr id="4" name="Slide Number Placeholder 3"/>
          <p:cNvSpPr>
            <a:spLocks noGrp="1"/>
          </p:cNvSpPr>
          <p:nvPr>
            <p:ph type="sldNum" sz="quarter" idx="10"/>
          </p:nvPr>
        </p:nvSpPr>
        <p:spPr/>
        <p:txBody>
          <a:bodyPr/>
          <a:lstStyle/>
          <a:p>
            <a:fld id="{6CBC9752-1BD1-49F1-965B-E1DE56A60370}" type="slidenum">
              <a:rPr lang="en-AU" smtClean="0"/>
              <a:pPr/>
              <a:t>13</a:t>
            </a:fld>
            <a:endParaRPr lang="en-A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Staging:</a:t>
            </a:r>
            <a:r>
              <a:rPr lang="en-US" baseline="0" dirty="0" smtClean="0"/>
              <a:t> extent of hepatic disease, </a:t>
            </a:r>
            <a:r>
              <a:rPr lang="en-US" baseline="0" dirty="0" err="1" smtClean="0"/>
              <a:t>extrahepatic</a:t>
            </a:r>
            <a:r>
              <a:rPr lang="en-US" baseline="0" dirty="0" smtClean="0"/>
              <a:t> disease, peritoneal disease, regional or distant lymph node disease, pulmonary </a:t>
            </a:r>
            <a:r>
              <a:rPr lang="en-US" baseline="0" dirty="0" err="1" smtClean="0"/>
              <a:t>mets</a:t>
            </a:r>
            <a:r>
              <a:rPr lang="en-US" baseline="0" dirty="0" smtClean="0"/>
              <a:t>, bone/brain </a:t>
            </a:r>
            <a:r>
              <a:rPr lang="en-US" baseline="0" dirty="0" err="1" smtClean="0"/>
              <a:t>mets</a:t>
            </a:r>
            <a:r>
              <a:rPr lang="en-US" baseline="0" dirty="0" smtClean="0"/>
              <a:t>.</a:t>
            </a:r>
            <a:endParaRPr lang="en-AU" baseline="0" dirty="0" smtClean="0"/>
          </a:p>
          <a:p>
            <a:r>
              <a:rPr lang="en-US" baseline="0" dirty="0" smtClean="0"/>
              <a:t>Staging workup includes: bloods: liver enzymes, </a:t>
            </a:r>
            <a:r>
              <a:rPr lang="en-US" baseline="0" dirty="0" err="1" smtClean="0"/>
              <a:t>tumour</a:t>
            </a:r>
            <a:r>
              <a:rPr lang="en-US" baseline="0" dirty="0" smtClean="0"/>
              <a:t> markers. Recent colonoscopy (&lt;12mths). Imaging, including CT CAP, PET CT.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(Liver function: </a:t>
            </a:r>
            <a:r>
              <a:rPr lang="en-US" dirty="0" err="1" smtClean="0"/>
              <a:t>Indocinin</a:t>
            </a:r>
            <a:r>
              <a:rPr lang="en-US" dirty="0" smtClean="0"/>
              <a:t> </a:t>
            </a:r>
            <a:r>
              <a:rPr lang="en-US" dirty="0" err="1" smtClean="0"/>
              <a:t>Gree</a:t>
            </a:r>
            <a:r>
              <a:rPr lang="en-AU" dirty="0" smtClean="0"/>
              <a:t>n,</a:t>
            </a:r>
            <a:r>
              <a:rPr lang="en-AU" baseline="0" dirty="0" smtClean="0"/>
              <a:t> </a:t>
            </a:r>
            <a:r>
              <a:rPr lang="en-US" dirty="0" smtClean="0"/>
              <a:t>Portal Wedge Pressure)</a:t>
            </a:r>
          </a:p>
          <a:p>
            <a:endParaRPr lang="en-US" baseline="0" dirty="0" smtClean="0"/>
          </a:p>
        </p:txBody>
      </p:sp>
      <p:sp>
        <p:nvSpPr>
          <p:cNvPr id="4" name="Slide Number Placeholder 3"/>
          <p:cNvSpPr>
            <a:spLocks noGrp="1"/>
          </p:cNvSpPr>
          <p:nvPr>
            <p:ph type="sldNum" sz="quarter" idx="10"/>
          </p:nvPr>
        </p:nvSpPr>
        <p:spPr/>
        <p:txBody>
          <a:bodyPr/>
          <a:lstStyle/>
          <a:p>
            <a:fld id="{6CBC9752-1BD1-49F1-965B-E1DE56A60370}" type="slidenum">
              <a:rPr lang="en-AU" smtClean="0"/>
              <a:pPr/>
              <a:t>14</a:t>
            </a:fld>
            <a:endParaRPr lang="en-A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Triple</a:t>
            </a:r>
            <a:r>
              <a:rPr lang="en-US" baseline="0" dirty="0" smtClean="0"/>
              <a:t> phase: NC, arterial, portal venous.</a:t>
            </a:r>
          </a:p>
          <a:p>
            <a:r>
              <a:rPr lang="en-AU" dirty="0" smtClean="0"/>
              <a:t>Arterial phase:</a:t>
            </a:r>
            <a:r>
              <a:rPr lang="en-AU" baseline="0" dirty="0" smtClean="0"/>
              <a:t> </a:t>
            </a:r>
            <a:r>
              <a:rPr lang="en-AU" dirty="0" err="1" smtClean="0"/>
              <a:t>hyperdense</a:t>
            </a:r>
            <a:r>
              <a:rPr lang="en-AU" dirty="0" smtClean="0"/>
              <a:t> surrounding ring</a:t>
            </a:r>
          </a:p>
          <a:p>
            <a:r>
              <a:rPr lang="en-AU" dirty="0" smtClean="0"/>
              <a:t>Liver</a:t>
            </a:r>
            <a:r>
              <a:rPr lang="en-AU" baseline="0" dirty="0" smtClean="0"/>
              <a:t> </a:t>
            </a:r>
            <a:r>
              <a:rPr lang="en-AU" baseline="0" dirty="0" err="1" smtClean="0"/>
              <a:t>mets</a:t>
            </a:r>
            <a:r>
              <a:rPr lang="en-AU" baseline="0" dirty="0" smtClean="0"/>
              <a:t> are arterial supply dominant, hence enhance more on arterial phase with a </a:t>
            </a:r>
            <a:r>
              <a:rPr lang="en-AU" baseline="0" dirty="0" err="1" smtClean="0"/>
              <a:t>hyperdense</a:t>
            </a:r>
            <a:r>
              <a:rPr lang="en-AU" baseline="0" dirty="0" smtClean="0"/>
              <a:t> outer ring, whilst in portal venous phase are relatively </a:t>
            </a:r>
            <a:r>
              <a:rPr lang="en-AU" baseline="0" dirty="0" err="1" smtClean="0"/>
              <a:t>hypodense</a:t>
            </a:r>
            <a:r>
              <a:rPr lang="en-AU" baseline="0" dirty="0" smtClean="0"/>
              <a:t> (</a:t>
            </a:r>
            <a:r>
              <a:rPr lang="en-AU" baseline="0" dirty="0" err="1" smtClean="0"/>
              <a:t>avascular</a:t>
            </a:r>
            <a:r>
              <a:rPr lang="en-AU" baseline="0" dirty="0" smtClean="0"/>
              <a:t>) compared to normal liver parenchyma.</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sz="1200" i="1" kern="1200" dirty="0" smtClean="0">
                <a:solidFill>
                  <a:schemeClr val="tx1"/>
                </a:solidFill>
                <a:latin typeface="+mn-lt"/>
                <a:ea typeface="+mn-ea"/>
                <a:cs typeface="+mn-cs"/>
              </a:rPr>
              <a:t>US may demonstrate </a:t>
            </a:r>
            <a:r>
              <a:rPr lang="en-AU" sz="1200" i="1" kern="1200" dirty="0" err="1" smtClean="0">
                <a:solidFill>
                  <a:schemeClr val="tx1"/>
                </a:solidFill>
                <a:latin typeface="+mn-lt"/>
                <a:ea typeface="+mn-ea"/>
                <a:cs typeface="+mn-cs"/>
              </a:rPr>
              <a:t>hyperechoic</a:t>
            </a:r>
            <a:r>
              <a:rPr lang="en-AU" sz="1200" i="1" kern="1200" dirty="0" smtClean="0">
                <a:solidFill>
                  <a:schemeClr val="tx1"/>
                </a:solidFill>
                <a:latin typeface="+mn-lt"/>
                <a:ea typeface="+mn-ea"/>
                <a:cs typeface="+mn-cs"/>
              </a:rPr>
              <a:t> lesions (compare with benign lesions) 90% specificity if lesions &gt;2cm, only 56% specificity if smaller.</a:t>
            </a:r>
          </a:p>
        </p:txBody>
      </p:sp>
      <p:sp>
        <p:nvSpPr>
          <p:cNvPr id="4" name="Slide Number Placeholder 3"/>
          <p:cNvSpPr>
            <a:spLocks noGrp="1"/>
          </p:cNvSpPr>
          <p:nvPr>
            <p:ph type="sldNum" sz="quarter" idx="10"/>
          </p:nvPr>
        </p:nvSpPr>
        <p:spPr/>
        <p:txBody>
          <a:bodyPr/>
          <a:lstStyle/>
          <a:p>
            <a:fld id="{6CBC9752-1BD1-49F1-965B-E1DE56A60370}" type="slidenum">
              <a:rPr lang="en-AU" smtClean="0"/>
              <a:pPr/>
              <a:t>15</a:t>
            </a:fld>
            <a:endParaRPr lang="en-A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Top row:</a:t>
            </a:r>
            <a:r>
              <a:rPr lang="en-US" baseline="0" dirty="0" smtClean="0"/>
              <a:t> contrast enhanced images: rim enhancement</a:t>
            </a:r>
          </a:p>
          <a:p>
            <a:r>
              <a:rPr lang="en-US" baseline="0" dirty="0" smtClean="0"/>
              <a:t>B/ Bottom row: portal venous phase images: </a:t>
            </a:r>
            <a:r>
              <a:rPr lang="en-US" baseline="0" dirty="0" err="1" smtClean="0"/>
              <a:t>hypovascularity</a:t>
            </a:r>
            <a:r>
              <a:rPr lang="en-US" baseline="0" dirty="0" smtClean="0"/>
              <a:t>/</a:t>
            </a:r>
            <a:r>
              <a:rPr lang="en-US" baseline="0" dirty="0" err="1" smtClean="0"/>
              <a:t>hypodense</a:t>
            </a:r>
            <a:endParaRPr lang="en-AU" dirty="0"/>
          </a:p>
        </p:txBody>
      </p:sp>
      <p:sp>
        <p:nvSpPr>
          <p:cNvPr id="4" name="Slide Number Placeholder 3"/>
          <p:cNvSpPr>
            <a:spLocks noGrp="1"/>
          </p:cNvSpPr>
          <p:nvPr>
            <p:ph type="sldNum" sz="quarter" idx="10"/>
          </p:nvPr>
        </p:nvSpPr>
        <p:spPr/>
        <p:txBody>
          <a:bodyPr/>
          <a:lstStyle/>
          <a:p>
            <a:fld id="{6CBC9752-1BD1-49F1-965B-E1DE56A60370}" type="slidenum">
              <a:rPr lang="en-AU" smtClean="0"/>
              <a:pPr/>
              <a:t>16</a:t>
            </a:fld>
            <a:endParaRPr lang="en-A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i="0" kern="1200" dirty="0" smtClean="0">
                <a:solidFill>
                  <a:schemeClr val="tx1"/>
                </a:solidFill>
                <a:latin typeface="+mn-lt"/>
                <a:ea typeface="+mn-ea"/>
                <a:cs typeface="+mn-cs"/>
              </a:rPr>
              <a:t>Contrast agents: Gadolinium behaves similar to iodinated contrast agent for CT</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i="0" kern="1200" dirty="0" err="1" smtClean="0">
                <a:solidFill>
                  <a:schemeClr val="tx1"/>
                </a:solidFill>
                <a:latin typeface="+mn-lt"/>
                <a:ea typeface="+mn-ea"/>
                <a:cs typeface="+mn-cs"/>
              </a:rPr>
              <a:t>Primovist</a:t>
            </a:r>
            <a:r>
              <a:rPr lang="en-AU" sz="1200" i="0" kern="1200" dirty="0" smtClean="0">
                <a:solidFill>
                  <a:schemeClr val="tx1"/>
                </a:solidFill>
                <a:latin typeface="+mn-lt"/>
                <a:ea typeface="+mn-ea"/>
                <a:cs typeface="+mn-cs"/>
              </a:rPr>
              <a:t>/SPIO/DPDP/</a:t>
            </a:r>
            <a:r>
              <a:rPr lang="en-AU" sz="1200" i="0" kern="1200" dirty="0" err="1" smtClean="0">
                <a:solidFill>
                  <a:schemeClr val="tx1"/>
                </a:solidFill>
                <a:latin typeface="+mn-lt"/>
                <a:ea typeface="+mn-ea"/>
                <a:cs typeface="+mn-cs"/>
              </a:rPr>
              <a:t>Teslascan</a:t>
            </a:r>
            <a:r>
              <a:rPr lang="en-AU" sz="1200" i="0" kern="1200" dirty="0" smtClean="0">
                <a:solidFill>
                  <a:schemeClr val="tx1"/>
                </a:solidFill>
                <a:latin typeface="+mn-lt"/>
                <a:ea typeface="+mn-ea"/>
                <a:cs typeface="+mn-cs"/>
              </a:rPr>
              <a:t> are not taken up by CRLM</a:t>
            </a:r>
          </a:p>
          <a:p>
            <a:r>
              <a:rPr lang="en-AU" dirty="0" smtClean="0"/>
              <a:t>Delayed phase </a:t>
            </a:r>
            <a:r>
              <a:rPr lang="en-AU" dirty="0" err="1" smtClean="0"/>
              <a:t>primovist</a:t>
            </a:r>
            <a:r>
              <a:rPr lang="en-AU" dirty="0" smtClean="0"/>
              <a:t> identified</a:t>
            </a:r>
            <a:r>
              <a:rPr lang="en-AU" baseline="0" dirty="0" smtClean="0"/>
              <a:t> by </a:t>
            </a:r>
            <a:r>
              <a:rPr lang="en-AU" dirty="0" smtClean="0"/>
              <a:t>contrast in </a:t>
            </a:r>
            <a:r>
              <a:rPr lang="en-AU" dirty="0" err="1" smtClean="0"/>
              <a:t>biliary</a:t>
            </a:r>
            <a:r>
              <a:rPr lang="en-AU" dirty="0" smtClean="0"/>
              <a:t> tree</a:t>
            </a:r>
            <a:endParaRPr lang="en-AU" dirty="0"/>
          </a:p>
        </p:txBody>
      </p:sp>
      <p:sp>
        <p:nvSpPr>
          <p:cNvPr id="4" name="Slide Number Placeholder 3"/>
          <p:cNvSpPr>
            <a:spLocks noGrp="1"/>
          </p:cNvSpPr>
          <p:nvPr>
            <p:ph type="sldNum" sz="quarter" idx="10"/>
          </p:nvPr>
        </p:nvSpPr>
        <p:spPr/>
        <p:txBody>
          <a:bodyPr/>
          <a:lstStyle/>
          <a:p>
            <a:fld id="{6CBC9752-1BD1-49F1-965B-E1DE56A60370}" type="slidenum">
              <a:rPr lang="en-AU" smtClean="0"/>
              <a:pPr/>
              <a:t>17</a:t>
            </a:fld>
            <a:endParaRPr lang="en-A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gadolinium</a:t>
            </a:r>
            <a:r>
              <a:rPr lang="en-US" baseline="0" dirty="0" smtClean="0"/>
              <a:t> contrast enhanced imaging. </a:t>
            </a:r>
            <a:r>
              <a:rPr lang="en-US" dirty="0" smtClean="0"/>
              <a:t>arrows indicate lesion</a:t>
            </a:r>
            <a:r>
              <a:rPr lang="en-US" baseline="0" dirty="0" smtClean="0"/>
              <a:t> with rim enhancement</a:t>
            </a:r>
          </a:p>
          <a:p>
            <a:r>
              <a:rPr lang="en-US" baseline="0" dirty="0" smtClean="0"/>
              <a:t>B: delay phase peripheral washout</a:t>
            </a:r>
            <a:endParaRPr lang="en-AU" dirty="0"/>
          </a:p>
        </p:txBody>
      </p:sp>
      <p:sp>
        <p:nvSpPr>
          <p:cNvPr id="4" name="Slide Number Placeholder 3"/>
          <p:cNvSpPr>
            <a:spLocks noGrp="1"/>
          </p:cNvSpPr>
          <p:nvPr>
            <p:ph type="sldNum" sz="quarter" idx="10"/>
          </p:nvPr>
        </p:nvSpPr>
        <p:spPr/>
        <p:txBody>
          <a:bodyPr/>
          <a:lstStyle/>
          <a:p>
            <a:fld id="{6CBC9752-1BD1-49F1-965B-E1DE56A60370}" type="slidenum">
              <a:rPr lang="en-AU" smtClean="0"/>
              <a:pPr/>
              <a:t>18</a:t>
            </a:fld>
            <a:endParaRPr lang="en-A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HPI is altered in liver </a:t>
            </a:r>
            <a:r>
              <a:rPr lang="en-AU" sz="1200" kern="1200" dirty="0" err="1" smtClean="0">
                <a:solidFill>
                  <a:schemeClr val="tx1"/>
                </a:solidFill>
                <a:latin typeface="+mn-lt"/>
                <a:ea typeface="+mn-ea"/>
                <a:cs typeface="+mn-cs"/>
              </a:rPr>
              <a:t>mets</a:t>
            </a:r>
            <a:r>
              <a:rPr lang="en-AU" sz="1200" kern="1200" dirty="0" smtClean="0">
                <a:solidFill>
                  <a:schemeClr val="tx1"/>
                </a:solidFill>
                <a:latin typeface="+mn-lt"/>
                <a:ea typeface="+mn-ea"/>
                <a:cs typeface="+mn-cs"/>
              </a:rPr>
              <a:t> due to increased arterial flow and decreased portal venous flow. </a:t>
            </a:r>
          </a:p>
          <a:p>
            <a:endParaRPr lang="en-AU" dirty="0"/>
          </a:p>
        </p:txBody>
      </p:sp>
      <p:sp>
        <p:nvSpPr>
          <p:cNvPr id="4" name="Slide Number Placeholder 3"/>
          <p:cNvSpPr>
            <a:spLocks noGrp="1"/>
          </p:cNvSpPr>
          <p:nvPr>
            <p:ph type="sldNum" sz="quarter" idx="10"/>
          </p:nvPr>
        </p:nvSpPr>
        <p:spPr/>
        <p:txBody>
          <a:bodyPr/>
          <a:lstStyle/>
          <a:p>
            <a:fld id="{6CBC9752-1BD1-49F1-965B-E1DE56A60370}" type="slidenum">
              <a:rPr lang="en-AU" smtClean="0"/>
              <a:pPr/>
              <a:t>20</a:t>
            </a:fld>
            <a:endParaRPr lang="en-A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Tumour</a:t>
            </a:r>
            <a:r>
              <a:rPr lang="en-US" sz="1200" kern="1200" dirty="0" smtClean="0">
                <a:solidFill>
                  <a:schemeClr val="tx1"/>
                </a:solidFill>
                <a:latin typeface="+mn-lt"/>
                <a:ea typeface="+mn-ea"/>
                <a:cs typeface="+mn-cs"/>
              </a:rPr>
              <a:t> burden is the major determinant of outcome</a:t>
            </a:r>
            <a:endParaRPr lang="en-AU" sz="1200" kern="1200" dirty="0" smtClean="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6CBC9752-1BD1-49F1-965B-E1DE56A60370}" type="slidenum">
              <a:rPr lang="en-AU" smtClean="0"/>
              <a:pPr/>
              <a:t>21</a:t>
            </a:fld>
            <a:endParaRPr lang="en-A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Node positive primary may reflect higher grade </a:t>
            </a:r>
            <a:r>
              <a:rPr lang="en-US" dirty="0" err="1" smtClean="0"/>
              <a:t>tumour</a:t>
            </a:r>
            <a:r>
              <a:rPr lang="en-US" dirty="0" smtClean="0"/>
              <a:t>,</a:t>
            </a:r>
            <a:r>
              <a:rPr lang="en-US" baseline="0" dirty="0" smtClean="0"/>
              <a:t> and represents a more advanced stage primary, which is a consistent predictor of long term outcome.</a:t>
            </a:r>
          </a:p>
          <a:p>
            <a:pPr marL="228600" indent="-228600">
              <a:buAutoNum type="arabicPeriod"/>
            </a:pPr>
            <a:r>
              <a:rPr lang="en-US" baseline="0" dirty="0" smtClean="0"/>
              <a:t>CEA &gt;200 is an independent predictor of poor survival</a:t>
            </a:r>
          </a:p>
          <a:p>
            <a:pPr marL="228600" indent="-228600">
              <a:buAutoNum type="arabicPeriod"/>
            </a:pPr>
            <a:r>
              <a:rPr lang="en-US" baseline="0" dirty="0" smtClean="0"/>
              <a:t>Number and distribution of </a:t>
            </a:r>
            <a:r>
              <a:rPr lang="en-US" baseline="0" dirty="0" err="1" smtClean="0"/>
              <a:t>mets</a:t>
            </a:r>
            <a:r>
              <a:rPr lang="en-US" baseline="0" dirty="0" smtClean="0"/>
              <a:t> significant. Greater likelihood of cure if &lt;4mets</a:t>
            </a:r>
          </a:p>
          <a:p>
            <a:pPr marL="228600" indent="-228600">
              <a:buAutoNum type="arabicPeriod"/>
            </a:pPr>
            <a:r>
              <a:rPr lang="en-US" baseline="0" dirty="0" smtClean="0"/>
              <a:t>&gt;5cm associated with poorer outcome, however overall size probably not </a:t>
            </a:r>
            <a:r>
              <a:rPr lang="en-US" baseline="0" dirty="0" err="1" smtClean="0"/>
              <a:t>significnat</a:t>
            </a:r>
            <a:r>
              <a:rPr lang="en-US" baseline="0" dirty="0" smtClean="0"/>
              <a:t> influence on survival post </a:t>
            </a:r>
            <a:r>
              <a:rPr lang="en-US" baseline="0" dirty="0" err="1" smtClean="0"/>
              <a:t>hepatectomy</a:t>
            </a:r>
            <a:endParaRPr lang="en-US" baseline="0" dirty="0" smtClean="0"/>
          </a:p>
          <a:p>
            <a:pPr marL="228600" indent="-228600">
              <a:buAutoNum type="arabicPeriod"/>
            </a:pPr>
            <a:r>
              <a:rPr lang="en-US" baseline="0" dirty="0" err="1" smtClean="0"/>
              <a:t>Symchronous</a:t>
            </a:r>
            <a:r>
              <a:rPr lang="en-US" baseline="0" dirty="0" smtClean="0"/>
              <a:t> v </a:t>
            </a:r>
            <a:r>
              <a:rPr lang="en-US" baseline="0" dirty="0" err="1" smtClean="0"/>
              <a:t>metachronous</a:t>
            </a:r>
            <a:r>
              <a:rPr lang="en-US" baseline="0" dirty="0" smtClean="0"/>
              <a:t> disease. Poorer outcome in patients having resection of synchronous </a:t>
            </a:r>
            <a:r>
              <a:rPr lang="en-US" baseline="0" dirty="0" err="1" smtClean="0"/>
              <a:t>mets</a:t>
            </a:r>
            <a:r>
              <a:rPr lang="en-US" baseline="0" dirty="0" smtClean="0"/>
              <a:t>, and better survival in patients with longer disease free intervals. This may reflect </a:t>
            </a:r>
            <a:r>
              <a:rPr lang="en-US" baseline="0" dirty="0" err="1" smtClean="0"/>
              <a:t>tumour</a:t>
            </a:r>
            <a:r>
              <a:rPr lang="en-US" baseline="0" dirty="0" smtClean="0"/>
              <a:t> biology &amp; grade.</a:t>
            </a:r>
          </a:p>
          <a:p>
            <a:pPr marL="228600" indent="-228600">
              <a:buAutoNum type="arabicPeriod"/>
            </a:pPr>
            <a:endParaRPr lang="en-AU" dirty="0"/>
          </a:p>
        </p:txBody>
      </p:sp>
      <p:sp>
        <p:nvSpPr>
          <p:cNvPr id="4" name="Slide Number Placeholder 3"/>
          <p:cNvSpPr>
            <a:spLocks noGrp="1"/>
          </p:cNvSpPr>
          <p:nvPr>
            <p:ph type="sldNum" sz="quarter" idx="10"/>
          </p:nvPr>
        </p:nvSpPr>
        <p:spPr/>
        <p:txBody>
          <a:bodyPr/>
          <a:lstStyle/>
          <a:p>
            <a:fld id="{6CBC9752-1BD1-49F1-965B-E1DE56A60370}" type="slidenum">
              <a:rPr lang="en-AU" smtClean="0"/>
              <a:pPr/>
              <a:t>22</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eaLnBrk="1" hangingPunct="1">
              <a:buClr>
                <a:schemeClr val="tx2"/>
              </a:buClr>
              <a:buFontTx/>
              <a:buNone/>
            </a:pPr>
            <a:r>
              <a:rPr lang="en-US" sz="2000" b="1" dirty="0" smtClean="0">
                <a:latin typeface="Arial" charset="0"/>
                <a:ea typeface="Geneva" charset="-128"/>
                <a:cs typeface="Geneva" charset="-128"/>
              </a:rPr>
              <a:t>The liver</a:t>
            </a:r>
            <a:r>
              <a:rPr lang="en-US" sz="2000" b="1" baseline="0" dirty="0" smtClean="0">
                <a:latin typeface="Arial" charset="0"/>
                <a:ea typeface="Geneva" charset="-128"/>
                <a:cs typeface="Geneva" charset="-128"/>
              </a:rPr>
              <a:t> d</a:t>
            </a:r>
            <a:r>
              <a:rPr lang="en-US" sz="2000" b="1" dirty="0" smtClean="0">
                <a:latin typeface="Arial" charset="0"/>
                <a:ea typeface="Geneva" charset="-128"/>
                <a:cs typeface="Geneva" charset="-128"/>
              </a:rPr>
              <a:t>evelops</a:t>
            </a:r>
            <a:r>
              <a:rPr lang="en-US" sz="2000" b="1" baseline="0" dirty="0" smtClean="0">
                <a:latin typeface="Arial" charset="0"/>
                <a:ea typeface="Geneva" charset="-128"/>
                <a:cs typeface="Geneva" charset="-128"/>
              </a:rPr>
              <a:t> within ventral </a:t>
            </a:r>
            <a:r>
              <a:rPr lang="en-US" sz="2000" b="1" baseline="0" dirty="0" err="1" smtClean="0">
                <a:latin typeface="Arial" charset="0"/>
                <a:ea typeface="Geneva" charset="-128"/>
                <a:cs typeface="Geneva" charset="-128"/>
              </a:rPr>
              <a:t>mesogastrium</a:t>
            </a:r>
            <a:r>
              <a:rPr lang="en-US" sz="2000" baseline="0" dirty="0" smtClean="0">
                <a:latin typeface="Arial" charset="0"/>
                <a:ea typeface="Geneva" charset="-128"/>
                <a:cs typeface="Geneva" charset="-128"/>
              </a:rPr>
              <a:t>, which attaches to the diaphragm, anterior abdominal wall and stomach. As the liver expands and rotates into right upper abdomen, the resulting peritoneal reflections/folds create the coronary and triangular ligaments. The posterior surface, to the right of the IVC, forms a </a:t>
            </a:r>
            <a:r>
              <a:rPr lang="en-US" sz="2000" b="1" baseline="0" dirty="0" smtClean="0">
                <a:latin typeface="Arial" charset="0"/>
                <a:ea typeface="Geneva" charset="-128"/>
                <a:cs typeface="Geneva" charset="-128"/>
              </a:rPr>
              <a:t>bare area </a:t>
            </a:r>
            <a:r>
              <a:rPr lang="en-US" sz="2000" baseline="0" dirty="0" smtClean="0">
                <a:latin typeface="Arial" charset="0"/>
                <a:ea typeface="Geneva" charset="-128"/>
                <a:cs typeface="Geneva" charset="-128"/>
              </a:rPr>
              <a:t>without peritoneum intervening between the liver and posterior abdominal wall. </a:t>
            </a:r>
            <a:r>
              <a:rPr lang="en-US" dirty="0" smtClean="0">
                <a:latin typeface="Arial" charset="0"/>
                <a:ea typeface="Geneva" charset="-128"/>
                <a:cs typeface="Geneva" charset="-128"/>
              </a:rPr>
              <a:t>Bare area is delineated by upper and lower coronary</a:t>
            </a:r>
            <a:r>
              <a:rPr lang="en-US" baseline="0" dirty="0" smtClean="0">
                <a:latin typeface="Arial" charset="0"/>
                <a:ea typeface="Geneva" charset="-128"/>
                <a:cs typeface="Geneva" charset="-128"/>
              </a:rPr>
              <a:t> ligaments, is </a:t>
            </a:r>
            <a:r>
              <a:rPr lang="en-US" dirty="0" smtClean="0">
                <a:latin typeface="Arial" charset="0"/>
                <a:ea typeface="Geneva" charset="-128"/>
                <a:cs typeface="Geneva" charset="-128"/>
              </a:rPr>
              <a:t>in</a:t>
            </a:r>
            <a:r>
              <a:rPr lang="en-US" baseline="0" dirty="0" smtClean="0">
                <a:latin typeface="Arial" charset="0"/>
                <a:ea typeface="Geneva" charset="-128"/>
                <a:cs typeface="Geneva" charset="-128"/>
              </a:rPr>
              <a:t> contact with diaphragm, right adrenal gland, is a site of </a:t>
            </a:r>
            <a:r>
              <a:rPr lang="en-US" baseline="0" dirty="0" err="1" smtClean="0">
                <a:latin typeface="Arial" charset="0"/>
                <a:ea typeface="Geneva" charset="-128"/>
                <a:cs typeface="Geneva" charset="-128"/>
              </a:rPr>
              <a:t>porto</a:t>
            </a:r>
            <a:r>
              <a:rPr lang="en-US" baseline="0" dirty="0" smtClean="0">
                <a:latin typeface="Arial" charset="0"/>
                <a:ea typeface="Geneva" charset="-128"/>
                <a:cs typeface="Geneva" charset="-128"/>
              </a:rPr>
              <a:t>-systemic circulation </a:t>
            </a:r>
            <a:r>
              <a:rPr lang="en-US" baseline="0" dirty="0" err="1" smtClean="0">
                <a:latin typeface="Arial" charset="0"/>
                <a:ea typeface="Geneva" charset="-128"/>
                <a:cs typeface="Geneva" charset="-128"/>
              </a:rPr>
              <a:t>anastomosis</a:t>
            </a:r>
            <a:r>
              <a:rPr lang="en-US" baseline="0" dirty="0" smtClean="0">
                <a:latin typeface="Arial" charset="0"/>
                <a:ea typeface="Geneva" charset="-128"/>
                <a:cs typeface="Geneva" charset="-128"/>
              </a:rPr>
              <a:t> (</a:t>
            </a:r>
            <a:r>
              <a:rPr lang="en-US" baseline="0" dirty="0" err="1" smtClean="0">
                <a:latin typeface="Arial" charset="0"/>
                <a:ea typeface="Geneva" charset="-128"/>
                <a:cs typeface="Geneva" charset="-128"/>
              </a:rPr>
              <a:t>p</a:t>
            </a:r>
            <a:r>
              <a:rPr lang="en-US" dirty="0" err="1" smtClean="0">
                <a:solidFill>
                  <a:srgbClr val="FF0000"/>
                </a:solidFill>
                <a:latin typeface="Arial" charset="0"/>
              </a:rPr>
              <a:t>hrenic</a:t>
            </a:r>
            <a:r>
              <a:rPr lang="en-US" dirty="0" smtClean="0">
                <a:solidFill>
                  <a:srgbClr val="FF0000"/>
                </a:solidFill>
                <a:latin typeface="Arial" charset="0"/>
              </a:rPr>
              <a:t> vessels and </a:t>
            </a:r>
            <a:r>
              <a:rPr lang="en-US" dirty="0" err="1" smtClean="0">
                <a:solidFill>
                  <a:srgbClr val="FF0000"/>
                </a:solidFill>
                <a:latin typeface="Arial" charset="0"/>
              </a:rPr>
              <a:t>azygous</a:t>
            </a:r>
            <a:r>
              <a:rPr lang="en-US" dirty="0" smtClean="0">
                <a:solidFill>
                  <a:srgbClr val="FF0000"/>
                </a:solidFill>
                <a:latin typeface="Arial" charset="0"/>
              </a:rPr>
              <a:t> veins) and lymphatic communication.</a:t>
            </a:r>
            <a:endParaRPr lang="en-US" sz="2000" baseline="0" dirty="0" smtClean="0">
              <a:latin typeface="Arial" charset="0"/>
              <a:ea typeface="Geneva" charset="-128"/>
              <a:cs typeface="Geneva" charset="-128"/>
            </a:endParaRPr>
          </a:p>
          <a:p>
            <a:pPr eaLnBrk="1" hangingPunct="1">
              <a:lnSpc>
                <a:spcPct val="80000"/>
              </a:lnSpc>
              <a:buClr>
                <a:schemeClr val="tx2"/>
              </a:buClr>
              <a:buSzPct val="110000"/>
              <a:buFontTx/>
              <a:buNone/>
            </a:pPr>
            <a:r>
              <a:rPr lang="en-US" sz="2000" b="1" dirty="0" smtClean="0">
                <a:latin typeface="Arial" charset="0"/>
                <a:ea typeface="Geneva" charset="-128"/>
                <a:cs typeface="Geneva" charset="-128"/>
              </a:rPr>
              <a:t>Fissures:</a:t>
            </a:r>
            <a:r>
              <a:rPr lang="en-US" sz="2000" dirty="0" smtClean="0">
                <a:latin typeface="Arial" charset="0"/>
                <a:ea typeface="Geneva" charset="-128"/>
                <a:cs typeface="Geneva" charset="-128"/>
              </a:rPr>
              <a:t> </a:t>
            </a:r>
            <a:r>
              <a:rPr lang="en-US" sz="2000" dirty="0" err="1" smtClean="0">
                <a:latin typeface="Arial" charset="0"/>
                <a:ea typeface="Geneva" charset="-128"/>
                <a:cs typeface="Geneva" charset="-128"/>
              </a:rPr>
              <a:t>Ligamentum</a:t>
            </a:r>
            <a:r>
              <a:rPr lang="en-US" sz="2000" baseline="0" dirty="0" smtClean="0">
                <a:latin typeface="Arial" charset="0"/>
                <a:ea typeface="Geneva" charset="-128"/>
                <a:cs typeface="Geneva" charset="-128"/>
              </a:rPr>
              <a:t> </a:t>
            </a:r>
            <a:r>
              <a:rPr lang="en-US" sz="2000" baseline="0" dirty="0" err="1" smtClean="0">
                <a:latin typeface="Arial" charset="0"/>
                <a:ea typeface="Geneva" charset="-128"/>
                <a:cs typeface="Geneva" charset="-128"/>
              </a:rPr>
              <a:t>teres</a:t>
            </a:r>
            <a:r>
              <a:rPr lang="en-US" sz="2000" baseline="0" dirty="0" smtClean="0">
                <a:latin typeface="Arial" charset="0"/>
                <a:ea typeface="Geneva" charset="-128"/>
                <a:cs typeface="Geneva" charset="-128"/>
              </a:rPr>
              <a:t> in free lower margin of </a:t>
            </a:r>
            <a:r>
              <a:rPr lang="en-US" sz="2000" baseline="0" dirty="0" err="1" smtClean="0">
                <a:latin typeface="Arial" charset="0"/>
                <a:ea typeface="Geneva" charset="-128"/>
                <a:cs typeface="Geneva" charset="-128"/>
              </a:rPr>
              <a:t>falciform</a:t>
            </a:r>
            <a:r>
              <a:rPr lang="en-US" sz="2000" baseline="0" dirty="0" smtClean="0">
                <a:latin typeface="Arial" charset="0"/>
                <a:ea typeface="Geneva" charset="-128"/>
                <a:cs typeface="Geneva" charset="-128"/>
              </a:rPr>
              <a:t> ligament creates deep vertical fissure </a:t>
            </a:r>
            <a:r>
              <a:rPr lang="en-US" sz="2000" baseline="0" dirty="0" err="1" smtClean="0">
                <a:latin typeface="Arial" charset="0"/>
                <a:ea typeface="Geneva" charset="-128"/>
                <a:cs typeface="Geneva" charset="-128"/>
              </a:rPr>
              <a:t>anteriorly</a:t>
            </a:r>
            <a:r>
              <a:rPr lang="en-US" sz="2000" baseline="0" dirty="0" smtClean="0">
                <a:latin typeface="Arial" charset="0"/>
                <a:ea typeface="Geneva" charset="-128"/>
                <a:cs typeface="Geneva" charset="-128"/>
              </a:rPr>
              <a:t> </a:t>
            </a:r>
            <a:r>
              <a:rPr lang="en-US" sz="2000" b="1" baseline="0" dirty="0" smtClean="0">
                <a:latin typeface="Arial" charset="0"/>
                <a:ea typeface="Geneva" charset="-128"/>
                <a:cs typeface="Geneva" charset="-128"/>
              </a:rPr>
              <a:t>(Umbilical fissure)</a:t>
            </a:r>
            <a:r>
              <a:rPr lang="en-US" sz="2000" baseline="0" dirty="0" smtClean="0">
                <a:latin typeface="Arial" charset="0"/>
                <a:ea typeface="Geneva" charset="-128"/>
                <a:cs typeface="Geneva" charset="-128"/>
              </a:rPr>
              <a:t>, whilst </a:t>
            </a:r>
            <a:r>
              <a:rPr lang="en-US" sz="2000" baseline="0" dirty="0" err="1" smtClean="0">
                <a:latin typeface="Arial" charset="0"/>
                <a:ea typeface="Geneva" charset="-128"/>
                <a:cs typeface="Geneva" charset="-128"/>
              </a:rPr>
              <a:t>ligamentum</a:t>
            </a:r>
            <a:r>
              <a:rPr lang="en-US" sz="2000" baseline="0" dirty="0" smtClean="0">
                <a:latin typeface="Arial" charset="0"/>
                <a:ea typeface="Geneva" charset="-128"/>
                <a:cs typeface="Geneva" charset="-128"/>
              </a:rPr>
              <a:t> </a:t>
            </a:r>
            <a:r>
              <a:rPr lang="en-US" sz="2000" baseline="0" dirty="0" err="1" smtClean="0">
                <a:latin typeface="Arial" charset="0"/>
                <a:ea typeface="Geneva" charset="-128"/>
                <a:cs typeface="Geneva" charset="-128"/>
              </a:rPr>
              <a:t>venosum</a:t>
            </a:r>
            <a:r>
              <a:rPr lang="en-US" sz="2000" baseline="0" dirty="0" smtClean="0">
                <a:latin typeface="Arial" charset="0"/>
                <a:ea typeface="Geneva" charset="-128"/>
                <a:cs typeface="Geneva" charset="-128"/>
              </a:rPr>
              <a:t> creates posterior </a:t>
            </a:r>
            <a:r>
              <a:rPr lang="en-US" sz="2000" baseline="0" dirty="0" err="1" smtClean="0">
                <a:latin typeface="Arial" charset="0"/>
                <a:ea typeface="Geneva" charset="-128"/>
                <a:cs typeface="Geneva" charset="-128"/>
              </a:rPr>
              <a:t>fissue</a:t>
            </a:r>
            <a:r>
              <a:rPr lang="en-US" sz="2000" baseline="0" dirty="0" smtClean="0">
                <a:latin typeface="Arial" charset="0"/>
                <a:ea typeface="Geneva" charset="-128"/>
                <a:cs typeface="Geneva" charset="-128"/>
              </a:rPr>
              <a:t>.</a:t>
            </a:r>
            <a:endParaRPr lang="en-US" sz="2000" b="1" baseline="0" dirty="0" smtClean="0">
              <a:latin typeface="Arial" charset="0"/>
              <a:ea typeface="Geneva" charset="-128"/>
              <a:cs typeface="Geneva" charset="-128"/>
            </a:endParaRPr>
          </a:p>
          <a:p>
            <a:pPr eaLnBrk="1" hangingPunct="1">
              <a:lnSpc>
                <a:spcPct val="80000"/>
              </a:lnSpc>
              <a:buClr>
                <a:schemeClr val="tx2"/>
              </a:buClr>
              <a:buSzPct val="110000"/>
              <a:buFontTx/>
              <a:buNone/>
            </a:pPr>
            <a:r>
              <a:rPr lang="en-US" sz="2000" baseline="0" dirty="0" smtClean="0">
                <a:latin typeface="Arial" charset="0"/>
                <a:ea typeface="Geneva" charset="-128"/>
                <a:cs typeface="Geneva" charset="-128"/>
              </a:rPr>
              <a:t>Lesser </a:t>
            </a:r>
            <a:r>
              <a:rPr lang="en-US" sz="2000" baseline="0" dirty="0" err="1" smtClean="0">
                <a:latin typeface="Arial" charset="0"/>
                <a:ea typeface="Geneva" charset="-128"/>
                <a:cs typeface="Geneva" charset="-128"/>
              </a:rPr>
              <a:t>Omentum</a:t>
            </a:r>
            <a:r>
              <a:rPr lang="en-US" sz="2000" baseline="0" dirty="0" smtClean="0">
                <a:latin typeface="Arial" charset="0"/>
                <a:ea typeface="Geneva" charset="-128"/>
                <a:cs typeface="Geneva" charset="-128"/>
              </a:rPr>
              <a:t> connects liver to stomach. Free edge forms </a:t>
            </a:r>
            <a:r>
              <a:rPr lang="en-US" sz="2000" baseline="0" dirty="0" err="1" smtClean="0">
                <a:latin typeface="Arial" charset="0"/>
                <a:ea typeface="Geneva" charset="-128"/>
                <a:cs typeface="Geneva" charset="-128"/>
              </a:rPr>
              <a:t>hepatoduodenal</a:t>
            </a:r>
            <a:r>
              <a:rPr lang="en-US" sz="2000" baseline="0" dirty="0" smtClean="0">
                <a:latin typeface="Arial" charset="0"/>
                <a:ea typeface="Geneva" charset="-128"/>
                <a:cs typeface="Geneva" charset="-128"/>
              </a:rPr>
              <a:t> ligament, containing CBD, Hepatic artery, Portal vein (DAVID). These lie anterior to foramen of Winslow, IVC and right </a:t>
            </a:r>
            <a:r>
              <a:rPr lang="en-US" sz="2000" baseline="0" dirty="0" err="1" smtClean="0">
                <a:latin typeface="Arial" charset="0"/>
                <a:ea typeface="Geneva" charset="-128"/>
                <a:cs typeface="Geneva" charset="-128"/>
              </a:rPr>
              <a:t>crus</a:t>
            </a:r>
            <a:r>
              <a:rPr lang="en-US" sz="2000" baseline="0" dirty="0" smtClean="0">
                <a:latin typeface="Arial" charset="0"/>
                <a:ea typeface="Geneva" charset="-128"/>
                <a:cs typeface="Geneva" charset="-128"/>
              </a:rPr>
              <a:t> of diaphragm.</a:t>
            </a:r>
          </a:p>
          <a:p>
            <a:pPr eaLnBrk="1" hangingPunct="1">
              <a:lnSpc>
                <a:spcPct val="80000"/>
              </a:lnSpc>
              <a:buClr>
                <a:schemeClr val="tx2"/>
              </a:buClr>
              <a:buSzPct val="110000"/>
              <a:buFontTx/>
              <a:buNone/>
            </a:pPr>
            <a:r>
              <a:rPr lang="en-US" sz="2000" b="1" dirty="0" smtClean="0">
                <a:latin typeface="Arial" charset="0"/>
                <a:ea typeface="Geneva" charset="-128"/>
                <a:cs typeface="Geneva" charset="-128"/>
              </a:rPr>
              <a:t>Left/Right Anatomical Lobes </a:t>
            </a:r>
            <a:r>
              <a:rPr lang="en-US" sz="2000" dirty="0" smtClean="0">
                <a:latin typeface="Arial" charset="0"/>
                <a:ea typeface="Geneva" charset="-128"/>
                <a:cs typeface="Geneva" charset="-128"/>
              </a:rPr>
              <a:t>delineated</a:t>
            </a:r>
            <a:r>
              <a:rPr lang="en-US" sz="2000" baseline="0" dirty="0" smtClean="0">
                <a:latin typeface="Arial" charset="0"/>
                <a:ea typeface="Geneva" charset="-128"/>
                <a:cs typeface="Geneva" charset="-128"/>
              </a:rPr>
              <a:t> by the </a:t>
            </a:r>
            <a:r>
              <a:rPr lang="en-US" sz="2000" baseline="0" dirty="0" err="1" smtClean="0">
                <a:latin typeface="Arial" charset="0"/>
                <a:ea typeface="Geneva" charset="-128"/>
                <a:cs typeface="Geneva" charset="-128"/>
              </a:rPr>
              <a:t>falciform</a:t>
            </a:r>
            <a:r>
              <a:rPr lang="en-US" sz="2000" baseline="0" dirty="0" smtClean="0">
                <a:latin typeface="Arial" charset="0"/>
                <a:ea typeface="Geneva" charset="-128"/>
                <a:cs typeface="Geneva" charset="-128"/>
              </a:rPr>
              <a:t> ligament/</a:t>
            </a:r>
            <a:r>
              <a:rPr lang="en-US" sz="2000" baseline="0" dirty="0" err="1" smtClean="0">
                <a:latin typeface="Arial" charset="0"/>
                <a:ea typeface="Geneva" charset="-128"/>
                <a:cs typeface="Geneva" charset="-128"/>
              </a:rPr>
              <a:t>ligamentum</a:t>
            </a:r>
            <a:r>
              <a:rPr lang="en-US" sz="2000" baseline="0" dirty="0" smtClean="0">
                <a:latin typeface="Arial" charset="0"/>
                <a:ea typeface="Geneva" charset="-128"/>
                <a:cs typeface="Geneva" charset="-128"/>
              </a:rPr>
              <a:t> </a:t>
            </a:r>
            <a:r>
              <a:rPr lang="en-US" sz="2000" baseline="0" dirty="0" err="1" smtClean="0">
                <a:latin typeface="Arial" charset="0"/>
                <a:ea typeface="Geneva" charset="-128"/>
                <a:cs typeface="Geneva" charset="-128"/>
              </a:rPr>
              <a:t>teres</a:t>
            </a:r>
            <a:r>
              <a:rPr lang="en-US" sz="2000" baseline="0" dirty="0" smtClean="0">
                <a:latin typeface="Arial" charset="0"/>
                <a:ea typeface="Geneva" charset="-128"/>
                <a:cs typeface="Geneva" charset="-128"/>
              </a:rPr>
              <a:t> and </a:t>
            </a:r>
            <a:r>
              <a:rPr lang="en-US" sz="2000" baseline="0" dirty="0" err="1" smtClean="0">
                <a:latin typeface="Arial" charset="0"/>
                <a:ea typeface="Geneva" charset="-128"/>
                <a:cs typeface="Geneva" charset="-128"/>
              </a:rPr>
              <a:t>ligamentum</a:t>
            </a:r>
            <a:r>
              <a:rPr lang="en-US" sz="2000" baseline="0" dirty="0" smtClean="0">
                <a:latin typeface="Arial" charset="0"/>
                <a:ea typeface="Geneva" charset="-128"/>
                <a:cs typeface="Geneva" charset="-128"/>
              </a:rPr>
              <a:t> </a:t>
            </a:r>
            <a:r>
              <a:rPr lang="en-US" sz="2000" baseline="0" dirty="0" err="1" smtClean="0">
                <a:latin typeface="Arial" charset="0"/>
                <a:ea typeface="Geneva" charset="-128"/>
                <a:cs typeface="Geneva" charset="-128"/>
              </a:rPr>
              <a:t>venosum</a:t>
            </a:r>
            <a:r>
              <a:rPr lang="en-US" sz="2000" baseline="0" dirty="0" smtClean="0">
                <a:latin typeface="Arial" charset="0"/>
                <a:ea typeface="Geneva" charset="-128"/>
                <a:cs typeface="Geneva" charset="-128"/>
              </a:rPr>
              <a:t> (</a:t>
            </a:r>
            <a:r>
              <a:rPr lang="en-US" sz="2000" dirty="0" smtClean="0">
                <a:latin typeface="Arial" charset="0"/>
                <a:ea typeface="Geneva" charset="-128"/>
                <a:cs typeface="Geneva" charset="-128"/>
              </a:rPr>
              <a:t>+</a:t>
            </a:r>
            <a:r>
              <a:rPr lang="en-US" sz="2000" baseline="0" dirty="0" smtClean="0">
                <a:latin typeface="Arial" charset="0"/>
                <a:ea typeface="Geneva" charset="-128"/>
                <a:cs typeface="Geneva" charset="-128"/>
              </a:rPr>
              <a:t> named caudate + quadrate lobes)</a:t>
            </a:r>
          </a:p>
          <a:p>
            <a:pPr eaLnBrk="1" hangingPunct="1">
              <a:lnSpc>
                <a:spcPct val="80000"/>
              </a:lnSpc>
              <a:buClr>
                <a:schemeClr val="tx2"/>
              </a:buClr>
              <a:buSzPct val="110000"/>
              <a:buFontTx/>
              <a:buNone/>
            </a:pPr>
            <a:r>
              <a:rPr lang="en-US" sz="2000" b="1" baseline="0" dirty="0" smtClean="0">
                <a:latin typeface="Arial" charset="0"/>
                <a:ea typeface="Geneva" charset="-128"/>
                <a:cs typeface="Geneva" charset="-128"/>
              </a:rPr>
              <a:t>Functional lobes</a:t>
            </a:r>
            <a:r>
              <a:rPr lang="en-US" sz="2000" baseline="0" dirty="0" smtClean="0">
                <a:latin typeface="Arial" charset="0"/>
                <a:ea typeface="Geneva" charset="-128"/>
                <a:cs typeface="Geneva" charset="-128"/>
              </a:rPr>
              <a:t>: delineated by IVC and body of GB / Middle hepatic vein. (Quadrate lobe is in functional left lobe, whilst caudate lobe is in both left and right)</a:t>
            </a:r>
            <a:endParaRPr lang="en-US" sz="2000" dirty="0" smtClean="0">
              <a:latin typeface="Arial" charset="0"/>
              <a:ea typeface="Geneva" charset="-128"/>
              <a:cs typeface="Geneva" charset="-128"/>
            </a:endParaRPr>
          </a:p>
        </p:txBody>
      </p:sp>
      <p:sp>
        <p:nvSpPr>
          <p:cNvPr id="4" name="Slide Number Placeholder 3"/>
          <p:cNvSpPr>
            <a:spLocks noGrp="1"/>
          </p:cNvSpPr>
          <p:nvPr>
            <p:ph type="sldNum" sz="quarter" idx="10"/>
          </p:nvPr>
        </p:nvSpPr>
        <p:spPr/>
        <p:txBody>
          <a:bodyPr/>
          <a:lstStyle/>
          <a:p>
            <a:fld id="{6CBC9752-1BD1-49F1-965B-E1DE56A60370}" type="slidenum">
              <a:rPr lang="en-AU" smtClean="0"/>
              <a:pPr/>
              <a:t>2</a:t>
            </a:fld>
            <a:endParaRPr lang="en-A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Complete</a:t>
            </a:r>
            <a:r>
              <a:rPr lang="en-US" baseline="0" dirty="0" smtClean="0"/>
              <a:t> resection regardless of margin</a:t>
            </a:r>
            <a:endParaRPr lang="en-AU" dirty="0" smtClean="0"/>
          </a:p>
          <a:p>
            <a:r>
              <a:rPr lang="en-US" baseline="0" dirty="0" smtClean="0"/>
              <a:t>3. </a:t>
            </a:r>
            <a:r>
              <a:rPr lang="en-AU" dirty="0" smtClean="0"/>
              <a:t>Suggested minimum residual liver volumes:</a:t>
            </a:r>
          </a:p>
          <a:p>
            <a:pPr lvl="1">
              <a:buFontTx/>
              <a:buChar char="-"/>
            </a:pPr>
            <a:r>
              <a:rPr lang="en-AU" dirty="0" smtClean="0"/>
              <a:t> 20% normal liver (2 of 8 segments)</a:t>
            </a:r>
          </a:p>
          <a:p>
            <a:pPr lvl="1">
              <a:buFontTx/>
              <a:buChar char="-"/>
            </a:pPr>
            <a:r>
              <a:rPr lang="en-AU" dirty="0" smtClean="0"/>
              <a:t> 30% post </a:t>
            </a:r>
            <a:r>
              <a:rPr lang="en-AU" dirty="0" err="1" smtClean="0"/>
              <a:t>neoadjuvant</a:t>
            </a:r>
            <a:r>
              <a:rPr lang="en-AU" dirty="0" smtClean="0"/>
              <a:t> chemotherapy</a:t>
            </a:r>
          </a:p>
          <a:p>
            <a:pPr lvl="1">
              <a:buFontTx/>
              <a:buChar char="-"/>
            </a:pPr>
            <a:r>
              <a:rPr lang="en-AU" dirty="0" smtClean="0"/>
              <a:t> 40% cirrhotic liver</a:t>
            </a:r>
          </a:p>
        </p:txBody>
      </p:sp>
      <p:sp>
        <p:nvSpPr>
          <p:cNvPr id="4" name="Slide Number Placeholder 3"/>
          <p:cNvSpPr>
            <a:spLocks noGrp="1"/>
          </p:cNvSpPr>
          <p:nvPr>
            <p:ph type="sldNum" sz="quarter" idx="10"/>
          </p:nvPr>
        </p:nvSpPr>
        <p:spPr/>
        <p:txBody>
          <a:bodyPr/>
          <a:lstStyle/>
          <a:p>
            <a:fld id="{6CBC9752-1BD1-49F1-965B-E1DE56A60370}" type="slidenum">
              <a:rPr lang="en-AU" smtClean="0"/>
              <a:pPr/>
              <a:t>24</a:t>
            </a:fld>
            <a:endParaRPr lang="en-A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There are no absolute contraindications to surgical </a:t>
            </a:r>
            <a:r>
              <a:rPr lang="en-US" sz="1200" dirty="0" err="1" smtClean="0"/>
              <a:t>resetion</a:t>
            </a:r>
            <a:r>
              <a:rPr lang="en-US" sz="1200" dirty="0" smtClean="0"/>
              <a:t> of CRLMs as long as the disease can be fully </a:t>
            </a:r>
            <a:r>
              <a:rPr lang="en-US" sz="1200" dirty="0" err="1" smtClean="0"/>
              <a:t>resected</a:t>
            </a:r>
            <a:r>
              <a:rPr lang="en-US" sz="1200" dirty="0" smtClean="0"/>
              <a:t> (including </a:t>
            </a:r>
            <a:r>
              <a:rPr lang="en-US" sz="1200" dirty="0" err="1" smtClean="0"/>
              <a:t>extrahepatic</a:t>
            </a:r>
            <a:r>
              <a:rPr lang="en-US" sz="1200" dirty="0" smtClean="0"/>
              <a:t> disease). The use of advanced surgical techniques may bring</a:t>
            </a:r>
            <a:r>
              <a:rPr lang="en-US" sz="1200" baseline="0" dirty="0" smtClean="0"/>
              <a:t> patients previously </a:t>
            </a:r>
            <a:r>
              <a:rPr lang="en-US" sz="1200" baseline="0" dirty="0" err="1" smtClean="0"/>
              <a:t>irresectable</a:t>
            </a:r>
            <a:r>
              <a:rPr lang="en-US" sz="1200" baseline="0" dirty="0" smtClean="0"/>
              <a:t> to surgery with curative intent.</a:t>
            </a:r>
            <a:endParaRPr lang="en-AU" sz="1200" dirty="0" smtClean="0"/>
          </a:p>
          <a:p>
            <a:endParaRPr lang="en-AU" sz="1200" dirty="0" smtClean="0"/>
          </a:p>
          <a:p>
            <a:r>
              <a:rPr lang="en-AU" sz="1200" dirty="0" smtClean="0"/>
              <a:t>Retroperitoneal or </a:t>
            </a:r>
            <a:r>
              <a:rPr lang="en-AU" sz="1200" dirty="0" err="1" smtClean="0"/>
              <a:t>mediastinal</a:t>
            </a:r>
            <a:r>
              <a:rPr lang="en-AU" sz="1200" dirty="0" smtClean="0"/>
              <a:t> </a:t>
            </a:r>
            <a:r>
              <a:rPr lang="en-AU" sz="1200" dirty="0" err="1" smtClean="0"/>
              <a:t>lymphadenopathy</a:t>
            </a:r>
            <a:endParaRPr lang="en-AU" sz="1200" dirty="0" smtClean="0"/>
          </a:p>
          <a:p>
            <a:r>
              <a:rPr lang="en-AU" dirty="0" smtClean="0"/>
              <a:t>Suggested minimum residual liver volumes:</a:t>
            </a:r>
          </a:p>
          <a:p>
            <a:pPr>
              <a:buFontTx/>
              <a:buChar char="-"/>
            </a:pPr>
            <a:r>
              <a:rPr lang="en-AU" dirty="0" smtClean="0"/>
              <a:t> 20% normal liver</a:t>
            </a:r>
          </a:p>
          <a:p>
            <a:pPr>
              <a:buFontTx/>
              <a:buChar char="-"/>
            </a:pPr>
            <a:r>
              <a:rPr lang="en-AU" dirty="0" smtClean="0"/>
              <a:t> 30% post </a:t>
            </a:r>
            <a:r>
              <a:rPr lang="en-AU" dirty="0" err="1" smtClean="0"/>
              <a:t>neoadjuvant</a:t>
            </a:r>
            <a:r>
              <a:rPr lang="en-AU" dirty="0" smtClean="0"/>
              <a:t> chemotherapy</a:t>
            </a:r>
          </a:p>
          <a:p>
            <a:pPr>
              <a:buFontTx/>
              <a:buChar char="-"/>
            </a:pPr>
            <a:r>
              <a:rPr lang="en-AU" dirty="0" smtClean="0"/>
              <a:t> 40% cirrhotic liver</a:t>
            </a:r>
          </a:p>
          <a:p>
            <a:endParaRPr lang="en-AU" dirty="0"/>
          </a:p>
        </p:txBody>
      </p:sp>
      <p:sp>
        <p:nvSpPr>
          <p:cNvPr id="4" name="Slide Number Placeholder 3"/>
          <p:cNvSpPr>
            <a:spLocks noGrp="1"/>
          </p:cNvSpPr>
          <p:nvPr>
            <p:ph type="sldNum" sz="quarter" idx="10"/>
          </p:nvPr>
        </p:nvSpPr>
        <p:spPr/>
        <p:txBody>
          <a:bodyPr/>
          <a:lstStyle/>
          <a:p>
            <a:fld id="{6CBC9752-1BD1-49F1-965B-E1DE56A60370}" type="slidenum">
              <a:rPr lang="en-AU" smtClean="0"/>
              <a:pPr/>
              <a:t>25</a:t>
            </a:fld>
            <a:endParaRPr lang="en-A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PVE: </a:t>
            </a:r>
            <a:r>
              <a:rPr lang="en-AU" b="0" dirty="0" smtClean="0"/>
              <a:t>Induces atrophy of liver to be </a:t>
            </a:r>
            <a:r>
              <a:rPr lang="en-AU" b="0" dirty="0" err="1" smtClean="0"/>
              <a:t>resected</a:t>
            </a:r>
            <a:r>
              <a:rPr lang="en-AU" b="0" dirty="0" smtClean="0"/>
              <a:t> and hypertrophy of liver that will remain (within 2-4 weeks).</a:t>
            </a:r>
            <a:r>
              <a:rPr lang="en-AU" b="0" baseline="0" dirty="0" smtClean="0"/>
              <a:t> R</a:t>
            </a:r>
            <a:r>
              <a:rPr lang="en-AU" b="0" dirty="0" smtClean="0"/>
              <a:t>educe volume of </a:t>
            </a:r>
            <a:r>
              <a:rPr lang="en-AU" b="0" dirty="0" err="1" smtClean="0"/>
              <a:t>parenchyme</a:t>
            </a:r>
            <a:r>
              <a:rPr lang="en-AU" b="0" dirty="0" smtClean="0"/>
              <a:t> </a:t>
            </a:r>
            <a:r>
              <a:rPr lang="en-AU" b="0" dirty="0" err="1" smtClean="0"/>
              <a:t>resected</a:t>
            </a:r>
            <a:r>
              <a:rPr lang="en-AU" b="0" dirty="0" smtClean="0"/>
              <a:t>, therefore reduces risk</a:t>
            </a:r>
            <a:r>
              <a:rPr lang="en-AU" b="0" baseline="0" dirty="0" smtClean="0"/>
              <a:t> of </a:t>
            </a:r>
            <a:r>
              <a:rPr lang="en-AU" b="0" dirty="0" smtClean="0"/>
              <a:t>postoperative hepatic insufficiency, failure and death. </a:t>
            </a:r>
          </a:p>
          <a:p>
            <a:r>
              <a:rPr lang="en-AU" dirty="0" smtClean="0"/>
              <a:t>A delay between </a:t>
            </a:r>
            <a:r>
              <a:rPr lang="en-AU" dirty="0" err="1" smtClean="0"/>
              <a:t>hepatectomies</a:t>
            </a:r>
            <a:r>
              <a:rPr lang="en-AU" dirty="0" smtClean="0"/>
              <a:t> allows remnant to hypertrophy for 2</a:t>
            </a:r>
            <a:r>
              <a:rPr lang="en-AU" baseline="30000" dirty="0" smtClean="0"/>
              <a:t>nd</a:t>
            </a:r>
            <a:r>
              <a:rPr lang="en-AU" dirty="0" smtClean="0"/>
              <a:t> resection to proceed without leading to liver failure. Minor disease segment </a:t>
            </a:r>
            <a:r>
              <a:rPr lang="en-AU" dirty="0" err="1" smtClean="0"/>
              <a:t>resected</a:t>
            </a:r>
            <a:r>
              <a:rPr lang="en-AU" dirty="0" smtClean="0"/>
              <a:t> first +/- PVE or ligation to major disease side + systemic </a:t>
            </a:r>
            <a:r>
              <a:rPr lang="en-AU" dirty="0" err="1" smtClean="0"/>
              <a:t>chemotx</a:t>
            </a:r>
            <a:r>
              <a:rPr lang="en-AU" dirty="0" smtClean="0"/>
              <a:t>. After 2-3 months to allow regeneration &amp; hypertrophy of minor side, major resection is performed. 1YS 70%, 3YS 55%</a:t>
            </a:r>
            <a:endParaRPr lang="en-AU" dirty="0"/>
          </a:p>
        </p:txBody>
      </p:sp>
      <p:sp>
        <p:nvSpPr>
          <p:cNvPr id="4" name="Slide Number Placeholder 3"/>
          <p:cNvSpPr>
            <a:spLocks noGrp="1"/>
          </p:cNvSpPr>
          <p:nvPr>
            <p:ph type="sldNum" sz="quarter" idx="10"/>
          </p:nvPr>
        </p:nvSpPr>
        <p:spPr/>
        <p:txBody>
          <a:bodyPr/>
          <a:lstStyle/>
          <a:p>
            <a:fld id="{6CBC9752-1BD1-49F1-965B-E1DE56A60370}" type="slidenum">
              <a:rPr lang="en-AU" smtClean="0"/>
              <a:pPr/>
              <a:t>26</a:t>
            </a:fld>
            <a:endParaRPr lang="en-A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Liver, metastases. Contrast-enhanced </a:t>
            </a:r>
            <a:r>
              <a:rPr lang="en-AU" dirty="0" err="1" smtClean="0"/>
              <a:t>transaxial</a:t>
            </a:r>
            <a:r>
              <a:rPr lang="en-AU" dirty="0" smtClean="0"/>
              <a:t> CT images in the portal venous phase through the liver of a 48-year-old man with colonic metastases. The left image shows metastases in both lobes of the liver and, thus, inoperable. The right image was taken 2 months after </a:t>
            </a:r>
            <a:r>
              <a:rPr lang="en-AU" dirty="0" err="1" smtClean="0"/>
              <a:t>oxaliplatin</a:t>
            </a:r>
            <a:r>
              <a:rPr lang="en-AU" dirty="0" smtClean="0"/>
              <a:t> therapy. The metastases were </a:t>
            </a:r>
            <a:r>
              <a:rPr lang="en-AU" dirty="0" err="1" smtClean="0"/>
              <a:t>downstaged</a:t>
            </a:r>
            <a:r>
              <a:rPr lang="en-AU" dirty="0" smtClean="0"/>
              <a:t>. The patient underwent a successful right </a:t>
            </a:r>
            <a:r>
              <a:rPr lang="en-AU" dirty="0" err="1" smtClean="0"/>
              <a:t>hepatectomy</a:t>
            </a:r>
            <a:r>
              <a:rPr lang="en-AU" dirty="0" smtClean="0"/>
              <a:t>.</a:t>
            </a:r>
            <a:endParaRPr lang="en-AU" dirty="0"/>
          </a:p>
        </p:txBody>
      </p:sp>
      <p:sp>
        <p:nvSpPr>
          <p:cNvPr id="4" name="Slide Number Placeholder 3"/>
          <p:cNvSpPr>
            <a:spLocks noGrp="1"/>
          </p:cNvSpPr>
          <p:nvPr>
            <p:ph type="sldNum" sz="quarter" idx="10"/>
          </p:nvPr>
        </p:nvSpPr>
        <p:spPr/>
        <p:txBody>
          <a:bodyPr/>
          <a:lstStyle/>
          <a:p>
            <a:fld id="{6CBC9752-1BD1-49F1-965B-E1DE56A60370}" type="slidenum">
              <a:rPr lang="en-AU" smtClean="0"/>
              <a:pPr/>
              <a:t>27</a:t>
            </a:fld>
            <a:endParaRPr lang="en-A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Reduced </a:t>
            </a:r>
            <a:r>
              <a:rPr lang="en-US" dirty="0" err="1" smtClean="0"/>
              <a:t>intraoperative</a:t>
            </a:r>
            <a:r>
              <a:rPr lang="en-US" dirty="0" smtClean="0"/>
              <a:t> liver perfusion may cause </a:t>
            </a:r>
            <a:r>
              <a:rPr lang="en-US" dirty="0" err="1" smtClean="0"/>
              <a:t>ischaemia</a:t>
            </a:r>
            <a:r>
              <a:rPr lang="en-US" baseline="0" dirty="0" smtClean="0"/>
              <a:t> and reperfusion injury</a:t>
            </a:r>
            <a:endParaRPr lang="en-AU" dirty="0"/>
          </a:p>
        </p:txBody>
      </p:sp>
      <p:sp>
        <p:nvSpPr>
          <p:cNvPr id="4" name="Slide Number Placeholder 3"/>
          <p:cNvSpPr>
            <a:spLocks noGrp="1"/>
          </p:cNvSpPr>
          <p:nvPr>
            <p:ph type="sldNum" sz="quarter" idx="10"/>
          </p:nvPr>
        </p:nvSpPr>
        <p:spPr/>
        <p:txBody>
          <a:bodyPr/>
          <a:lstStyle/>
          <a:p>
            <a:fld id="{6CBC9752-1BD1-49F1-965B-E1DE56A60370}" type="slidenum">
              <a:rPr lang="en-AU" smtClean="0"/>
              <a:pPr/>
              <a:t>29</a:t>
            </a:fld>
            <a:endParaRPr lang="en-A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EGFR:</a:t>
            </a:r>
            <a:r>
              <a:rPr lang="en-US" baseline="0" dirty="0" smtClean="0"/>
              <a:t> extracellular growth factor receptor. Patients with KRAS proto-oncogene mutation are resistant to treatment.</a:t>
            </a:r>
          </a:p>
          <a:p>
            <a:r>
              <a:rPr lang="en-US" baseline="0" dirty="0" smtClean="0"/>
              <a:t>VEGF: vascular endothelial growth factor</a:t>
            </a:r>
          </a:p>
          <a:p>
            <a:r>
              <a:rPr lang="en-US" baseline="0" dirty="0" smtClean="0"/>
              <a:t>Good performers on chemotherapy may by better candidates for surgical resection.</a:t>
            </a:r>
          </a:p>
          <a:p>
            <a:r>
              <a:rPr lang="en-US" sz="1200" kern="1200" dirty="0" smtClean="0">
                <a:solidFill>
                  <a:schemeClr val="tx1"/>
                </a:solidFill>
                <a:latin typeface="+mn-lt"/>
                <a:ea typeface="+mn-ea"/>
                <a:cs typeface="+mn-cs"/>
              </a:rPr>
              <a:t>Adjuvant chemotherapy has not been shown to improve survival following  resection</a:t>
            </a:r>
            <a:endParaRPr lang="en-AU" dirty="0"/>
          </a:p>
        </p:txBody>
      </p:sp>
      <p:sp>
        <p:nvSpPr>
          <p:cNvPr id="4" name="Slide Number Placeholder 3"/>
          <p:cNvSpPr>
            <a:spLocks noGrp="1"/>
          </p:cNvSpPr>
          <p:nvPr>
            <p:ph type="sldNum" sz="quarter" idx="10"/>
          </p:nvPr>
        </p:nvSpPr>
        <p:spPr/>
        <p:txBody>
          <a:bodyPr/>
          <a:lstStyle/>
          <a:p>
            <a:fld id="{6CBC9752-1BD1-49F1-965B-E1DE56A60370}" type="slidenum">
              <a:rPr lang="en-AU" smtClean="0"/>
              <a:pPr/>
              <a:t>32</a:t>
            </a:fld>
            <a:endParaRPr lang="en-A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6CBC9752-1BD1-49F1-965B-E1DE56A60370}" type="slidenum">
              <a:rPr lang="en-AU" smtClean="0"/>
              <a:pPr/>
              <a:t>33</a:t>
            </a:fld>
            <a:endParaRPr lang="en-A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Cholecystectomy</a:t>
            </a:r>
            <a:r>
              <a:rPr lang="en-US" dirty="0" smtClean="0"/>
              <a:t> to prevent </a:t>
            </a:r>
            <a:r>
              <a:rPr lang="en-US" dirty="0" err="1" smtClean="0"/>
              <a:t>cholecystitis</a:t>
            </a:r>
            <a:endParaRPr lang="en-US" dirty="0" smtClean="0"/>
          </a:p>
          <a:p>
            <a:r>
              <a:rPr lang="en-US" dirty="0" smtClean="0"/>
              <a:t>Ligation of branches of</a:t>
            </a:r>
            <a:r>
              <a:rPr lang="en-US" baseline="0" dirty="0" smtClean="0"/>
              <a:t> hepatic artery to stomach, CBD, pancreas</a:t>
            </a:r>
            <a:endParaRPr lang="en-AU" dirty="0"/>
          </a:p>
        </p:txBody>
      </p:sp>
      <p:sp>
        <p:nvSpPr>
          <p:cNvPr id="4" name="Slide Number Placeholder 3"/>
          <p:cNvSpPr>
            <a:spLocks noGrp="1"/>
          </p:cNvSpPr>
          <p:nvPr>
            <p:ph type="sldNum" sz="quarter" idx="10"/>
          </p:nvPr>
        </p:nvSpPr>
        <p:spPr/>
        <p:txBody>
          <a:bodyPr/>
          <a:lstStyle/>
          <a:p>
            <a:fld id="{6CBC9752-1BD1-49F1-965B-E1DE56A60370}" type="slidenum">
              <a:rPr lang="en-AU" smtClean="0"/>
              <a:pPr/>
              <a:t>34</a:t>
            </a:fld>
            <a:endParaRPr lang="en-A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Trans-arterial </a:t>
            </a:r>
            <a:r>
              <a:rPr lang="en-US" dirty="0" err="1" smtClean="0"/>
              <a:t>Chemoembolisation</a:t>
            </a:r>
            <a:endParaRPr lang="en-AU" dirty="0"/>
          </a:p>
        </p:txBody>
      </p:sp>
      <p:sp>
        <p:nvSpPr>
          <p:cNvPr id="4" name="Slide Number Placeholder 3"/>
          <p:cNvSpPr>
            <a:spLocks noGrp="1"/>
          </p:cNvSpPr>
          <p:nvPr>
            <p:ph type="sldNum" sz="quarter" idx="10"/>
          </p:nvPr>
        </p:nvSpPr>
        <p:spPr/>
        <p:txBody>
          <a:bodyPr/>
          <a:lstStyle/>
          <a:p>
            <a:fld id="{6CBC9752-1BD1-49F1-965B-E1DE56A60370}" type="slidenum">
              <a:rPr lang="en-AU" smtClean="0"/>
              <a:pPr/>
              <a:t>35</a:t>
            </a:fld>
            <a:endParaRPr lang="en-A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Ablation therapies may be used as adjunct to resection, or replace resection in patients who cannot undergo resection due to </a:t>
            </a:r>
            <a:r>
              <a:rPr lang="en-US" dirty="0" err="1" smtClean="0"/>
              <a:t>comorbidities</a:t>
            </a:r>
            <a:r>
              <a:rPr lang="en-US" dirty="0" smtClean="0"/>
              <a:t> or insufficient liver volume.</a:t>
            </a:r>
          </a:p>
          <a:p>
            <a:r>
              <a:rPr lang="en-US" dirty="0" smtClean="0"/>
              <a:t>RFA uses direct</a:t>
            </a:r>
            <a:r>
              <a:rPr lang="en-US" baseline="0" dirty="0" smtClean="0"/>
              <a:t> current transmission through tissue to generate heat and cause ablation. Diminished effectiveness with increased </a:t>
            </a:r>
            <a:r>
              <a:rPr lang="en-US" baseline="0" dirty="0" err="1" smtClean="0"/>
              <a:t>tumour</a:t>
            </a:r>
            <a:r>
              <a:rPr lang="en-US" baseline="0" dirty="0" smtClean="0"/>
              <a:t> size.</a:t>
            </a:r>
          </a:p>
          <a:p>
            <a:r>
              <a:rPr lang="en-US" baseline="0" dirty="0" smtClean="0"/>
              <a:t>MWA uses electromagnetic waves that agitate water molecules in tissue, producing friction, heat and cell death.</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Cryotherapy</a:t>
            </a:r>
            <a:r>
              <a:rPr lang="en-US" dirty="0" smtClean="0"/>
              <a:t> uses probe with liquid</a:t>
            </a:r>
            <a:r>
              <a:rPr lang="en-US" baseline="0" dirty="0" smtClean="0"/>
              <a:t> nitrogen directly applied to </a:t>
            </a:r>
            <a:r>
              <a:rPr lang="en-US" baseline="0" dirty="0" err="1" smtClean="0"/>
              <a:t>tumour</a:t>
            </a:r>
            <a:r>
              <a:rPr lang="en-US" baseline="0" dirty="0" smtClean="0"/>
              <a:t> at </a:t>
            </a:r>
            <a:r>
              <a:rPr lang="en-US" baseline="0" dirty="0" err="1" smtClean="0"/>
              <a:t>laparotomy</a:t>
            </a:r>
            <a:endParaRPr lang="en-AU" dirty="0" smtClean="0"/>
          </a:p>
          <a:p>
            <a:r>
              <a:rPr lang="en-US" dirty="0" smtClean="0"/>
              <a:t>Ablations</a:t>
            </a:r>
            <a:r>
              <a:rPr lang="en-US" baseline="0" dirty="0" smtClean="0"/>
              <a:t> can be performed </a:t>
            </a:r>
            <a:r>
              <a:rPr lang="en-US" baseline="0" dirty="0" err="1" smtClean="0"/>
              <a:t>percutaneously</a:t>
            </a:r>
            <a:r>
              <a:rPr lang="en-US" baseline="0" dirty="0" smtClean="0"/>
              <a:t>, </a:t>
            </a:r>
            <a:r>
              <a:rPr lang="en-US" baseline="0" dirty="0" err="1" smtClean="0"/>
              <a:t>laparoscopically</a:t>
            </a:r>
            <a:r>
              <a:rPr lang="en-US" baseline="0" dirty="0" smtClean="0"/>
              <a:t> or at </a:t>
            </a:r>
            <a:r>
              <a:rPr lang="en-US" baseline="0" dirty="0" err="1" smtClean="0"/>
              <a:t>laparotomy</a:t>
            </a:r>
            <a:endParaRPr lang="en-US" dirty="0" smtClean="0"/>
          </a:p>
          <a:p>
            <a:r>
              <a:rPr lang="en-US" dirty="0" smtClean="0"/>
              <a:t>Post ablation </a:t>
            </a:r>
            <a:r>
              <a:rPr lang="en-US" dirty="0" err="1" smtClean="0"/>
              <a:t>symdromes</a:t>
            </a:r>
            <a:r>
              <a:rPr lang="en-US" dirty="0" smtClean="0"/>
              <a:t>: fevers, abdominal pain, </a:t>
            </a:r>
            <a:r>
              <a:rPr lang="en-US" dirty="0" err="1" smtClean="0"/>
              <a:t>transaminitis</a:t>
            </a:r>
            <a:r>
              <a:rPr lang="en-US" dirty="0" smtClean="0"/>
              <a:t>.</a:t>
            </a:r>
          </a:p>
        </p:txBody>
      </p:sp>
      <p:sp>
        <p:nvSpPr>
          <p:cNvPr id="4" name="Slide Number Placeholder 3"/>
          <p:cNvSpPr>
            <a:spLocks noGrp="1"/>
          </p:cNvSpPr>
          <p:nvPr>
            <p:ph type="sldNum" sz="quarter" idx="10"/>
          </p:nvPr>
        </p:nvSpPr>
        <p:spPr/>
        <p:txBody>
          <a:bodyPr/>
          <a:lstStyle/>
          <a:p>
            <a:fld id="{6CBC9752-1BD1-49F1-965B-E1DE56A60370}" type="slidenum">
              <a:rPr lang="en-AU" smtClean="0"/>
              <a:pPr/>
              <a:t>37</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Caudate lobes lies within lesser sac</a:t>
            </a:r>
            <a:endParaRPr lang="en-AU" dirty="0"/>
          </a:p>
        </p:txBody>
      </p:sp>
      <p:sp>
        <p:nvSpPr>
          <p:cNvPr id="4" name="Slide Number Placeholder 3"/>
          <p:cNvSpPr>
            <a:spLocks noGrp="1"/>
          </p:cNvSpPr>
          <p:nvPr>
            <p:ph type="sldNum" sz="quarter" idx="10"/>
          </p:nvPr>
        </p:nvSpPr>
        <p:spPr/>
        <p:txBody>
          <a:bodyPr/>
          <a:lstStyle/>
          <a:p>
            <a:fld id="{8B4B414E-60EF-644B-916E-97028065BDFA}" type="slidenum">
              <a:rPr lang="en-AU" smtClean="0"/>
              <a:pPr/>
              <a:t>3</a:t>
            </a:fld>
            <a:endParaRPr lang="en-A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6CBC9752-1BD1-49F1-965B-E1DE56A60370}" type="slidenum">
              <a:rPr lang="en-AU" smtClean="0"/>
              <a:pPr/>
              <a:t>38</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t>Sectors</a:t>
            </a:r>
            <a:r>
              <a:rPr lang="en-US" b="1" i="1" baseline="0" dirty="0" smtClean="0"/>
              <a:t> </a:t>
            </a:r>
            <a:r>
              <a:rPr lang="en-US" b="0" i="1" baseline="0" dirty="0" smtClean="0"/>
              <a:t>defined by hepatic veins include right lateral and medial, and left lateral and medial sectors (Lasts text)</a:t>
            </a:r>
          </a:p>
          <a:p>
            <a:r>
              <a:rPr lang="en-US" b="1" baseline="0" dirty="0" smtClean="0"/>
              <a:t>Sections</a:t>
            </a:r>
            <a:r>
              <a:rPr lang="en-US" baseline="0" dirty="0" smtClean="0"/>
              <a:t> defined by the hepatic arteries include right anterior (5/8) and posterior sections (6/7), and left lateral (2/3) and medial sections (4)</a:t>
            </a:r>
            <a:endParaRPr lang="en-US" dirty="0" smtClean="0"/>
          </a:p>
          <a:p>
            <a:r>
              <a:rPr lang="en-US" dirty="0" smtClean="0"/>
              <a:t>Caudate lobe is autonomous</a:t>
            </a:r>
            <a:r>
              <a:rPr lang="en-US" baseline="0" dirty="0" smtClean="0"/>
              <a:t> receiving blood from both right and left branches of hepatic artery and portal vein, draining bile into right and left hepatic ducts and independent venous drainage to IVC. Caudate process. Areas between segments are termed ‘watershed’ area or intersectional plane.</a:t>
            </a:r>
          </a:p>
          <a:p>
            <a:r>
              <a:rPr lang="en-US" baseline="0" dirty="0" smtClean="0"/>
              <a:t>Quadrate lobe further subdivided into a (superior) and b (inferior) without an exact anatomical plane of separation based on internal ramification of vessels.</a:t>
            </a:r>
            <a:endParaRPr lang="en-AU" dirty="0"/>
          </a:p>
        </p:txBody>
      </p:sp>
      <p:sp>
        <p:nvSpPr>
          <p:cNvPr id="4" name="Slide Number Placeholder 3"/>
          <p:cNvSpPr>
            <a:spLocks noGrp="1"/>
          </p:cNvSpPr>
          <p:nvPr>
            <p:ph type="sldNum" sz="quarter" idx="10"/>
          </p:nvPr>
        </p:nvSpPr>
        <p:spPr/>
        <p:txBody>
          <a:bodyPr/>
          <a:lstStyle/>
          <a:p>
            <a:fld id="{6CBC9752-1BD1-49F1-965B-E1DE56A60370}" type="slidenum">
              <a:rPr lang="en-AU" smtClean="0"/>
              <a:pPr/>
              <a:t>4</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9A8247D0-3130-454D-9FAA-CFBC38495C13}" type="slidenum">
              <a:rPr lang="en-US"/>
              <a:pPr/>
              <a:t>5</a:t>
            </a:fld>
            <a:endParaRPr lang="en-US"/>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Times New Roman" charset="0"/>
              </a:rPr>
              <a:t>Segmental bile ducts unite to form sectional bile ducts. The right posterior sectional bile duct and the Segmental ducts from Sg5 and Sg8 unite to form the anterior sectional bile duct. The sectional ducts unite to form the right hepatic ducts, which unites with the left hepatic duct to form the CHD.</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latin typeface="Times New Roman" charset="0"/>
              </a:rPr>
              <a:t>Important anatomical anomalies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latin typeface="Times New Roman" charset="0"/>
              </a:rPr>
              <a:t>20% individuals have anomaly where right posterior sectional duct inserts into the left bile duct. In 6%, right anterior sectional duct inserts into left bile duct. In these people there is no right hepatic duct, and when performing a left </a:t>
            </a:r>
            <a:r>
              <a:rPr lang="en-US" baseline="0" dirty="0" err="1" smtClean="0">
                <a:latin typeface="Times New Roman" charset="0"/>
              </a:rPr>
              <a:t>hepatectomy</a:t>
            </a:r>
            <a:r>
              <a:rPr lang="en-US" baseline="0" dirty="0" smtClean="0">
                <a:latin typeface="Times New Roman" charset="0"/>
              </a:rPr>
              <a:t> the left hepatic duct should be divided close to the </a:t>
            </a:r>
            <a:r>
              <a:rPr lang="en-US" i="1" baseline="0" dirty="0" smtClean="0">
                <a:latin typeface="Times New Roman" charset="0"/>
              </a:rPr>
              <a:t>vertical/umbilical fissure</a:t>
            </a:r>
            <a:r>
              <a:rPr lang="en-US" i="0" baseline="0" dirty="0" smtClean="0">
                <a:latin typeface="Times New Roman" charset="0"/>
              </a:rPr>
              <a:t> to avoid injury to a right sectional bile duct.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i="0" baseline="0" dirty="0" smtClean="0">
                <a:latin typeface="Times New Roman" charset="0"/>
              </a:rPr>
              <a:t>A right bile duct unites with the CHD below the prevailing site of confluence in 2% individuals. A right </a:t>
            </a:r>
            <a:r>
              <a:rPr lang="en-US" i="0" baseline="0" dirty="0" err="1" smtClean="0">
                <a:latin typeface="Times New Roman" charset="0"/>
              </a:rPr>
              <a:t>subsegmental</a:t>
            </a:r>
            <a:r>
              <a:rPr lang="en-US" i="0" baseline="0" dirty="0" smtClean="0">
                <a:latin typeface="Times New Roman" charset="0"/>
              </a:rPr>
              <a:t>, segmental or sectional (usually anterior) bile duct that is </a:t>
            </a:r>
            <a:r>
              <a:rPr lang="en-US" i="0" baseline="0" dirty="0" err="1" smtClean="0">
                <a:latin typeface="Times New Roman" charset="0"/>
              </a:rPr>
              <a:t>extrahepatic</a:t>
            </a:r>
            <a:r>
              <a:rPr lang="en-US" i="0" baseline="0" dirty="0" smtClean="0">
                <a:latin typeface="Times New Roman" charset="0"/>
              </a:rPr>
              <a:t> or uniting with the cystic duct may be at risk in </a:t>
            </a:r>
            <a:r>
              <a:rPr lang="en-US" i="0" baseline="0" dirty="0" err="1" smtClean="0">
                <a:latin typeface="Times New Roman" charset="0"/>
              </a:rPr>
              <a:t>cholecystectomy</a:t>
            </a:r>
            <a:endParaRPr lang="en-US" i="0" baseline="0" dirty="0" smtClean="0">
              <a:latin typeface="Times New Roman" charset="0"/>
            </a:endParaRP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i="0" baseline="0" dirty="0" smtClean="0">
                <a:latin typeface="Times New Roman" charset="0"/>
              </a:rPr>
              <a:t>Right portal vein divisions follow artery and bile duct divisions. On the left, the portal vein consists of a </a:t>
            </a:r>
            <a:r>
              <a:rPr lang="en-US" b="1" i="0" baseline="0" dirty="0" smtClean="0">
                <a:latin typeface="Times New Roman" charset="0"/>
              </a:rPr>
              <a:t>horizontal or transverse portion</a:t>
            </a:r>
            <a:r>
              <a:rPr lang="en-US" i="0" baseline="0" dirty="0" smtClean="0">
                <a:latin typeface="Times New Roman" charset="0"/>
              </a:rPr>
              <a:t> (under Sg4) and </a:t>
            </a:r>
            <a:r>
              <a:rPr lang="en-US" b="1" i="0" baseline="0" dirty="0" smtClean="0">
                <a:latin typeface="Times New Roman" charset="0"/>
              </a:rPr>
              <a:t>vertical or umbilical portion</a:t>
            </a:r>
            <a:r>
              <a:rPr lang="en-US" i="0" baseline="0" dirty="0" smtClean="0">
                <a:latin typeface="Times New Roman" charset="0"/>
              </a:rPr>
              <a:t> in the umbilical fissure.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Anatomica</a:t>
            </a:r>
            <a:r>
              <a:rPr lang="en-US" baseline="0" dirty="0" smtClean="0"/>
              <a:t>l v</a:t>
            </a:r>
            <a:r>
              <a:rPr lang="en-US" dirty="0" smtClean="0"/>
              <a:t>ariations</a:t>
            </a:r>
            <a:r>
              <a:rPr lang="en-US" baseline="0" dirty="0" smtClean="0"/>
              <a:t> of right bile duct anatomy can become problematic in left </a:t>
            </a:r>
            <a:r>
              <a:rPr lang="en-US" baseline="0" dirty="0" err="1" smtClean="0"/>
              <a:t>hepatectomy</a:t>
            </a:r>
            <a:r>
              <a:rPr lang="en-US" baseline="0" dirty="0" smtClean="0"/>
              <a:t> if the left hepatic duct is divided too centrally (see B)</a:t>
            </a:r>
            <a:endParaRPr lang="en-AU" dirty="0"/>
          </a:p>
        </p:txBody>
      </p:sp>
      <p:sp>
        <p:nvSpPr>
          <p:cNvPr id="4" name="Slide Number Placeholder 3"/>
          <p:cNvSpPr>
            <a:spLocks noGrp="1"/>
          </p:cNvSpPr>
          <p:nvPr>
            <p:ph type="sldNum" sz="quarter" idx="10"/>
          </p:nvPr>
        </p:nvSpPr>
        <p:spPr/>
        <p:txBody>
          <a:bodyPr/>
          <a:lstStyle/>
          <a:p>
            <a:fld id="{6CBC9752-1BD1-49F1-965B-E1DE56A60370}" type="slidenum">
              <a:rPr lang="en-AU" smtClean="0"/>
              <a:pPr/>
              <a:t>6</a:t>
            </a:fld>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Vascular</a:t>
            </a:r>
            <a:r>
              <a:rPr lang="en-US" baseline="0" dirty="0" smtClean="0"/>
              <a:t> variations: Accessory hepatic arteries can provide some protection from hepatic </a:t>
            </a:r>
            <a:r>
              <a:rPr lang="en-US" baseline="0" dirty="0" err="1" smtClean="0"/>
              <a:t>ischaemia</a:t>
            </a:r>
            <a:r>
              <a:rPr lang="en-US" baseline="0" dirty="0" smtClean="0"/>
              <a:t>, or can be hazardous at operation if not </a:t>
            </a:r>
            <a:r>
              <a:rPr lang="en-US" baseline="0" dirty="0" err="1" smtClean="0"/>
              <a:t>recognised</a:t>
            </a:r>
            <a:r>
              <a:rPr lang="en-US" baseline="0" dirty="0" smtClean="0"/>
              <a:t>.</a:t>
            </a:r>
            <a:endParaRPr lang="en-AU" dirty="0"/>
          </a:p>
        </p:txBody>
      </p:sp>
      <p:sp>
        <p:nvSpPr>
          <p:cNvPr id="4" name="Slide Number Placeholder 3"/>
          <p:cNvSpPr>
            <a:spLocks noGrp="1"/>
          </p:cNvSpPr>
          <p:nvPr>
            <p:ph type="sldNum" sz="quarter" idx="10"/>
          </p:nvPr>
        </p:nvSpPr>
        <p:spPr/>
        <p:txBody>
          <a:bodyPr/>
          <a:lstStyle/>
          <a:p>
            <a:fld id="{6CBC9752-1BD1-49F1-965B-E1DE56A60370}" type="slidenum">
              <a:rPr lang="en-AU" smtClean="0"/>
              <a:pPr/>
              <a:t>9</a:t>
            </a:fld>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aseline="0" dirty="0" err="1" smtClean="0">
                <a:latin typeface="Times New Roman" charset="0"/>
              </a:rPr>
              <a:t>Segmentectomy</a:t>
            </a:r>
            <a:r>
              <a:rPr lang="en-US" baseline="0" dirty="0" smtClean="0">
                <a:latin typeface="Times New Roman" charset="0"/>
              </a:rPr>
              <a:t> = single segment</a:t>
            </a:r>
          </a:p>
          <a:p>
            <a:pPr eaLnBrk="1" hangingPunct="1"/>
            <a:r>
              <a:rPr lang="en-US" baseline="0" dirty="0" err="1" smtClean="0">
                <a:latin typeface="Times New Roman" charset="0"/>
              </a:rPr>
              <a:t>Bisegmentectomy</a:t>
            </a:r>
            <a:r>
              <a:rPr lang="en-US" baseline="0" dirty="0" smtClean="0">
                <a:latin typeface="Times New Roman" charset="0"/>
              </a:rPr>
              <a:t> = 2 segments in continuity</a:t>
            </a:r>
          </a:p>
          <a:p>
            <a:pPr eaLnBrk="1" hangingPunct="1"/>
            <a:r>
              <a:rPr lang="en-US" baseline="0" dirty="0" smtClean="0">
                <a:latin typeface="Times New Roman" charset="0"/>
              </a:rPr>
              <a:t>Right anterior </a:t>
            </a:r>
            <a:r>
              <a:rPr lang="en-US" baseline="0" dirty="0" err="1" smtClean="0">
                <a:latin typeface="Times New Roman" charset="0"/>
              </a:rPr>
              <a:t>sectionectomy</a:t>
            </a:r>
            <a:r>
              <a:rPr lang="en-US" baseline="0" dirty="0" smtClean="0">
                <a:latin typeface="Times New Roman" charset="0"/>
              </a:rPr>
              <a:t> = Sg5/8 (</a:t>
            </a:r>
            <a:r>
              <a:rPr lang="en-US" baseline="0" dirty="0" err="1" smtClean="0">
                <a:latin typeface="Times New Roman" charset="0"/>
              </a:rPr>
              <a:t>bisegmentectomy</a:t>
            </a:r>
            <a:r>
              <a:rPr lang="en-US" baseline="0" dirty="0" smtClean="0">
                <a:latin typeface="Times New Roman" charset="0"/>
              </a:rPr>
              <a:t> 5,8)</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Times New Roman" charset="0"/>
              </a:rPr>
              <a:t>Right posterior </a:t>
            </a:r>
            <a:r>
              <a:rPr lang="en-US" baseline="0" dirty="0" err="1" smtClean="0">
                <a:latin typeface="Times New Roman" charset="0"/>
              </a:rPr>
              <a:t>sectionectomy</a:t>
            </a:r>
            <a:r>
              <a:rPr lang="en-US" baseline="0" dirty="0" smtClean="0">
                <a:latin typeface="Times New Roman" charset="0"/>
              </a:rPr>
              <a:t> = Sg6/7</a:t>
            </a:r>
          </a:p>
          <a:p>
            <a:pPr eaLnBrk="1" hangingPunct="1"/>
            <a:r>
              <a:rPr lang="en-US" baseline="0" dirty="0" smtClean="0">
                <a:latin typeface="Times New Roman" charset="0"/>
              </a:rPr>
              <a:t>Left lateral </a:t>
            </a:r>
            <a:r>
              <a:rPr lang="en-US" baseline="0" dirty="0" err="1" smtClean="0">
                <a:latin typeface="Times New Roman" charset="0"/>
              </a:rPr>
              <a:t>sectionectomy</a:t>
            </a:r>
            <a:r>
              <a:rPr lang="en-US" baseline="0" dirty="0" smtClean="0">
                <a:latin typeface="Times New Roman" charset="0"/>
              </a:rPr>
              <a:t> = Sg2/3</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Times New Roman" charset="0"/>
              </a:rPr>
              <a:t>Left medial </a:t>
            </a:r>
            <a:r>
              <a:rPr lang="en-US" baseline="0" dirty="0" err="1" smtClean="0">
                <a:latin typeface="Times New Roman" charset="0"/>
              </a:rPr>
              <a:t>sectionectomy</a:t>
            </a:r>
            <a:r>
              <a:rPr lang="en-US" baseline="0" dirty="0" smtClean="0">
                <a:latin typeface="Times New Roman" charset="0"/>
              </a:rPr>
              <a:t> = Sg4</a:t>
            </a:r>
          </a:p>
        </p:txBody>
      </p:sp>
      <p:sp>
        <p:nvSpPr>
          <p:cNvPr id="4" name="Slide Number Placeholder 3"/>
          <p:cNvSpPr>
            <a:spLocks noGrp="1"/>
          </p:cNvSpPr>
          <p:nvPr>
            <p:ph type="sldNum" sz="quarter" idx="10"/>
          </p:nvPr>
        </p:nvSpPr>
        <p:spPr/>
        <p:txBody>
          <a:bodyPr/>
          <a:lstStyle/>
          <a:p>
            <a:fld id="{6CBC9752-1BD1-49F1-965B-E1DE56A60370}" type="slidenum">
              <a:rPr lang="en-AU" smtClean="0"/>
              <a:pPr/>
              <a:t>10</a:t>
            </a:fld>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charset="0"/>
              </a:rPr>
              <a:t>Left</a:t>
            </a:r>
            <a:r>
              <a:rPr lang="en-US" baseline="0" dirty="0" smtClean="0">
                <a:latin typeface="Times New Roman" charset="0"/>
              </a:rPr>
              <a:t> </a:t>
            </a:r>
            <a:r>
              <a:rPr lang="en-US" baseline="0" dirty="0" err="1" smtClean="0">
                <a:latin typeface="Times New Roman" charset="0"/>
              </a:rPr>
              <a:t>hepatectomy</a:t>
            </a:r>
            <a:r>
              <a:rPr lang="en-US" baseline="0" dirty="0" smtClean="0">
                <a:latin typeface="Times New Roman" charset="0"/>
              </a:rPr>
              <a:t>/</a:t>
            </a:r>
            <a:r>
              <a:rPr lang="en-US" baseline="0" dirty="0" err="1" smtClean="0">
                <a:latin typeface="Times New Roman" charset="0"/>
              </a:rPr>
              <a:t>hemihepatectomy</a:t>
            </a:r>
            <a:r>
              <a:rPr lang="en-US" baseline="0" dirty="0" smtClean="0">
                <a:latin typeface="Times New Roman" charset="0"/>
              </a:rPr>
              <a:t> = Sg2-4 (+/-Sg1). Extended left </a:t>
            </a:r>
            <a:r>
              <a:rPr lang="en-US" baseline="0" dirty="0" err="1" smtClean="0">
                <a:latin typeface="Times New Roman" charset="0"/>
              </a:rPr>
              <a:t>hepatectomy</a:t>
            </a:r>
            <a:r>
              <a:rPr lang="en-US" baseline="0" dirty="0" smtClean="0">
                <a:latin typeface="Times New Roman" charset="0"/>
              </a:rPr>
              <a:t> includes Sg5/8 (or left </a:t>
            </a:r>
            <a:r>
              <a:rPr lang="en-US" baseline="0" dirty="0" err="1" smtClean="0">
                <a:latin typeface="Times New Roman" charset="0"/>
              </a:rPr>
              <a:t>trisectionectomy</a:t>
            </a:r>
            <a:r>
              <a:rPr lang="en-US" baseline="0" dirty="0" smtClean="0">
                <a:latin typeface="Times New Roman" charset="0"/>
              </a:rPr>
              <a:t>)</a:t>
            </a:r>
          </a:p>
          <a:p>
            <a:pPr eaLnBrk="1" hangingPunct="1"/>
            <a:r>
              <a:rPr lang="en-US" dirty="0" smtClean="0">
                <a:latin typeface="Times New Roman" charset="0"/>
              </a:rPr>
              <a:t>Right</a:t>
            </a:r>
            <a:r>
              <a:rPr lang="en-US" baseline="0" dirty="0" smtClean="0">
                <a:latin typeface="Times New Roman" charset="0"/>
              </a:rPr>
              <a:t> </a:t>
            </a:r>
            <a:r>
              <a:rPr lang="en-US" baseline="0" dirty="0" err="1" smtClean="0">
                <a:latin typeface="Times New Roman" charset="0"/>
              </a:rPr>
              <a:t>hepatectomy</a:t>
            </a:r>
            <a:r>
              <a:rPr lang="en-US" baseline="0" dirty="0" smtClean="0">
                <a:latin typeface="Times New Roman" charset="0"/>
              </a:rPr>
              <a:t>/</a:t>
            </a:r>
            <a:r>
              <a:rPr lang="en-US" baseline="0" dirty="0" err="1" smtClean="0">
                <a:latin typeface="Times New Roman" charset="0"/>
              </a:rPr>
              <a:t>hemihepatectomy</a:t>
            </a:r>
            <a:r>
              <a:rPr lang="en-US" baseline="0" dirty="0" smtClean="0">
                <a:latin typeface="Times New Roman" charset="0"/>
              </a:rPr>
              <a:t> = Sg5-8 (+/-Sg1). Extended right </a:t>
            </a:r>
            <a:r>
              <a:rPr lang="en-US" baseline="0" dirty="0" err="1" smtClean="0">
                <a:latin typeface="Times New Roman" charset="0"/>
              </a:rPr>
              <a:t>hepatectomy</a:t>
            </a:r>
            <a:r>
              <a:rPr lang="en-US" baseline="0" dirty="0" smtClean="0">
                <a:latin typeface="Times New Roman" charset="0"/>
              </a:rPr>
              <a:t> includes Sg4 (or right </a:t>
            </a:r>
            <a:r>
              <a:rPr lang="en-US" baseline="0" dirty="0" err="1" smtClean="0">
                <a:latin typeface="Times New Roman" charset="0"/>
              </a:rPr>
              <a:t>trisectionectomy</a:t>
            </a:r>
            <a:r>
              <a:rPr lang="en-US" baseline="0" dirty="0" smtClean="0">
                <a:latin typeface="Times New Roman" charset="0"/>
              </a:rPr>
              <a:t>)</a:t>
            </a:r>
          </a:p>
          <a:p>
            <a:endParaRPr lang="en-AU" dirty="0"/>
          </a:p>
        </p:txBody>
      </p:sp>
      <p:sp>
        <p:nvSpPr>
          <p:cNvPr id="4" name="Slide Number Placeholder 3"/>
          <p:cNvSpPr>
            <a:spLocks noGrp="1"/>
          </p:cNvSpPr>
          <p:nvPr>
            <p:ph type="sldNum" sz="quarter" idx="10"/>
          </p:nvPr>
        </p:nvSpPr>
        <p:spPr/>
        <p:txBody>
          <a:bodyPr/>
          <a:lstStyle/>
          <a:p>
            <a:fld id="{6CBC9752-1BD1-49F1-965B-E1DE56A60370}" type="slidenum">
              <a:rPr lang="en-AU" smtClean="0"/>
              <a:pPr/>
              <a:t>11</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DC7119F8-7E29-466B-AD3B-A2CA1D7CF28F}" type="datetimeFigureOut">
              <a:rPr lang="en-AU" smtClean="0"/>
              <a:pPr/>
              <a:t>31/01/15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98FCD77-6A29-4B5A-B853-B706B3CDF01A}"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C7119F8-7E29-466B-AD3B-A2CA1D7CF28F}" type="datetimeFigureOut">
              <a:rPr lang="en-AU" smtClean="0"/>
              <a:pPr/>
              <a:t>31/01/15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98FCD77-6A29-4B5A-B853-B706B3CDF01A}"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C7119F8-7E29-466B-AD3B-A2CA1D7CF28F}" type="datetimeFigureOut">
              <a:rPr lang="en-AU" smtClean="0"/>
              <a:pPr/>
              <a:t>31/01/15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98FCD77-6A29-4B5A-B853-B706B3CDF01A}"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C7119F8-7E29-466B-AD3B-A2CA1D7CF28F}" type="datetimeFigureOut">
              <a:rPr lang="en-AU" smtClean="0"/>
              <a:pPr/>
              <a:t>31/01/15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98FCD77-6A29-4B5A-B853-B706B3CDF01A}"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7119F8-7E29-466B-AD3B-A2CA1D7CF28F}" type="datetimeFigureOut">
              <a:rPr lang="en-AU" smtClean="0"/>
              <a:pPr/>
              <a:t>31/01/15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98FCD77-6A29-4B5A-B853-B706B3CDF01A}"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DC7119F8-7E29-466B-AD3B-A2CA1D7CF28F}" type="datetimeFigureOut">
              <a:rPr lang="en-AU" smtClean="0"/>
              <a:pPr/>
              <a:t>31/01/15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98FCD77-6A29-4B5A-B853-B706B3CDF01A}"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DC7119F8-7E29-466B-AD3B-A2CA1D7CF28F}" type="datetimeFigureOut">
              <a:rPr lang="en-AU" smtClean="0"/>
              <a:pPr/>
              <a:t>31/01/15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898FCD77-6A29-4B5A-B853-B706B3CDF01A}"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DC7119F8-7E29-466B-AD3B-A2CA1D7CF28F}" type="datetimeFigureOut">
              <a:rPr lang="en-AU" smtClean="0"/>
              <a:pPr/>
              <a:t>31/01/15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98FCD77-6A29-4B5A-B853-B706B3CDF01A}"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7119F8-7E29-466B-AD3B-A2CA1D7CF28F}" type="datetimeFigureOut">
              <a:rPr lang="en-AU" smtClean="0"/>
              <a:pPr/>
              <a:t>31/01/15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98FCD77-6A29-4B5A-B853-B706B3CDF01A}"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7119F8-7E29-466B-AD3B-A2CA1D7CF28F}" type="datetimeFigureOut">
              <a:rPr lang="en-AU" smtClean="0"/>
              <a:pPr/>
              <a:t>31/01/15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98FCD77-6A29-4B5A-B853-B706B3CDF01A}"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7119F8-7E29-466B-AD3B-A2CA1D7CF28F}" type="datetimeFigureOut">
              <a:rPr lang="en-AU" smtClean="0"/>
              <a:pPr/>
              <a:t>31/01/15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98FCD77-6A29-4B5A-B853-B706B3CDF01A}"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7119F8-7E29-466B-AD3B-A2CA1D7CF28F}" type="datetimeFigureOut">
              <a:rPr lang="en-AU" smtClean="0"/>
              <a:pPr/>
              <a:t>31/01/15</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8FCD77-6A29-4B5A-B853-B706B3CDF01A}"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908720"/>
            <a:ext cx="7772400" cy="1470025"/>
          </a:xfrm>
        </p:spPr>
        <p:txBody>
          <a:bodyPr/>
          <a:lstStyle/>
          <a:p>
            <a:r>
              <a:rPr lang="en-US" dirty="0" smtClean="0"/>
              <a:t>Colorectal Liver Metastases</a:t>
            </a:r>
            <a:endParaRPr lang="en-AU" dirty="0"/>
          </a:p>
        </p:txBody>
      </p:sp>
      <p:sp>
        <p:nvSpPr>
          <p:cNvPr id="3" name="Subtitle 2"/>
          <p:cNvSpPr>
            <a:spLocks noGrp="1"/>
          </p:cNvSpPr>
          <p:nvPr>
            <p:ph type="subTitle" idx="1"/>
          </p:nvPr>
        </p:nvSpPr>
        <p:spPr>
          <a:xfrm>
            <a:off x="2411760" y="2924944"/>
            <a:ext cx="6588224" cy="1728192"/>
          </a:xfrm>
        </p:spPr>
        <p:txBody>
          <a:bodyPr>
            <a:normAutofit fontScale="55000" lnSpcReduction="20000"/>
          </a:bodyPr>
          <a:lstStyle/>
          <a:p>
            <a:pPr marL="514350" indent="-514350" algn="l"/>
            <a:r>
              <a:rPr lang="en-US" dirty="0" smtClean="0"/>
              <a:t>1. Anatomical Segments of Liver</a:t>
            </a:r>
          </a:p>
          <a:p>
            <a:pPr marL="514350" indent="-514350" algn="l">
              <a:buAutoNum type="arabicPeriod"/>
            </a:pPr>
            <a:endParaRPr lang="en-US" dirty="0" smtClean="0"/>
          </a:p>
          <a:p>
            <a:pPr algn="l"/>
            <a:r>
              <a:rPr lang="en-US" dirty="0" smtClean="0"/>
              <a:t>2. Management Approaches to Colorectal Liver Metastases (CRLMs)</a:t>
            </a:r>
          </a:p>
          <a:p>
            <a:pPr algn="l"/>
            <a:endParaRPr lang="en-US" dirty="0" smtClean="0"/>
          </a:p>
          <a:p>
            <a:pPr algn="l"/>
            <a:r>
              <a:rPr lang="en-US" dirty="0" smtClean="0"/>
              <a:t>3. Non-surgical Options</a:t>
            </a:r>
          </a:p>
        </p:txBody>
      </p:sp>
      <p:sp>
        <p:nvSpPr>
          <p:cNvPr id="4" name="TextBox 3"/>
          <p:cNvSpPr txBox="1"/>
          <p:nvPr/>
        </p:nvSpPr>
        <p:spPr>
          <a:xfrm>
            <a:off x="3491880" y="5949280"/>
            <a:ext cx="2140522" cy="369332"/>
          </a:xfrm>
          <a:prstGeom prst="rect">
            <a:avLst/>
          </a:prstGeom>
          <a:noFill/>
        </p:spPr>
        <p:txBody>
          <a:bodyPr wrap="none" rtlCol="0">
            <a:spAutoFit/>
          </a:bodyPr>
          <a:lstStyle/>
          <a:p>
            <a:r>
              <a:rPr lang="en-US" dirty="0" smtClean="0"/>
              <a:t>Dr David Ryan - 2014</a:t>
            </a:r>
            <a:endParaRPr lang="en-AU" dirty="0"/>
          </a:p>
        </p:txBody>
      </p:sp>
      <p:pic>
        <p:nvPicPr>
          <p:cNvPr id="5122" name="Picture 2" descr="E:\Anatomy Lectures by David Ryan\untitled.png"/>
          <p:cNvPicPr>
            <a:picLocks noChangeAspect="1" noChangeArrowheads="1"/>
          </p:cNvPicPr>
          <p:nvPr/>
        </p:nvPicPr>
        <p:blipFill>
          <a:blip r:embed="rId3" cstate="print"/>
          <a:srcRect/>
          <a:stretch>
            <a:fillRect/>
          </a:stretch>
        </p:blipFill>
        <p:spPr bwMode="auto">
          <a:xfrm>
            <a:off x="251520" y="2348880"/>
            <a:ext cx="2088232" cy="274879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Liver Resection Terminology</a:t>
            </a:r>
            <a:endParaRPr lang="en-AU" dirty="0"/>
          </a:p>
        </p:txBody>
      </p:sp>
      <p:pic>
        <p:nvPicPr>
          <p:cNvPr id="1027" name="Picture 3" descr="E:\Anatomy Lectures by David Ryan\liver_anatomy.jpg"/>
          <p:cNvPicPr>
            <a:picLocks noGrp="1" noChangeAspect="1" noChangeArrowheads="1"/>
          </p:cNvPicPr>
          <p:nvPr>
            <p:ph idx="1"/>
          </p:nvPr>
        </p:nvPicPr>
        <p:blipFill>
          <a:blip r:embed="rId3" cstate="print"/>
          <a:srcRect/>
          <a:stretch>
            <a:fillRect/>
          </a:stretch>
        </p:blipFill>
        <p:spPr bwMode="auto">
          <a:xfrm>
            <a:off x="645836" y="1600200"/>
            <a:ext cx="7785576" cy="456510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Liver Resection Terminology</a:t>
            </a:r>
            <a:endParaRPr lang="en-AU" b="1" dirty="0"/>
          </a:p>
        </p:txBody>
      </p:sp>
      <p:sp>
        <p:nvSpPr>
          <p:cNvPr id="20" name="Text Placeholder 19"/>
          <p:cNvSpPr>
            <a:spLocks noGrp="1"/>
          </p:cNvSpPr>
          <p:nvPr>
            <p:ph type="body" idx="1"/>
          </p:nvPr>
        </p:nvSpPr>
        <p:spPr/>
        <p:txBody>
          <a:bodyPr/>
          <a:lstStyle/>
          <a:p>
            <a:pPr algn="ctr"/>
            <a:r>
              <a:rPr lang="en-US" dirty="0" err="1" smtClean="0"/>
              <a:t>Hepatectomy</a:t>
            </a:r>
            <a:endParaRPr lang="en-AU" dirty="0"/>
          </a:p>
        </p:txBody>
      </p:sp>
      <p:sp>
        <p:nvSpPr>
          <p:cNvPr id="22" name="Text Placeholder 21"/>
          <p:cNvSpPr>
            <a:spLocks noGrp="1"/>
          </p:cNvSpPr>
          <p:nvPr>
            <p:ph type="body" sz="quarter" idx="3"/>
          </p:nvPr>
        </p:nvSpPr>
        <p:spPr/>
        <p:txBody>
          <a:bodyPr/>
          <a:lstStyle/>
          <a:p>
            <a:pPr algn="ctr"/>
            <a:r>
              <a:rPr lang="en-US" dirty="0" smtClean="0"/>
              <a:t>Extended </a:t>
            </a:r>
            <a:r>
              <a:rPr lang="en-US" dirty="0" err="1" smtClean="0"/>
              <a:t>Hepatectomy</a:t>
            </a:r>
            <a:endParaRPr lang="en-AU" dirty="0"/>
          </a:p>
        </p:txBody>
      </p:sp>
      <p:pic>
        <p:nvPicPr>
          <p:cNvPr id="24" name="Picture 3"/>
          <p:cNvPicPr>
            <a:picLocks noGrp="1" noChangeAspect="1" noChangeArrowheads="1"/>
          </p:cNvPicPr>
          <p:nvPr>
            <p:ph sz="quarter" idx="4"/>
          </p:nvPr>
        </p:nvPicPr>
        <p:blipFill>
          <a:blip r:embed="rId3" cstate="print"/>
          <a:stretch>
            <a:fillRect/>
          </a:stretch>
        </p:blipFill>
        <p:spPr bwMode="auto">
          <a:xfrm>
            <a:off x="5210815" y="2174875"/>
            <a:ext cx="2910194" cy="3951288"/>
          </a:xfrm>
          <a:prstGeom prst="rect">
            <a:avLst/>
          </a:prstGeom>
          <a:noFill/>
          <a:ln w="9525">
            <a:noFill/>
            <a:miter lim="800000"/>
            <a:headEnd/>
            <a:tailEnd/>
          </a:ln>
        </p:spPr>
      </p:pic>
      <p:pic>
        <p:nvPicPr>
          <p:cNvPr id="25" name="Picture 2"/>
          <p:cNvPicPr>
            <a:picLocks noGrp="1" noChangeAspect="1" noChangeArrowheads="1"/>
          </p:cNvPicPr>
          <p:nvPr>
            <p:ph sz="half" idx="2"/>
          </p:nvPr>
        </p:nvPicPr>
        <p:blipFill>
          <a:blip r:embed="rId4" cstate="print"/>
          <a:srcRect/>
          <a:stretch>
            <a:fillRect/>
          </a:stretch>
        </p:blipFill>
        <p:spPr bwMode="auto">
          <a:xfrm>
            <a:off x="852335" y="2174875"/>
            <a:ext cx="3249917" cy="395128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Colorectal Liver Metastases (CRLMs)</a:t>
            </a:r>
            <a:endParaRPr lang="en-AU" dirty="0"/>
          </a:p>
        </p:txBody>
      </p:sp>
      <p:sp>
        <p:nvSpPr>
          <p:cNvPr id="8" name="Content Placeholder 7"/>
          <p:cNvSpPr>
            <a:spLocks noGrp="1"/>
          </p:cNvSpPr>
          <p:nvPr>
            <p:ph idx="1"/>
          </p:nvPr>
        </p:nvSpPr>
        <p:spPr/>
        <p:txBody>
          <a:bodyPr/>
          <a:lstStyle/>
          <a:p>
            <a:r>
              <a:rPr lang="en-US" dirty="0" smtClean="0"/>
              <a:t>Most common site of colorectal metastases</a:t>
            </a:r>
          </a:p>
          <a:p>
            <a:r>
              <a:rPr lang="en-AU" dirty="0" smtClean="0"/>
              <a:t>25% at initial diagnosis of CRC</a:t>
            </a:r>
          </a:p>
          <a:p>
            <a:r>
              <a:rPr lang="en-AU" dirty="0" smtClean="0"/>
              <a:t>50% develop CRLMs &lt; 3 yrs after primary colon resection</a:t>
            </a:r>
          </a:p>
          <a:p>
            <a:r>
              <a:rPr lang="en-AU" dirty="0" smtClean="0"/>
              <a:t>Median survival without treatment is 6-8 months</a:t>
            </a:r>
            <a:endParaRPr lang="en-A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Year Survival for CRLMs</a:t>
            </a:r>
            <a:endParaRPr lang="en-AU" dirty="0"/>
          </a:p>
        </p:txBody>
      </p:sp>
      <p:graphicFrame>
        <p:nvGraphicFramePr>
          <p:cNvPr id="4" name="Content Placeholder 3"/>
          <p:cNvGraphicFramePr>
            <a:graphicFrameLocks noGrp="1"/>
          </p:cNvGraphicFramePr>
          <p:nvPr>
            <p:ph idx="1"/>
          </p:nvPr>
        </p:nvGraphicFramePr>
        <p:xfrm>
          <a:off x="457200" y="1600200"/>
          <a:ext cx="8229600" cy="148336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dirty="0" smtClean="0"/>
                        <a:t>Treatment</a:t>
                      </a:r>
                      <a:endParaRPr lang="en-AU" dirty="0"/>
                    </a:p>
                  </a:txBody>
                  <a:tcPr/>
                </a:tc>
                <a:tc>
                  <a:txBody>
                    <a:bodyPr/>
                    <a:lstStyle/>
                    <a:p>
                      <a:pPr algn="ctr"/>
                      <a:r>
                        <a:rPr lang="en-US" dirty="0" smtClean="0"/>
                        <a:t>5 year survival (%)</a:t>
                      </a:r>
                      <a:endParaRPr lang="en-AU" dirty="0"/>
                    </a:p>
                  </a:txBody>
                  <a:tcPr/>
                </a:tc>
              </a:tr>
              <a:tr h="370840">
                <a:tc>
                  <a:txBody>
                    <a:bodyPr/>
                    <a:lstStyle/>
                    <a:p>
                      <a:pPr algn="ctr"/>
                      <a:r>
                        <a:rPr lang="en-US" dirty="0" smtClean="0"/>
                        <a:t>None</a:t>
                      </a:r>
                      <a:endParaRPr lang="en-AU" dirty="0"/>
                    </a:p>
                  </a:txBody>
                  <a:tcPr/>
                </a:tc>
                <a:tc>
                  <a:txBody>
                    <a:bodyPr/>
                    <a:lstStyle/>
                    <a:p>
                      <a:pPr algn="ctr"/>
                      <a:r>
                        <a:rPr lang="en-US" dirty="0" smtClean="0"/>
                        <a:t>3</a:t>
                      </a:r>
                      <a:endParaRPr lang="en-AU" dirty="0"/>
                    </a:p>
                  </a:txBody>
                  <a:tcPr/>
                </a:tc>
              </a:tr>
              <a:tr h="370840">
                <a:tc>
                  <a:txBody>
                    <a:bodyPr/>
                    <a:lstStyle/>
                    <a:p>
                      <a:pPr algn="ctr"/>
                      <a:r>
                        <a:rPr lang="en-US" dirty="0" smtClean="0"/>
                        <a:t>Liver</a:t>
                      </a:r>
                      <a:r>
                        <a:rPr lang="en-US" baseline="0" dirty="0" smtClean="0"/>
                        <a:t> resection</a:t>
                      </a:r>
                      <a:endParaRPr lang="en-AU" dirty="0"/>
                    </a:p>
                  </a:txBody>
                  <a:tcPr/>
                </a:tc>
                <a:tc>
                  <a:txBody>
                    <a:bodyPr/>
                    <a:lstStyle/>
                    <a:p>
                      <a:pPr algn="ctr"/>
                      <a:r>
                        <a:rPr lang="en-US" dirty="0" smtClean="0"/>
                        <a:t>40-50</a:t>
                      </a:r>
                      <a:endParaRPr lang="en-AU" dirty="0"/>
                    </a:p>
                  </a:txBody>
                  <a:tcPr/>
                </a:tc>
              </a:tr>
              <a:tr h="370840">
                <a:tc>
                  <a:txBody>
                    <a:bodyPr/>
                    <a:lstStyle/>
                    <a:p>
                      <a:pPr algn="ctr"/>
                      <a:r>
                        <a:rPr lang="en-US" dirty="0" smtClean="0"/>
                        <a:t>Multimodal</a:t>
                      </a:r>
                      <a:r>
                        <a:rPr lang="en-US" baseline="0" dirty="0" smtClean="0"/>
                        <a:t> treatment</a:t>
                      </a:r>
                      <a:endParaRPr lang="en-AU" dirty="0"/>
                    </a:p>
                  </a:txBody>
                  <a:tcPr/>
                </a:tc>
                <a:tc>
                  <a:txBody>
                    <a:bodyPr/>
                    <a:lstStyle/>
                    <a:p>
                      <a:pPr algn="ctr"/>
                      <a:r>
                        <a:rPr lang="en-US" dirty="0" smtClean="0"/>
                        <a:t>40</a:t>
                      </a:r>
                      <a:endParaRPr lang="en-AU" dirty="0"/>
                    </a:p>
                  </a:txBody>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Approach to CRLMs</a:t>
            </a:r>
            <a:endParaRPr lang="en-AU" dirty="0"/>
          </a:p>
        </p:txBody>
      </p:sp>
      <p:sp>
        <p:nvSpPr>
          <p:cNvPr id="3" name="Content Placeholder 2"/>
          <p:cNvSpPr>
            <a:spLocks noGrp="1"/>
          </p:cNvSpPr>
          <p:nvPr>
            <p:ph idx="1"/>
          </p:nvPr>
        </p:nvSpPr>
        <p:spPr>
          <a:xfrm>
            <a:off x="457200" y="1600201"/>
            <a:ext cx="8229600" cy="2548880"/>
          </a:xfrm>
        </p:spPr>
        <p:txBody>
          <a:bodyPr/>
          <a:lstStyle/>
          <a:p>
            <a:r>
              <a:rPr lang="en-US" dirty="0" smtClean="0"/>
              <a:t>Staging</a:t>
            </a:r>
          </a:p>
          <a:p>
            <a:r>
              <a:rPr lang="en-US" dirty="0" smtClean="0"/>
              <a:t>Multidisciplinary Team</a:t>
            </a:r>
          </a:p>
          <a:p>
            <a:r>
              <a:rPr lang="en-US" dirty="0" smtClean="0"/>
              <a:t>Consideration of patient </a:t>
            </a:r>
            <a:r>
              <a:rPr lang="en-US" dirty="0" err="1" smtClean="0"/>
              <a:t>comorbidities</a:t>
            </a:r>
            <a:r>
              <a:rPr lang="en-US" dirty="0" smtClean="0"/>
              <a:t> and appropriate investigation &amp; treatment options</a:t>
            </a:r>
          </a:p>
          <a:p>
            <a:endParaRPr lang="en-US" dirty="0" smtClean="0"/>
          </a:p>
        </p:txBody>
      </p:sp>
      <p:sp>
        <p:nvSpPr>
          <p:cNvPr id="4" name="TextBox 3"/>
          <p:cNvSpPr txBox="1"/>
          <p:nvPr/>
        </p:nvSpPr>
        <p:spPr>
          <a:xfrm>
            <a:off x="755576" y="4581128"/>
            <a:ext cx="7416824"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i="1" dirty="0" smtClean="0"/>
              <a:t>The aim of pre-operative assessment and post operative follow up surveillance is to identify metastatic disease as early as possible, in order to select patients who might benefit from surgery, adjuvant or palliative chemotherapy, and to exclude those for whom treatment is inappropriate.</a:t>
            </a:r>
            <a:endParaRPr lang="en-AU" i="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Investigations: CT</a:t>
            </a:r>
            <a:endParaRPr lang="en-AU" dirty="0"/>
          </a:p>
        </p:txBody>
      </p:sp>
      <p:sp>
        <p:nvSpPr>
          <p:cNvPr id="3" name="Content Placeholder 2"/>
          <p:cNvSpPr>
            <a:spLocks noGrp="1"/>
          </p:cNvSpPr>
          <p:nvPr>
            <p:ph idx="1"/>
          </p:nvPr>
        </p:nvSpPr>
        <p:spPr/>
        <p:txBody>
          <a:bodyPr>
            <a:normAutofit/>
          </a:bodyPr>
          <a:lstStyle/>
          <a:p>
            <a:r>
              <a:rPr lang="en-US" dirty="0" smtClean="0"/>
              <a:t>Triple phase CT</a:t>
            </a:r>
          </a:p>
          <a:p>
            <a:pPr lvl="1"/>
            <a:r>
              <a:rPr lang="en-AU" dirty="0" smtClean="0"/>
              <a:t>Assess lesion enhancement patterns</a:t>
            </a:r>
          </a:p>
          <a:p>
            <a:pPr lvl="1"/>
            <a:r>
              <a:rPr lang="en-AU" dirty="0" smtClean="0"/>
              <a:t>In arterial phase: rim enhancement</a:t>
            </a:r>
          </a:p>
          <a:p>
            <a:pPr lvl="1"/>
            <a:r>
              <a:rPr lang="en-AU" dirty="0" smtClean="0"/>
              <a:t>In portal venous phase: liver </a:t>
            </a:r>
            <a:r>
              <a:rPr lang="en-AU" dirty="0" err="1" smtClean="0"/>
              <a:t>mets</a:t>
            </a:r>
            <a:r>
              <a:rPr lang="en-AU" dirty="0" smtClean="0"/>
              <a:t> are relatively </a:t>
            </a:r>
            <a:r>
              <a:rPr lang="en-AU" dirty="0" err="1" smtClean="0"/>
              <a:t>hypodense</a:t>
            </a:r>
            <a:r>
              <a:rPr lang="en-AU" dirty="0" smtClean="0"/>
              <a:t> compared to normal liver parenchyma</a:t>
            </a:r>
          </a:p>
          <a:p>
            <a:pPr lvl="1"/>
            <a:r>
              <a:rPr lang="en-AU" dirty="0" smtClean="0"/>
              <a:t>Better imaging for detecting </a:t>
            </a:r>
            <a:r>
              <a:rPr lang="en-AU" dirty="0" err="1" smtClean="0"/>
              <a:t>extrahepatic</a:t>
            </a:r>
            <a:r>
              <a:rPr lang="en-AU" dirty="0" smtClean="0"/>
              <a:t> disease</a:t>
            </a:r>
          </a:p>
          <a:p>
            <a:pPr lvl="1"/>
            <a:r>
              <a:rPr lang="en-AU" dirty="0" smtClean="0"/>
              <a:t>90% sensitivity for &gt;1cm lesions</a:t>
            </a:r>
          </a:p>
          <a:p>
            <a:endParaRPr lang="en-A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CT imaging of CRLMs</a:t>
            </a:r>
            <a:endParaRPr lang="en-AU" dirty="0"/>
          </a:p>
        </p:txBody>
      </p:sp>
      <p:pic>
        <p:nvPicPr>
          <p:cNvPr id="11270" name="Picture 6" descr="Unfortunately we are unable to provide accessible alternative text for this. If you require assistance to access this image, please contact help@nature.com or the author"/>
          <p:cNvPicPr>
            <a:picLocks noChangeAspect="1" noChangeArrowheads="1"/>
          </p:cNvPicPr>
          <p:nvPr/>
        </p:nvPicPr>
        <p:blipFill>
          <a:blip r:embed="rId3" cstate="print"/>
          <a:srcRect/>
          <a:stretch>
            <a:fillRect/>
          </a:stretch>
        </p:blipFill>
        <p:spPr bwMode="auto">
          <a:xfrm>
            <a:off x="611560" y="1484784"/>
            <a:ext cx="6408712" cy="5152792"/>
          </a:xfrm>
          <a:prstGeom prst="rect">
            <a:avLst/>
          </a:prstGeom>
          <a:noFill/>
        </p:spPr>
      </p:pic>
      <p:pic>
        <p:nvPicPr>
          <p:cNvPr id="11266" name="Picture 2" descr="Contrast-enhanced CT scan in a patient with colore"/>
          <p:cNvPicPr>
            <a:picLocks noChangeAspect="1" noChangeArrowheads="1"/>
          </p:cNvPicPr>
          <p:nvPr/>
        </p:nvPicPr>
        <p:blipFill>
          <a:blip r:embed="rId4" cstate="print"/>
          <a:srcRect/>
          <a:stretch>
            <a:fillRect/>
          </a:stretch>
        </p:blipFill>
        <p:spPr bwMode="auto">
          <a:xfrm>
            <a:off x="4067944" y="1463902"/>
            <a:ext cx="3528392" cy="2505158"/>
          </a:xfrm>
          <a:prstGeom prst="rect">
            <a:avLst/>
          </a:prstGeom>
          <a:noFill/>
        </p:spPr>
      </p:pic>
      <p:pic>
        <p:nvPicPr>
          <p:cNvPr id="11268" name="Picture 4" descr="Portal Venous phase"/>
          <p:cNvPicPr>
            <a:picLocks noChangeAspect="1" noChangeArrowheads="1"/>
          </p:cNvPicPr>
          <p:nvPr/>
        </p:nvPicPr>
        <p:blipFill>
          <a:blip r:embed="rId5" cstate="print"/>
          <a:srcRect/>
          <a:stretch>
            <a:fillRect/>
          </a:stretch>
        </p:blipFill>
        <p:spPr bwMode="auto">
          <a:xfrm>
            <a:off x="4067944" y="4005064"/>
            <a:ext cx="4824240" cy="266429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Investigations: MRI</a:t>
            </a:r>
            <a:endParaRPr lang="en-AU" dirty="0"/>
          </a:p>
        </p:txBody>
      </p:sp>
      <p:sp>
        <p:nvSpPr>
          <p:cNvPr id="3" name="Content Placeholder 2"/>
          <p:cNvSpPr>
            <a:spLocks noGrp="1"/>
          </p:cNvSpPr>
          <p:nvPr>
            <p:ph idx="1"/>
          </p:nvPr>
        </p:nvSpPr>
        <p:spPr/>
        <p:txBody>
          <a:bodyPr>
            <a:normAutofit lnSpcReduction="10000"/>
          </a:bodyPr>
          <a:lstStyle/>
          <a:p>
            <a:r>
              <a:rPr lang="en-AU" dirty="0" smtClean="0"/>
              <a:t>Features of CRLMs:</a:t>
            </a:r>
          </a:p>
          <a:p>
            <a:pPr lvl="1"/>
            <a:r>
              <a:rPr lang="en-AU" dirty="0" smtClean="0"/>
              <a:t>Low signal intensity on T1</a:t>
            </a:r>
          </a:p>
          <a:p>
            <a:pPr lvl="1"/>
            <a:r>
              <a:rPr lang="en-AU" dirty="0" smtClean="0"/>
              <a:t>Moderately high signal intensity T2</a:t>
            </a:r>
          </a:p>
          <a:p>
            <a:pPr lvl="1"/>
            <a:r>
              <a:rPr lang="en-AU" dirty="0" smtClean="0"/>
              <a:t>Central necrosis enhancement</a:t>
            </a:r>
          </a:p>
          <a:p>
            <a:pPr lvl="1"/>
            <a:r>
              <a:rPr lang="en-AU" dirty="0" err="1" smtClean="0"/>
              <a:t>Primovist</a:t>
            </a:r>
            <a:r>
              <a:rPr lang="en-AU" dirty="0" smtClean="0"/>
              <a:t>: Rim enhancement</a:t>
            </a:r>
          </a:p>
          <a:p>
            <a:pPr lvl="1"/>
            <a:r>
              <a:rPr lang="en-AU" dirty="0" smtClean="0"/>
              <a:t>Delayed phase </a:t>
            </a:r>
            <a:r>
              <a:rPr lang="en-AU" dirty="0" err="1" smtClean="0"/>
              <a:t>Primovist</a:t>
            </a:r>
            <a:r>
              <a:rPr lang="en-AU" dirty="0" smtClean="0"/>
              <a:t>: lesion has no contrast take up.</a:t>
            </a:r>
          </a:p>
          <a:p>
            <a:r>
              <a:rPr lang="en-AU" dirty="0" smtClean="0"/>
              <a:t>Low sensitivity for detecting </a:t>
            </a:r>
            <a:r>
              <a:rPr lang="en-AU" dirty="0" err="1" smtClean="0"/>
              <a:t>extrahepatic</a:t>
            </a:r>
            <a:r>
              <a:rPr lang="en-AU" dirty="0" smtClean="0"/>
              <a:t> disease</a:t>
            </a:r>
          </a:p>
          <a:p>
            <a:pPr lvl="1"/>
            <a:endParaRPr lang="en-AU"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MRI Imaging of CRLMs</a:t>
            </a:r>
            <a:endParaRPr lang="en-AU" dirty="0"/>
          </a:p>
        </p:txBody>
      </p:sp>
      <p:pic>
        <p:nvPicPr>
          <p:cNvPr id="91138" name="Picture 2" descr="http://theoncologist.alphamedpress.org/content/9/4/385/F10.large.jpg"/>
          <p:cNvPicPr>
            <a:picLocks noChangeAspect="1" noChangeArrowheads="1"/>
          </p:cNvPicPr>
          <p:nvPr/>
        </p:nvPicPr>
        <p:blipFill>
          <a:blip r:embed="rId3" cstate="print"/>
          <a:srcRect/>
          <a:stretch>
            <a:fillRect/>
          </a:stretch>
        </p:blipFill>
        <p:spPr bwMode="auto">
          <a:xfrm>
            <a:off x="179512" y="1844824"/>
            <a:ext cx="8591600" cy="3094319"/>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Investigations: PET</a:t>
            </a:r>
            <a:endParaRPr lang="en-AU" dirty="0"/>
          </a:p>
        </p:txBody>
      </p:sp>
      <p:sp>
        <p:nvSpPr>
          <p:cNvPr id="3" name="Content Placeholder 2"/>
          <p:cNvSpPr>
            <a:spLocks noGrp="1"/>
          </p:cNvSpPr>
          <p:nvPr>
            <p:ph idx="1"/>
          </p:nvPr>
        </p:nvSpPr>
        <p:spPr/>
        <p:txBody>
          <a:bodyPr/>
          <a:lstStyle/>
          <a:p>
            <a:r>
              <a:rPr lang="en-AU" dirty="0" smtClean="0"/>
              <a:t>Greater metabolic activity = glucose avid</a:t>
            </a:r>
          </a:p>
          <a:p>
            <a:r>
              <a:rPr lang="en-AU" dirty="0" err="1" smtClean="0"/>
              <a:t>Mucinous</a:t>
            </a:r>
            <a:r>
              <a:rPr lang="en-AU" dirty="0" smtClean="0"/>
              <a:t> CRC less glucose uptake</a:t>
            </a:r>
          </a:p>
          <a:p>
            <a:r>
              <a:rPr lang="en-AU" dirty="0" smtClean="0"/>
              <a:t>FDG-PET</a:t>
            </a:r>
          </a:p>
          <a:p>
            <a:r>
              <a:rPr lang="en-AU" dirty="0" smtClean="0"/>
              <a:t>High sensitivity in combination with CT for hepatic and </a:t>
            </a:r>
            <a:r>
              <a:rPr lang="en-AU" dirty="0" err="1" smtClean="0"/>
              <a:t>extrahepatic</a:t>
            </a:r>
            <a:r>
              <a:rPr lang="en-AU" dirty="0" smtClean="0"/>
              <a:t> disease. Low sensitivity for lesions &lt;1cm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843808" y="260648"/>
            <a:ext cx="3551312" cy="548680"/>
          </a:xfrm>
        </p:spPr>
        <p:txBody>
          <a:bodyPr>
            <a:normAutofit fontScale="90000"/>
          </a:bodyPr>
          <a:lstStyle/>
          <a:p>
            <a:pPr eaLnBrk="1" hangingPunct="1"/>
            <a:r>
              <a:rPr lang="en-US" sz="3600" b="1" dirty="0" smtClean="0">
                <a:ea typeface="Geneva" charset="-128"/>
                <a:cs typeface="Geneva" charset="-128"/>
              </a:rPr>
              <a:t>Liver Anatomy</a:t>
            </a:r>
            <a:endParaRPr lang="en-AU" sz="3600" b="1" dirty="0">
              <a:ea typeface="Geneva" charset="-128"/>
              <a:cs typeface="Geneva" charset="-128"/>
            </a:endParaRPr>
          </a:p>
        </p:txBody>
      </p:sp>
      <p:sp>
        <p:nvSpPr>
          <p:cNvPr id="33795" name="Rectangle 3"/>
          <p:cNvSpPr>
            <a:spLocks noGrp="1" noChangeArrowheads="1"/>
          </p:cNvSpPr>
          <p:nvPr>
            <p:ph idx="1"/>
          </p:nvPr>
        </p:nvSpPr>
        <p:spPr>
          <a:xfrm>
            <a:off x="395536" y="980728"/>
            <a:ext cx="8208912" cy="2016224"/>
          </a:xfrm>
        </p:spPr>
        <p:txBody>
          <a:bodyPr/>
          <a:lstStyle/>
          <a:p>
            <a:pPr eaLnBrk="1" hangingPunct="1">
              <a:lnSpc>
                <a:spcPct val="80000"/>
              </a:lnSpc>
              <a:buClr>
                <a:schemeClr val="tx2"/>
              </a:buClr>
              <a:buSzPct val="110000"/>
              <a:buFontTx/>
              <a:buChar char="•"/>
            </a:pPr>
            <a:r>
              <a:rPr lang="en-US" sz="2000" dirty="0" smtClean="0">
                <a:latin typeface="Arial" charset="0"/>
                <a:ea typeface="Geneva" charset="-128"/>
                <a:cs typeface="Geneva" charset="-128"/>
              </a:rPr>
              <a:t>Development within ventral </a:t>
            </a:r>
            <a:r>
              <a:rPr lang="en-US" sz="2000" dirty="0" err="1" smtClean="0">
                <a:latin typeface="Arial" charset="0"/>
                <a:ea typeface="Geneva" charset="-128"/>
                <a:cs typeface="Geneva" charset="-128"/>
              </a:rPr>
              <a:t>mesogastrium</a:t>
            </a:r>
            <a:r>
              <a:rPr lang="en-US" sz="2000" dirty="0" smtClean="0">
                <a:latin typeface="Arial" charset="0"/>
                <a:ea typeface="Geneva" charset="-128"/>
                <a:cs typeface="Geneva" charset="-128"/>
              </a:rPr>
              <a:t> results in peritoneal reflections, attachments</a:t>
            </a:r>
            <a:r>
              <a:rPr lang="en-US" sz="2000" dirty="0">
                <a:latin typeface="Arial" charset="0"/>
                <a:ea typeface="Geneva" charset="-128"/>
                <a:cs typeface="Geneva" charset="-128"/>
              </a:rPr>
              <a:t> </a:t>
            </a:r>
            <a:r>
              <a:rPr lang="en-US" sz="2000" dirty="0" smtClean="0">
                <a:latin typeface="Arial" charset="0"/>
                <a:ea typeface="Geneva" charset="-128"/>
                <a:cs typeface="Geneva" charset="-128"/>
              </a:rPr>
              <a:t>&amp; ligaments</a:t>
            </a:r>
          </a:p>
          <a:p>
            <a:pPr eaLnBrk="1" hangingPunct="1">
              <a:lnSpc>
                <a:spcPct val="80000"/>
              </a:lnSpc>
              <a:buClr>
                <a:schemeClr val="tx2"/>
              </a:buClr>
              <a:buSzPct val="110000"/>
              <a:buFontTx/>
              <a:buChar char="•"/>
            </a:pPr>
            <a:r>
              <a:rPr lang="en-US" sz="2000" dirty="0" smtClean="0">
                <a:latin typeface="Arial" charset="0"/>
                <a:ea typeface="Geneva" charset="-128"/>
                <a:cs typeface="Geneva" charset="-128"/>
              </a:rPr>
              <a:t>Fissures</a:t>
            </a:r>
          </a:p>
          <a:p>
            <a:pPr eaLnBrk="1" hangingPunct="1">
              <a:lnSpc>
                <a:spcPct val="80000"/>
              </a:lnSpc>
              <a:buClr>
                <a:schemeClr val="tx2"/>
              </a:buClr>
              <a:buSzPct val="110000"/>
              <a:buFontTx/>
              <a:buChar char="•"/>
            </a:pPr>
            <a:r>
              <a:rPr lang="en-US" sz="2000" dirty="0" smtClean="0">
                <a:latin typeface="Arial" charset="0"/>
                <a:ea typeface="Geneva" charset="-128"/>
                <a:cs typeface="Geneva" charset="-128"/>
              </a:rPr>
              <a:t>Lesser </a:t>
            </a:r>
            <a:r>
              <a:rPr lang="en-US" sz="2000" dirty="0" err="1" smtClean="0">
                <a:latin typeface="Arial" charset="0"/>
                <a:ea typeface="Geneva" charset="-128"/>
                <a:cs typeface="Geneva" charset="-128"/>
              </a:rPr>
              <a:t>Omentum</a:t>
            </a:r>
            <a:endParaRPr lang="en-US" sz="2000" dirty="0">
              <a:latin typeface="Arial" charset="0"/>
              <a:ea typeface="Geneva" charset="-128"/>
              <a:cs typeface="Geneva" charset="-128"/>
            </a:endParaRPr>
          </a:p>
          <a:p>
            <a:pPr eaLnBrk="1" hangingPunct="1">
              <a:lnSpc>
                <a:spcPct val="80000"/>
              </a:lnSpc>
              <a:buClr>
                <a:schemeClr val="tx2"/>
              </a:buClr>
              <a:buSzPct val="110000"/>
              <a:buFontTx/>
              <a:buChar char="•"/>
            </a:pPr>
            <a:r>
              <a:rPr lang="en-US" sz="2000" u="sng" dirty="0" smtClean="0">
                <a:latin typeface="Arial" charset="0"/>
                <a:ea typeface="Geneva" charset="-128"/>
                <a:cs typeface="Geneva" charset="-128"/>
              </a:rPr>
              <a:t>Anatomical Lobes</a:t>
            </a:r>
            <a:r>
              <a:rPr lang="en-US" sz="2000" dirty="0" smtClean="0">
                <a:latin typeface="Arial" charset="0"/>
                <a:ea typeface="Geneva" charset="-128"/>
                <a:cs typeface="Geneva" charset="-128"/>
              </a:rPr>
              <a:t> delineated by ligaments and vertical fissures</a:t>
            </a:r>
            <a:endParaRPr lang="en-US" sz="2000" dirty="0">
              <a:latin typeface="Arial" charset="0"/>
            </a:endParaRPr>
          </a:p>
          <a:p>
            <a:pPr eaLnBrk="1" hangingPunct="1">
              <a:lnSpc>
                <a:spcPct val="80000"/>
              </a:lnSpc>
              <a:buClr>
                <a:schemeClr val="tx2"/>
              </a:buClr>
              <a:buSzPct val="110000"/>
              <a:buFontTx/>
              <a:buChar char="•"/>
            </a:pPr>
            <a:r>
              <a:rPr lang="en-US" sz="2000" u="sng" dirty="0" smtClean="0">
                <a:latin typeface="Arial" charset="0"/>
                <a:ea typeface="Geneva" charset="-128"/>
                <a:cs typeface="Geneva" charset="-128"/>
              </a:rPr>
              <a:t>Functional Lobes</a:t>
            </a:r>
            <a:r>
              <a:rPr lang="en-US" sz="2000" dirty="0" smtClean="0">
                <a:latin typeface="Arial" charset="0"/>
                <a:ea typeface="Geneva" charset="-128"/>
                <a:cs typeface="Geneva" charset="-128"/>
              </a:rPr>
              <a:t> delineated by IVC, GB &amp; Middle hepatic vein</a:t>
            </a:r>
          </a:p>
        </p:txBody>
      </p:sp>
      <p:pic>
        <p:nvPicPr>
          <p:cNvPr id="33797" name="Picture 3" descr="GA131021"/>
          <p:cNvPicPr>
            <a:picLocks noChangeAspect="1" noChangeArrowheads="1"/>
          </p:cNvPicPr>
          <p:nvPr/>
        </p:nvPicPr>
        <p:blipFill>
          <a:blip r:embed="rId3" cstate="print"/>
          <a:srcRect/>
          <a:stretch>
            <a:fillRect/>
          </a:stretch>
        </p:blipFill>
        <p:spPr bwMode="auto">
          <a:xfrm>
            <a:off x="3851920" y="3501008"/>
            <a:ext cx="2016224" cy="2299064"/>
          </a:xfrm>
          <a:prstGeom prst="rect">
            <a:avLst/>
          </a:prstGeom>
          <a:noFill/>
          <a:ln w="9525">
            <a:noFill/>
            <a:miter lim="800000"/>
            <a:headEnd/>
            <a:tailEnd/>
          </a:ln>
          <a:scene3d>
            <a:camera prst="orthographicFront">
              <a:rot lat="0" lon="0" rev="10800000"/>
            </a:camera>
            <a:lightRig rig="threePt" dir="t"/>
          </a:scene3d>
        </p:spPr>
      </p:pic>
      <p:pic>
        <p:nvPicPr>
          <p:cNvPr id="6" name="Picture 4" descr="Copy of GA131018"/>
          <p:cNvPicPr>
            <a:picLocks noChangeAspect="1" noChangeArrowheads="1"/>
          </p:cNvPicPr>
          <p:nvPr/>
        </p:nvPicPr>
        <p:blipFill>
          <a:blip r:embed="rId4" cstate="print"/>
          <a:srcRect/>
          <a:stretch>
            <a:fillRect/>
          </a:stretch>
        </p:blipFill>
        <p:spPr bwMode="auto">
          <a:xfrm>
            <a:off x="6372200" y="3645024"/>
            <a:ext cx="2304256" cy="1826544"/>
          </a:xfrm>
          <a:prstGeom prst="rect">
            <a:avLst/>
          </a:prstGeom>
          <a:noFill/>
          <a:ln w="9525">
            <a:noFill/>
            <a:miter lim="800000"/>
            <a:headEnd/>
            <a:tailEnd/>
          </a:ln>
        </p:spPr>
      </p:pic>
      <p:pic>
        <p:nvPicPr>
          <p:cNvPr id="7" name="Picture 5" descr="ScreenHunter_003"/>
          <p:cNvPicPr>
            <a:picLocks noChangeAspect="1" noChangeArrowheads="1"/>
          </p:cNvPicPr>
          <p:nvPr/>
        </p:nvPicPr>
        <p:blipFill>
          <a:blip r:embed="rId5" cstate="print"/>
          <a:srcRect l="3703" t="6400" r="1852" b="3999"/>
          <a:stretch>
            <a:fillRect/>
          </a:stretch>
        </p:blipFill>
        <p:spPr bwMode="auto">
          <a:xfrm>
            <a:off x="539552" y="3501008"/>
            <a:ext cx="2819400" cy="22780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Operative Investigations</a:t>
            </a:r>
            <a:endParaRPr lang="en-AU" dirty="0"/>
          </a:p>
        </p:txBody>
      </p:sp>
      <p:sp>
        <p:nvSpPr>
          <p:cNvPr id="3" name="Content Placeholder 2"/>
          <p:cNvSpPr>
            <a:spLocks noGrp="1"/>
          </p:cNvSpPr>
          <p:nvPr>
            <p:ph idx="1"/>
          </p:nvPr>
        </p:nvSpPr>
        <p:spPr/>
        <p:txBody>
          <a:bodyPr/>
          <a:lstStyle/>
          <a:p>
            <a:r>
              <a:rPr lang="en-US" dirty="0" smtClean="0"/>
              <a:t>Staging Laparoscopy</a:t>
            </a:r>
          </a:p>
          <a:p>
            <a:r>
              <a:rPr lang="en-US" dirty="0" err="1" smtClean="0"/>
              <a:t>Intraoperative</a:t>
            </a:r>
            <a:r>
              <a:rPr lang="en-US" dirty="0" smtClean="0"/>
              <a:t> ultrasound</a:t>
            </a:r>
          </a:p>
          <a:p>
            <a:r>
              <a:rPr lang="en-US" dirty="0" err="1" smtClean="0"/>
              <a:t>Scintigraphy</a:t>
            </a:r>
            <a:r>
              <a:rPr lang="en-US" dirty="0" smtClean="0"/>
              <a:t>: Calculate h</a:t>
            </a:r>
            <a:r>
              <a:rPr lang="en-AU" dirty="0" err="1" smtClean="0"/>
              <a:t>epatic</a:t>
            </a:r>
            <a:r>
              <a:rPr lang="en-AU" dirty="0" smtClean="0"/>
              <a:t> perfusion index (HPI) and </a:t>
            </a:r>
            <a:r>
              <a:rPr lang="en-AU" dirty="0" err="1" smtClean="0"/>
              <a:t>doppler</a:t>
            </a:r>
            <a:r>
              <a:rPr lang="en-AU" dirty="0" smtClean="0"/>
              <a:t> perfusion index (DPI)</a:t>
            </a:r>
            <a:endParaRPr lang="en-A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Prognostic Factors</a:t>
            </a:r>
            <a:endParaRPr lang="en-AU" dirty="0"/>
          </a:p>
        </p:txBody>
      </p:sp>
      <p:sp>
        <p:nvSpPr>
          <p:cNvPr id="4" name="Text Placeholder 3"/>
          <p:cNvSpPr>
            <a:spLocks noGrp="1"/>
          </p:cNvSpPr>
          <p:nvPr>
            <p:ph type="body" idx="1"/>
          </p:nvPr>
        </p:nvSpPr>
        <p:spPr/>
        <p:txBody>
          <a:bodyPr/>
          <a:lstStyle/>
          <a:p>
            <a:pPr algn="ctr"/>
            <a:r>
              <a:rPr lang="en-US" dirty="0" smtClean="0"/>
              <a:t>Negative</a:t>
            </a:r>
            <a:endParaRPr lang="en-AU" dirty="0"/>
          </a:p>
        </p:txBody>
      </p:sp>
      <p:sp>
        <p:nvSpPr>
          <p:cNvPr id="5" name="Content Placeholder 4"/>
          <p:cNvSpPr>
            <a:spLocks noGrp="1"/>
          </p:cNvSpPr>
          <p:nvPr>
            <p:ph sz="half" idx="2"/>
          </p:nvPr>
        </p:nvSpPr>
        <p:spPr/>
        <p:txBody>
          <a:bodyPr/>
          <a:lstStyle/>
          <a:p>
            <a:r>
              <a:rPr lang="en-US" dirty="0" smtClean="0"/>
              <a:t>Extensive disease at </a:t>
            </a:r>
            <a:r>
              <a:rPr lang="en-US" dirty="0" err="1" smtClean="0"/>
              <a:t>Dx</a:t>
            </a:r>
            <a:endParaRPr lang="en-US" dirty="0" smtClean="0"/>
          </a:p>
          <a:p>
            <a:r>
              <a:rPr lang="en-US" dirty="0" smtClean="0"/>
              <a:t>High grade </a:t>
            </a:r>
            <a:r>
              <a:rPr lang="en-US" dirty="0" err="1" smtClean="0"/>
              <a:t>tumour</a:t>
            </a:r>
            <a:endParaRPr lang="en-US" dirty="0" smtClean="0"/>
          </a:p>
          <a:p>
            <a:r>
              <a:rPr lang="en-US" dirty="0" smtClean="0"/>
              <a:t>Abnormal LFTs</a:t>
            </a:r>
          </a:p>
          <a:p>
            <a:r>
              <a:rPr lang="en-US" dirty="0" err="1" smtClean="0"/>
              <a:t>Extrahepatic</a:t>
            </a:r>
            <a:r>
              <a:rPr lang="en-US" dirty="0" smtClean="0"/>
              <a:t> spread</a:t>
            </a:r>
          </a:p>
          <a:p>
            <a:r>
              <a:rPr lang="en-US" dirty="0" err="1" smtClean="0"/>
              <a:t>Unresected</a:t>
            </a:r>
            <a:r>
              <a:rPr lang="en-US" dirty="0" smtClean="0"/>
              <a:t> primary</a:t>
            </a:r>
          </a:p>
          <a:p>
            <a:r>
              <a:rPr lang="en-US" dirty="0" smtClean="0"/>
              <a:t>Multiple or bilateral </a:t>
            </a:r>
            <a:r>
              <a:rPr lang="en-US" dirty="0" err="1" smtClean="0"/>
              <a:t>tumours</a:t>
            </a:r>
            <a:endParaRPr lang="en-AU" dirty="0"/>
          </a:p>
        </p:txBody>
      </p:sp>
      <p:sp>
        <p:nvSpPr>
          <p:cNvPr id="6" name="Text Placeholder 5"/>
          <p:cNvSpPr>
            <a:spLocks noGrp="1"/>
          </p:cNvSpPr>
          <p:nvPr>
            <p:ph type="body" sz="quarter" idx="3"/>
          </p:nvPr>
        </p:nvSpPr>
        <p:spPr/>
        <p:txBody>
          <a:bodyPr/>
          <a:lstStyle/>
          <a:p>
            <a:pPr algn="ctr"/>
            <a:r>
              <a:rPr lang="en-US" dirty="0" smtClean="0"/>
              <a:t>Positive</a:t>
            </a:r>
            <a:endParaRPr lang="en-AU" dirty="0"/>
          </a:p>
        </p:txBody>
      </p:sp>
      <p:sp>
        <p:nvSpPr>
          <p:cNvPr id="7" name="Content Placeholder 6"/>
          <p:cNvSpPr>
            <a:spLocks noGrp="1"/>
          </p:cNvSpPr>
          <p:nvPr>
            <p:ph sz="quarter" idx="4"/>
          </p:nvPr>
        </p:nvSpPr>
        <p:spPr/>
        <p:txBody>
          <a:bodyPr/>
          <a:lstStyle/>
          <a:p>
            <a:r>
              <a:rPr lang="en-US" dirty="0" smtClean="0"/>
              <a:t>Single lobe involvement</a:t>
            </a:r>
          </a:p>
          <a:p>
            <a:r>
              <a:rPr lang="en-US" dirty="0" smtClean="0"/>
              <a:t>Limited number of </a:t>
            </a:r>
            <a:r>
              <a:rPr lang="en-US" dirty="0" err="1" smtClean="0"/>
              <a:t>mets</a:t>
            </a:r>
            <a:endParaRPr lang="en-US" dirty="0" smtClean="0"/>
          </a:p>
          <a:p>
            <a:r>
              <a:rPr lang="en-US" dirty="0" smtClean="0"/>
              <a:t>Metastatic disease &gt;1yr post primary</a:t>
            </a:r>
            <a:endParaRPr lang="en-A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AU" i="1" dirty="0" smtClean="0"/>
              <a:t>Memorial Sloan Kettering Cancer Centre Study</a:t>
            </a:r>
            <a:endParaRPr lang="en-AU" dirty="0"/>
          </a:p>
        </p:txBody>
      </p:sp>
      <p:sp>
        <p:nvSpPr>
          <p:cNvPr id="8" name="Content Placeholder 7"/>
          <p:cNvSpPr>
            <a:spLocks noGrp="1"/>
          </p:cNvSpPr>
          <p:nvPr>
            <p:ph sz="half" idx="1"/>
          </p:nvPr>
        </p:nvSpPr>
        <p:spPr>
          <a:xfrm>
            <a:off x="457200" y="1600201"/>
            <a:ext cx="8147248" cy="2260848"/>
          </a:xfrm>
        </p:spPr>
        <p:txBody>
          <a:bodyPr>
            <a:normAutofit fontScale="92500" lnSpcReduction="20000"/>
          </a:bodyPr>
          <a:lstStyle/>
          <a:p>
            <a:r>
              <a:rPr lang="en-AU" dirty="0" smtClean="0"/>
              <a:t>Clinical Risk Score 0-5</a:t>
            </a:r>
          </a:p>
          <a:p>
            <a:pPr lvl="1">
              <a:buNone/>
            </a:pPr>
            <a:r>
              <a:rPr lang="en-AU" dirty="0" smtClean="0"/>
              <a:t>1. Node positive primary tumour</a:t>
            </a:r>
          </a:p>
          <a:p>
            <a:pPr lvl="1">
              <a:buNone/>
            </a:pPr>
            <a:r>
              <a:rPr lang="en-AU" dirty="0" smtClean="0"/>
              <a:t>2. </a:t>
            </a:r>
            <a:r>
              <a:rPr lang="en-AU" dirty="0" err="1" smtClean="0"/>
              <a:t>Prehepatectomy</a:t>
            </a:r>
            <a:r>
              <a:rPr lang="en-AU" dirty="0" smtClean="0"/>
              <a:t> CEA &gt;200</a:t>
            </a:r>
          </a:p>
          <a:p>
            <a:pPr lvl="1">
              <a:buNone/>
            </a:pPr>
            <a:r>
              <a:rPr lang="en-AU" dirty="0" smtClean="0"/>
              <a:t>3. &gt;1 liver tumours</a:t>
            </a:r>
          </a:p>
          <a:p>
            <a:pPr lvl="1">
              <a:buNone/>
            </a:pPr>
            <a:r>
              <a:rPr lang="en-AU" dirty="0" smtClean="0"/>
              <a:t>4. Liver tumour size &gt;5cm</a:t>
            </a:r>
          </a:p>
          <a:p>
            <a:pPr lvl="1">
              <a:buNone/>
            </a:pPr>
            <a:r>
              <a:rPr lang="en-AU" dirty="0" smtClean="0"/>
              <a:t>5. Disease free interval &lt;1yr</a:t>
            </a:r>
          </a:p>
          <a:p>
            <a:pPr lvl="1">
              <a:buNone/>
            </a:pPr>
            <a:endParaRPr lang="en-AU" dirty="0" smtClean="0"/>
          </a:p>
        </p:txBody>
      </p:sp>
      <p:graphicFrame>
        <p:nvGraphicFramePr>
          <p:cNvPr id="10" name="Content Placeholder 9"/>
          <p:cNvGraphicFramePr>
            <a:graphicFrameLocks noGrp="1"/>
          </p:cNvGraphicFramePr>
          <p:nvPr>
            <p:ph sz="half" idx="2"/>
          </p:nvPr>
        </p:nvGraphicFramePr>
        <p:xfrm>
          <a:off x="468313" y="3933825"/>
          <a:ext cx="8070849" cy="1483360"/>
        </p:xfrm>
        <a:graphic>
          <a:graphicData uri="http://schemas.openxmlformats.org/drawingml/2006/table">
            <a:tbl>
              <a:tblPr firstRow="1" bandRow="1">
                <a:tableStyleId>{5C22544A-7EE6-4342-B048-85BDC9FD1C3A}</a:tableStyleId>
              </a:tblPr>
              <a:tblGrid>
                <a:gridCol w="2690283"/>
                <a:gridCol w="2690283"/>
                <a:gridCol w="2690283"/>
              </a:tblGrid>
              <a:tr h="370840">
                <a:tc>
                  <a:txBody>
                    <a:bodyPr/>
                    <a:lstStyle/>
                    <a:p>
                      <a:pPr algn="ctr">
                        <a:spcAft>
                          <a:spcPts val="0"/>
                        </a:spcAft>
                      </a:pPr>
                      <a:r>
                        <a:rPr lang="en-AU" sz="1200" b="1" dirty="0">
                          <a:latin typeface="Times New Roman"/>
                          <a:ea typeface="Times New Roman"/>
                        </a:rPr>
                        <a:t>Score</a:t>
                      </a:r>
                      <a:endParaRPr lang="en-AU" sz="1200" dirty="0">
                        <a:latin typeface="Times New Roman"/>
                        <a:ea typeface="Times New Roman"/>
                      </a:endParaRPr>
                    </a:p>
                  </a:txBody>
                  <a:tcPr marL="68580" marR="68580" marT="0" marB="0"/>
                </a:tc>
                <a:tc>
                  <a:txBody>
                    <a:bodyPr/>
                    <a:lstStyle/>
                    <a:p>
                      <a:pPr algn="ctr">
                        <a:spcAft>
                          <a:spcPts val="0"/>
                        </a:spcAft>
                      </a:pPr>
                      <a:r>
                        <a:rPr lang="en-AU" sz="1200" b="1" dirty="0">
                          <a:latin typeface="Times New Roman"/>
                          <a:ea typeface="Times New Roman"/>
                        </a:rPr>
                        <a:t>% </a:t>
                      </a:r>
                      <a:r>
                        <a:rPr lang="en-AU" sz="1200" b="1" dirty="0" err="1">
                          <a:latin typeface="Times New Roman"/>
                          <a:ea typeface="Times New Roman"/>
                        </a:rPr>
                        <a:t>Irresectable</a:t>
                      </a:r>
                      <a:endParaRPr lang="en-AU" sz="1200" dirty="0">
                        <a:latin typeface="Times New Roman"/>
                        <a:ea typeface="Times New Roman"/>
                      </a:endParaRPr>
                    </a:p>
                  </a:txBody>
                  <a:tcPr marL="68580" marR="68580" marT="0" marB="0"/>
                </a:tc>
                <a:tc>
                  <a:txBody>
                    <a:bodyPr/>
                    <a:lstStyle/>
                    <a:p>
                      <a:pPr algn="ctr">
                        <a:spcAft>
                          <a:spcPts val="0"/>
                        </a:spcAft>
                      </a:pPr>
                      <a:r>
                        <a:rPr lang="en-AU" sz="1200" b="1" dirty="0" err="1">
                          <a:latin typeface="Times New Roman"/>
                          <a:ea typeface="Times New Roman"/>
                        </a:rPr>
                        <a:t>Irresectable</a:t>
                      </a:r>
                      <a:r>
                        <a:rPr lang="en-AU" sz="1200" b="1" dirty="0">
                          <a:latin typeface="Times New Roman"/>
                          <a:ea typeface="Times New Roman"/>
                        </a:rPr>
                        <a:t> lesions found at laparoscopy</a:t>
                      </a:r>
                      <a:endParaRPr lang="en-AU" sz="1200" dirty="0">
                        <a:latin typeface="Times New Roman"/>
                        <a:ea typeface="Times New Roman"/>
                      </a:endParaRPr>
                    </a:p>
                  </a:txBody>
                  <a:tcPr marL="68580" marR="68580" marT="0" marB="0"/>
                </a:tc>
              </a:tr>
              <a:tr h="370840">
                <a:tc>
                  <a:txBody>
                    <a:bodyPr/>
                    <a:lstStyle/>
                    <a:p>
                      <a:pPr algn="ctr">
                        <a:spcAft>
                          <a:spcPts val="0"/>
                        </a:spcAft>
                      </a:pPr>
                      <a:r>
                        <a:rPr lang="en-AU" sz="1200">
                          <a:latin typeface="Times New Roman"/>
                          <a:ea typeface="Times New Roman"/>
                        </a:rPr>
                        <a:t>0-1</a:t>
                      </a:r>
                    </a:p>
                  </a:txBody>
                  <a:tcPr marL="68580" marR="68580" marT="0" marB="0"/>
                </a:tc>
                <a:tc>
                  <a:txBody>
                    <a:bodyPr/>
                    <a:lstStyle/>
                    <a:p>
                      <a:pPr algn="ctr">
                        <a:spcAft>
                          <a:spcPts val="0"/>
                        </a:spcAft>
                      </a:pPr>
                      <a:r>
                        <a:rPr lang="en-AU" sz="1200">
                          <a:latin typeface="Times New Roman"/>
                          <a:ea typeface="Times New Roman"/>
                        </a:rPr>
                        <a:t>4%</a:t>
                      </a:r>
                    </a:p>
                  </a:txBody>
                  <a:tcPr marL="68580" marR="68580" marT="0" marB="0"/>
                </a:tc>
                <a:tc>
                  <a:txBody>
                    <a:bodyPr/>
                    <a:lstStyle/>
                    <a:p>
                      <a:pPr algn="ctr">
                        <a:spcAft>
                          <a:spcPts val="0"/>
                        </a:spcAft>
                      </a:pPr>
                      <a:r>
                        <a:rPr lang="en-AU" sz="1200">
                          <a:latin typeface="Times New Roman"/>
                          <a:ea typeface="Times New Roman"/>
                        </a:rPr>
                        <a:t>0%</a:t>
                      </a:r>
                    </a:p>
                  </a:txBody>
                  <a:tcPr marL="68580" marR="68580" marT="0" marB="0"/>
                </a:tc>
              </a:tr>
              <a:tr h="370840">
                <a:tc>
                  <a:txBody>
                    <a:bodyPr/>
                    <a:lstStyle/>
                    <a:p>
                      <a:pPr algn="ctr">
                        <a:spcAft>
                          <a:spcPts val="0"/>
                        </a:spcAft>
                      </a:pPr>
                      <a:r>
                        <a:rPr lang="en-AU" sz="1200">
                          <a:latin typeface="Times New Roman"/>
                          <a:ea typeface="Times New Roman"/>
                        </a:rPr>
                        <a:t>2-3</a:t>
                      </a:r>
                    </a:p>
                  </a:txBody>
                  <a:tcPr marL="68580" marR="68580" marT="0" marB="0"/>
                </a:tc>
                <a:tc>
                  <a:txBody>
                    <a:bodyPr/>
                    <a:lstStyle/>
                    <a:p>
                      <a:pPr algn="ctr">
                        <a:spcAft>
                          <a:spcPts val="0"/>
                        </a:spcAft>
                      </a:pPr>
                      <a:r>
                        <a:rPr lang="en-AU" sz="1200">
                          <a:latin typeface="Times New Roman"/>
                          <a:ea typeface="Times New Roman"/>
                        </a:rPr>
                        <a:t>21%</a:t>
                      </a:r>
                    </a:p>
                  </a:txBody>
                  <a:tcPr marL="68580" marR="68580" marT="0" marB="0"/>
                </a:tc>
                <a:tc>
                  <a:txBody>
                    <a:bodyPr/>
                    <a:lstStyle/>
                    <a:p>
                      <a:pPr algn="ctr">
                        <a:spcAft>
                          <a:spcPts val="0"/>
                        </a:spcAft>
                      </a:pPr>
                      <a:r>
                        <a:rPr lang="en-AU" sz="1200">
                          <a:latin typeface="Times New Roman"/>
                          <a:ea typeface="Times New Roman"/>
                        </a:rPr>
                        <a:t>11%</a:t>
                      </a:r>
                    </a:p>
                  </a:txBody>
                  <a:tcPr marL="68580" marR="68580" marT="0" marB="0"/>
                </a:tc>
              </a:tr>
              <a:tr h="370840">
                <a:tc>
                  <a:txBody>
                    <a:bodyPr/>
                    <a:lstStyle/>
                    <a:p>
                      <a:pPr algn="ctr">
                        <a:spcAft>
                          <a:spcPts val="0"/>
                        </a:spcAft>
                      </a:pPr>
                      <a:r>
                        <a:rPr lang="en-AU" sz="1200">
                          <a:latin typeface="Times New Roman"/>
                          <a:ea typeface="Times New Roman"/>
                        </a:rPr>
                        <a:t>4-5</a:t>
                      </a:r>
                    </a:p>
                  </a:txBody>
                  <a:tcPr marL="68580" marR="68580" marT="0" marB="0"/>
                </a:tc>
                <a:tc>
                  <a:txBody>
                    <a:bodyPr/>
                    <a:lstStyle/>
                    <a:p>
                      <a:pPr algn="ctr">
                        <a:spcAft>
                          <a:spcPts val="0"/>
                        </a:spcAft>
                      </a:pPr>
                      <a:r>
                        <a:rPr lang="en-AU" sz="1200" dirty="0">
                          <a:latin typeface="Times New Roman"/>
                          <a:ea typeface="Times New Roman"/>
                        </a:rPr>
                        <a:t>?</a:t>
                      </a:r>
                    </a:p>
                  </a:txBody>
                  <a:tcPr marL="68580" marR="68580" marT="0" marB="0"/>
                </a:tc>
                <a:tc>
                  <a:txBody>
                    <a:bodyPr/>
                    <a:lstStyle/>
                    <a:p>
                      <a:pPr algn="ctr">
                        <a:spcAft>
                          <a:spcPts val="0"/>
                        </a:spcAft>
                      </a:pPr>
                      <a:r>
                        <a:rPr lang="en-AU" sz="1200" dirty="0">
                          <a:latin typeface="Times New Roman"/>
                          <a:ea typeface="Times New Roman"/>
                        </a:rPr>
                        <a:t>24%</a:t>
                      </a:r>
                    </a:p>
                  </a:txBody>
                  <a:tcPr marL="68580" marR="68580" marT="0" marB="0"/>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116632"/>
            <a:ext cx="8229600" cy="1143000"/>
          </a:xfrm>
        </p:spPr>
        <p:txBody>
          <a:bodyPr/>
          <a:lstStyle/>
          <a:p>
            <a:r>
              <a:rPr lang="en-US" dirty="0" smtClean="0"/>
              <a:t>Survival with CRLMs</a:t>
            </a:r>
            <a:endParaRPr lang="en-AU" dirty="0"/>
          </a:p>
        </p:txBody>
      </p:sp>
      <p:graphicFrame>
        <p:nvGraphicFramePr>
          <p:cNvPr id="9" name="Content Placeholder 8"/>
          <p:cNvGraphicFramePr>
            <a:graphicFrameLocks noGrp="1"/>
          </p:cNvGraphicFramePr>
          <p:nvPr>
            <p:ph idx="1"/>
          </p:nvPr>
        </p:nvGraphicFramePr>
        <p:xfrm>
          <a:off x="467544" y="2564904"/>
          <a:ext cx="8229600" cy="222504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pPr algn="ctr"/>
                      <a:r>
                        <a:rPr lang="en-US" dirty="0" smtClean="0"/>
                        <a:t>Stage</a:t>
                      </a:r>
                      <a:endParaRPr lang="en-AU" dirty="0"/>
                    </a:p>
                  </a:txBody>
                  <a:tcPr/>
                </a:tc>
                <a:tc>
                  <a:txBody>
                    <a:bodyPr/>
                    <a:lstStyle/>
                    <a:p>
                      <a:pPr algn="ctr"/>
                      <a:r>
                        <a:rPr lang="en-US" dirty="0" err="1" smtClean="0"/>
                        <a:t>Tumour</a:t>
                      </a:r>
                      <a:r>
                        <a:rPr lang="en-US" dirty="0" smtClean="0"/>
                        <a:t> Size</a:t>
                      </a:r>
                      <a:endParaRPr lang="en-AU" dirty="0"/>
                    </a:p>
                  </a:txBody>
                  <a:tcPr/>
                </a:tc>
                <a:tc>
                  <a:txBody>
                    <a:bodyPr/>
                    <a:lstStyle/>
                    <a:p>
                      <a:pPr algn="ctr"/>
                      <a:r>
                        <a:rPr lang="en-US" dirty="0" smtClean="0"/>
                        <a:t>Nodal Disease</a:t>
                      </a:r>
                      <a:endParaRPr lang="en-AU" dirty="0"/>
                    </a:p>
                  </a:txBody>
                  <a:tcPr/>
                </a:tc>
                <a:tc>
                  <a:txBody>
                    <a:bodyPr/>
                    <a:lstStyle/>
                    <a:p>
                      <a:pPr algn="ctr"/>
                      <a:r>
                        <a:rPr lang="en-US" dirty="0" smtClean="0"/>
                        <a:t>Other</a:t>
                      </a:r>
                      <a:r>
                        <a:rPr lang="en-US" baseline="0" dirty="0" smtClean="0"/>
                        <a:t> </a:t>
                      </a:r>
                      <a:r>
                        <a:rPr lang="en-US" baseline="0" dirty="0" err="1" smtClean="0"/>
                        <a:t>mets</a:t>
                      </a:r>
                      <a:endParaRPr lang="en-AU" dirty="0"/>
                    </a:p>
                  </a:txBody>
                  <a:tcPr/>
                </a:tc>
                <a:tc>
                  <a:txBody>
                    <a:bodyPr/>
                    <a:lstStyle/>
                    <a:p>
                      <a:pPr algn="ctr"/>
                      <a:r>
                        <a:rPr lang="en-US" dirty="0" smtClean="0"/>
                        <a:t>5 year survival</a:t>
                      </a:r>
                      <a:endParaRPr lang="en-AU" dirty="0"/>
                    </a:p>
                  </a:txBody>
                  <a:tcPr/>
                </a:tc>
              </a:tr>
              <a:tr h="370840">
                <a:tc>
                  <a:txBody>
                    <a:bodyPr/>
                    <a:lstStyle/>
                    <a:p>
                      <a:pPr algn="ctr">
                        <a:spcAft>
                          <a:spcPts val="0"/>
                        </a:spcAft>
                      </a:pPr>
                      <a:r>
                        <a:rPr lang="en-US" sz="1200" dirty="0">
                          <a:latin typeface="Times New Roman"/>
                          <a:ea typeface="Times New Roman"/>
                          <a:cs typeface="Times New Roman"/>
                        </a:rPr>
                        <a:t>Stage I</a:t>
                      </a:r>
                      <a:endParaRPr lang="en-AU" sz="1200" dirty="0">
                        <a:latin typeface="Times New Roman"/>
                        <a:ea typeface="Times New Roman"/>
                        <a:cs typeface="Times New Roman"/>
                      </a:endParaRPr>
                    </a:p>
                  </a:txBody>
                  <a:tcPr marL="68580" marR="68580" marT="0" marB="0">
                    <a:solidFill>
                      <a:schemeClr val="tx2">
                        <a:lumMod val="20000"/>
                        <a:lumOff val="80000"/>
                      </a:schemeClr>
                    </a:solidFill>
                  </a:tcPr>
                </a:tc>
                <a:tc>
                  <a:txBody>
                    <a:bodyPr/>
                    <a:lstStyle/>
                    <a:p>
                      <a:pPr algn="ctr">
                        <a:spcAft>
                          <a:spcPts val="0"/>
                        </a:spcAft>
                      </a:pPr>
                      <a:r>
                        <a:rPr lang="en-US" sz="1200" dirty="0">
                          <a:latin typeface="Times New Roman"/>
                          <a:ea typeface="Times New Roman"/>
                          <a:cs typeface="Times New Roman"/>
                        </a:rPr>
                        <a:t>mT1</a:t>
                      </a:r>
                      <a:endParaRPr lang="en-AU" sz="1200" dirty="0">
                        <a:latin typeface="Times New Roman"/>
                        <a:ea typeface="Times New Roman"/>
                        <a:cs typeface="Times New Roman"/>
                      </a:endParaRPr>
                    </a:p>
                  </a:txBody>
                  <a:tcPr marL="68580" marR="68580" marT="0" marB="0">
                    <a:solidFill>
                      <a:schemeClr val="tx2">
                        <a:lumMod val="20000"/>
                        <a:lumOff val="80000"/>
                      </a:schemeClr>
                    </a:solidFill>
                  </a:tcPr>
                </a:tc>
                <a:tc>
                  <a:txBody>
                    <a:bodyPr/>
                    <a:lstStyle/>
                    <a:p>
                      <a:pPr algn="ctr">
                        <a:spcAft>
                          <a:spcPts val="0"/>
                        </a:spcAft>
                      </a:pPr>
                      <a:r>
                        <a:rPr lang="en-US" sz="1200" dirty="0">
                          <a:latin typeface="Times New Roman"/>
                          <a:ea typeface="Times New Roman"/>
                          <a:cs typeface="Times New Roman"/>
                        </a:rPr>
                        <a:t>N0</a:t>
                      </a:r>
                      <a:endParaRPr lang="en-AU" sz="1200" dirty="0">
                        <a:latin typeface="Times New Roman"/>
                        <a:ea typeface="Times New Roman"/>
                        <a:cs typeface="Times New Roman"/>
                      </a:endParaRPr>
                    </a:p>
                  </a:txBody>
                  <a:tcPr marL="68580" marR="68580" marT="0" marB="0">
                    <a:solidFill>
                      <a:schemeClr val="tx2">
                        <a:lumMod val="20000"/>
                        <a:lumOff val="80000"/>
                      </a:schemeClr>
                    </a:solidFill>
                  </a:tcPr>
                </a:tc>
                <a:tc>
                  <a:txBody>
                    <a:bodyPr/>
                    <a:lstStyle/>
                    <a:p>
                      <a:pPr algn="ctr">
                        <a:spcAft>
                          <a:spcPts val="0"/>
                        </a:spcAft>
                      </a:pPr>
                      <a:r>
                        <a:rPr lang="en-US" sz="1200" dirty="0">
                          <a:latin typeface="Times New Roman"/>
                          <a:ea typeface="Times New Roman"/>
                          <a:cs typeface="Times New Roman"/>
                        </a:rPr>
                        <a:t>M0</a:t>
                      </a:r>
                      <a:endParaRPr lang="en-AU" sz="1200" dirty="0">
                        <a:latin typeface="Times New Roman"/>
                        <a:ea typeface="Times New Roman"/>
                        <a:cs typeface="Times New Roman"/>
                      </a:endParaRPr>
                    </a:p>
                  </a:txBody>
                  <a:tcPr marL="68580" marR="68580" marT="0" marB="0">
                    <a:solidFill>
                      <a:schemeClr val="tx2">
                        <a:lumMod val="20000"/>
                        <a:lumOff val="80000"/>
                      </a:schemeClr>
                    </a:solidFill>
                  </a:tcPr>
                </a:tc>
                <a:tc>
                  <a:txBody>
                    <a:bodyPr/>
                    <a:lstStyle/>
                    <a:p>
                      <a:pPr algn="ctr">
                        <a:spcAft>
                          <a:spcPts val="0"/>
                        </a:spcAft>
                      </a:pPr>
                      <a:r>
                        <a:rPr lang="en-US" sz="1200" dirty="0">
                          <a:latin typeface="Times New Roman"/>
                          <a:ea typeface="Times New Roman"/>
                          <a:cs typeface="Times New Roman"/>
                        </a:rPr>
                        <a:t>61%</a:t>
                      </a:r>
                      <a:endParaRPr lang="en-AU" sz="1200" dirty="0">
                        <a:latin typeface="Times New Roman"/>
                        <a:ea typeface="Times New Roman"/>
                        <a:cs typeface="Times New Roman"/>
                      </a:endParaRPr>
                    </a:p>
                  </a:txBody>
                  <a:tcPr marL="68580" marR="68580" marT="0" marB="0" anchor="b">
                    <a:solidFill>
                      <a:schemeClr val="tx2">
                        <a:lumMod val="20000"/>
                        <a:lumOff val="80000"/>
                      </a:schemeClr>
                    </a:solidFill>
                  </a:tcPr>
                </a:tc>
              </a:tr>
              <a:tr h="370840">
                <a:tc>
                  <a:txBody>
                    <a:bodyPr/>
                    <a:lstStyle/>
                    <a:p>
                      <a:pPr algn="ctr">
                        <a:spcAft>
                          <a:spcPts val="0"/>
                        </a:spcAft>
                      </a:pPr>
                      <a:r>
                        <a:rPr lang="en-US" sz="1200" dirty="0">
                          <a:latin typeface="Times New Roman"/>
                          <a:ea typeface="Times New Roman"/>
                          <a:cs typeface="Times New Roman"/>
                        </a:rPr>
                        <a:t>Stage II</a:t>
                      </a:r>
                      <a:endParaRPr lang="en-AU" sz="1200" dirty="0">
                        <a:latin typeface="Times New Roman"/>
                        <a:ea typeface="Times New Roman"/>
                        <a:cs typeface="Times New Roman"/>
                      </a:endParaRPr>
                    </a:p>
                  </a:txBody>
                  <a:tcPr marL="68580" marR="68580" marT="0" marB="0">
                    <a:solidFill>
                      <a:schemeClr val="tx2">
                        <a:lumMod val="20000"/>
                        <a:lumOff val="80000"/>
                      </a:schemeClr>
                    </a:solidFill>
                  </a:tcPr>
                </a:tc>
                <a:tc>
                  <a:txBody>
                    <a:bodyPr/>
                    <a:lstStyle/>
                    <a:p>
                      <a:pPr algn="ctr">
                        <a:spcAft>
                          <a:spcPts val="0"/>
                        </a:spcAft>
                      </a:pPr>
                      <a:r>
                        <a:rPr lang="en-US" sz="1200" dirty="0">
                          <a:latin typeface="Times New Roman"/>
                          <a:ea typeface="Times New Roman"/>
                          <a:cs typeface="Times New Roman"/>
                        </a:rPr>
                        <a:t>mT2</a:t>
                      </a:r>
                      <a:endParaRPr lang="en-AU" sz="1200" dirty="0">
                        <a:latin typeface="Times New Roman"/>
                        <a:ea typeface="Times New Roman"/>
                        <a:cs typeface="Times New Roman"/>
                      </a:endParaRPr>
                    </a:p>
                  </a:txBody>
                  <a:tcPr marL="68580" marR="68580" marT="0" marB="0">
                    <a:solidFill>
                      <a:schemeClr val="tx2">
                        <a:lumMod val="20000"/>
                        <a:lumOff val="80000"/>
                      </a:schemeClr>
                    </a:solidFill>
                  </a:tcPr>
                </a:tc>
                <a:tc>
                  <a:txBody>
                    <a:bodyPr/>
                    <a:lstStyle/>
                    <a:p>
                      <a:pPr algn="ctr">
                        <a:spcAft>
                          <a:spcPts val="0"/>
                        </a:spcAft>
                      </a:pPr>
                      <a:r>
                        <a:rPr lang="en-US" sz="1200" dirty="0">
                          <a:latin typeface="Times New Roman"/>
                          <a:ea typeface="Times New Roman"/>
                          <a:cs typeface="Times New Roman"/>
                        </a:rPr>
                        <a:t>N0</a:t>
                      </a:r>
                      <a:endParaRPr lang="en-AU" sz="1200" dirty="0">
                        <a:latin typeface="Times New Roman"/>
                        <a:ea typeface="Times New Roman"/>
                        <a:cs typeface="Times New Roman"/>
                      </a:endParaRPr>
                    </a:p>
                  </a:txBody>
                  <a:tcPr marL="68580" marR="68580" marT="0" marB="0">
                    <a:solidFill>
                      <a:schemeClr val="tx2">
                        <a:lumMod val="20000"/>
                        <a:lumOff val="80000"/>
                      </a:schemeClr>
                    </a:solidFill>
                  </a:tcPr>
                </a:tc>
                <a:tc>
                  <a:txBody>
                    <a:bodyPr/>
                    <a:lstStyle/>
                    <a:p>
                      <a:pPr algn="ctr">
                        <a:spcAft>
                          <a:spcPts val="0"/>
                        </a:spcAft>
                      </a:pPr>
                      <a:r>
                        <a:rPr lang="en-US" sz="1200" dirty="0">
                          <a:latin typeface="Times New Roman"/>
                          <a:ea typeface="Times New Roman"/>
                          <a:cs typeface="Times New Roman"/>
                        </a:rPr>
                        <a:t>M0</a:t>
                      </a:r>
                      <a:endParaRPr lang="en-AU" sz="1200" dirty="0">
                        <a:latin typeface="Times New Roman"/>
                        <a:ea typeface="Times New Roman"/>
                        <a:cs typeface="Times New Roman"/>
                      </a:endParaRPr>
                    </a:p>
                  </a:txBody>
                  <a:tcPr marL="68580" marR="68580" marT="0" marB="0">
                    <a:solidFill>
                      <a:schemeClr val="tx2">
                        <a:lumMod val="20000"/>
                        <a:lumOff val="80000"/>
                      </a:schemeClr>
                    </a:solidFill>
                  </a:tcPr>
                </a:tc>
                <a:tc>
                  <a:txBody>
                    <a:bodyPr/>
                    <a:lstStyle/>
                    <a:p>
                      <a:pPr algn="ctr">
                        <a:spcAft>
                          <a:spcPts val="0"/>
                        </a:spcAft>
                      </a:pPr>
                      <a:endParaRPr lang="en-US" sz="1200" dirty="0">
                        <a:latin typeface="Times New Roman"/>
                        <a:ea typeface="Times New Roman"/>
                        <a:cs typeface="Times New Roman"/>
                      </a:endParaRPr>
                    </a:p>
                  </a:txBody>
                  <a:tcPr marL="68580" marR="68580" marT="0" marB="0">
                    <a:solidFill>
                      <a:schemeClr val="tx2">
                        <a:lumMod val="20000"/>
                        <a:lumOff val="80000"/>
                      </a:schemeClr>
                    </a:solidFill>
                  </a:tcPr>
                </a:tc>
              </a:tr>
              <a:tr h="370840">
                <a:tc>
                  <a:txBody>
                    <a:bodyPr/>
                    <a:lstStyle/>
                    <a:p>
                      <a:pPr algn="ctr">
                        <a:spcAft>
                          <a:spcPts val="0"/>
                        </a:spcAft>
                      </a:pPr>
                      <a:r>
                        <a:rPr lang="en-US" sz="1200" dirty="0">
                          <a:latin typeface="Times New Roman"/>
                          <a:ea typeface="Times New Roman"/>
                          <a:cs typeface="Times New Roman"/>
                        </a:rPr>
                        <a:t>Stage III</a:t>
                      </a:r>
                      <a:endParaRPr lang="en-AU" sz="1200" dirty="0">
                        <a:latin typeface="Times New Roman"/>
                        <a:ea typeface="Times New Roman"/>
                        <a:cs typeface="Times New Roman"/>
                      </a:endParaRPr>
                    </a:p>
                  </a:txBody>
                  <a:tcPr marL="68580" marR="68580" marT="0" marB="0">
                    <a:solidFill>
                      <a:schemeClr val="accent1">
                        <a:lumMod val="20000"/>
                        <a:lumOff val="80000"/>
                      </a:schemeClr>
                    </a:solidFill>
                  </a:tcPr>
                </a:tc>
                <a:tc>
                  <a:txBody>
                    <a:bodyPr/>
                    <a:lstStyle/>
                    <a:p>
                      <a:pPr algn="ctr">
                        <a:spcAft>
                          <a:spcPts val="0"/>
                        </a:spcAft>
                      </a:pPr>
                      <a:r>
                        <a:rPr lang="en-US" sz="1200" dirty="0">
                          <a:latin typeface="Times New Roman"/>
                          <a:ea typeface="Times New Roman"/>
                          <a:cs typeface="Times New Roman"/>
                        </a:rPr>
                        <a:t>mT3</a:t>
                      </a:r>
                      <a:endParaRPr lang="en-AU" sz="1200" dirty="0">
                        <a:latin typeface="Times New Roman"/>
                        <a:ea typeface="Times New Roman"/>
                        <a:cs typeface="Times New Roman"/>
                      </a:endParaRPr>
                    </a:p>
                  </a:txBody>
                  <a:tcPr marL="68580" marR="68580" marT="0" marB="0">
                    <a:solidFill>
                      <a:schemeClr val="accent1">
                        <a:lumMod val="20000"/>
                        <a:lumOff val="80000"/>
                      </a:schemeClr>
                    </a:solidFill>
                  </a:tcPr>
                </a:tc>
                <a:tc>
                  <a:txBody>
                    <a:bodyPr/>
                    <a:lstStyle/>
                    <a:p>
                      <a:pPr algn="ctr">
                        <a:spcAft>
                          <a:spcPts val="0"/>
                        </a:spcAft>
                      </a:pPr>
                      <a:r>
                        <a:rPr lang="en-US" sz="1200" dirty="0">
                          <a:latin typeface="Times New Roman"/>
                          <a:ea typeface="Times New Roman"/>
                          <a:cs typeface="Times New Roman"/>
                        </a:rPr>
                        <a:t>N0</a:t>
                      </a:r>
                      <a:endParaRPr lang="en-AU" sz="1200" dirty="0">
                        <a:latin typeface="Times New Roman"/>
                        <a:ea typeface="Times New Roman"/>
                        <a:cs typeface="Times New Roman"/>
                      </a:endParaRPr>
                    </a:p>
                  </a:txBody>
                  <a:tcPr marL="68580" marR="68580" marT="0" marB="0">
                    <a:solidFill>
                      <a:schemeClr val="accent1">
                        <a:lumMod val="20000"/>
                        <a:lumOff val="80000"/>
                      </a:schemeClr>
                    </a:solidFill>
                  </a:tcPr>
                </a:tc>
                <a:tc>
                  <a:txBody>
                    <a:bodyPr/>
                    <a:lstStyle/>
                    <a:p>
                      <a:pPr algn="ctr">
                        <a:spcAft>
                          <a:spcPts val="0"/>
                        </a:spcAft>
                      </a:pPr>
                      <a:r>
                        <a:rPr lang="en-US" sz="1200" dirty="0">
                          <a:latin typeface="Times New Roman"/>
                          <a:ea typeface="Times New Roman"/>
                          <a:cs typeface="Times New Roman"/>
                        </a:rPr>
                        <a:t>M0</a:t>
                      </a:r>
                      <a:endParaRPr lang="en-AU" sz="1200" dirty="0">
                        <a:latin typeface="Times New Roman"/>
                        <a:ea typeface="Times New Roman"/>
                        <a:cs typeface="Times New Roman"/>
                      </a:endParaRPr>
                    </a:p>
                  </a:txBody>
                  <a:tcPr marL="68580" marR="68580" marT="0" marB="0">
                    <a:solidFill>
                      <a:schemeClr val="accent1">
                        <a:lumMod val="20000"/>
                        <a:lumOff val="80000"/>
                      </a:schemeClr>
                    </a:solidFill>
                  </a:tcPr>
                </a:tc>
                <a:tc>
                  <a:txBody>
                    <a:bodyPr/>
                    <a:lstStyle/>
                    <a:p>
                      <a:pPr algn="ctr">
                        <a:spcAft>
                          <a:spcPts val="0"/>
                        </a:spcAft>
                      </a:pPr>
                      <a:r>
                        <a:rPr lang="en-US" sz="1200" dirty="0">
                          <a:latin typeface="Times New Roman"/>
                          <a:ea typeface="Times New Roman"/>
                          <a:cs typeface="Times New Roman"/>
                        </a:rPr>
                        <a:t>28%</a:t>
                      </a:r>
                      <a:endParaRPr lang="en-AU" sz="1200" dirty="0">
                        <a:latin typeface="Times New Roman"/>
                        <a:ea typeface="Times New Roman"/>
                        <a:cs typeface="Times New Roman"/>
                      </a:endParaRPr>
                    </a:p>
                  </a:txBody>
                  <a:tcPr marL="68580" marR="68580" marT="0" marB="0">
                    <a:solidFill>
                      <a:schemeClr val="accent1">
                        <a:lumMod val="20000"/>
                        <a:lumOff val="80000"/>
                      </a:schemeClr>
                    </a:solidFill>
                  </a:tcPr>
                </a:tc>
              </a:tr>
              <a:tr h="370840">
                <a:tc>
                  <a:txBody>
                    <a:bodyPr/>
                    <a:lstStyle/>
                    <a:p>
                      <a:pPr algn="ctr">
                        <a:spcAft>
                          <a:spcPts val="0"/>
                        </a:spcAft>
                      </a:pPr>
                      <a:r>
                        <a:rPr lang="en-US" sz="1200">
                          <a:latin typeface="Times New Roman"/>
                          <a:ea typeface="Times New Roman"/>
                          <a:cs typeface="Times New Roman"/>
                        </a:rPr>
                        <a:t>Stage IVa</a:t>
                      </a:r>
                      <a:endParaRPr lang="en-AU" sz="1200">
                        <a:latin typeface="Times New Roman"/>
                        <a:ea typeface="Times New Roman"/>
                        <a:cs typeface="Times New Roman"/>
                      </a:endParaRPr>
                    </a:p>
                  </a:txBody>
                  <a:tcPr marL="68580" marR="68580" marT="0" marB="0"/>
                </a:tc>
                <a:tc>
                  <a:txBody>
                    <a:bodyPr/>
                    <a:lstStyle/>
                    <a:p>
                      <a:pPr algn="ctr">
                        <a:spcAft>
                          <a:spcPts val="0"/>
                        </a:spcAft>
                      </a:pPr>
                      <a:r>
                        <a:rPr lang="en-US" sz="1200">
                          <a:latin typeface="Times New Roman"/>
                          <a:ea typeface="Times New Roman"/>
                          <a:cs typeface="Times New Roman"/>
                        </a:rPr>
                        <a:t>mT4</a:t>
                      </a:r>
                      <a:endParaRPr lang="en-AU" sz="1200">
                        <a:latin typeface="Times New Roman"/>
                        <a:ea typeface="Times New Roman"/>
                        <a:cs typeface="Times New Roman"/>
                      </a:endParaRPr>
                    </a:p>
                  </a:txBody>
                  <a:tcPr marL="68580" marR="68580" marT="0" marB="0"/>
                </a:tc>
                <a:tc>
                  <a:txBody>
                    <a:bodyPr/>
                    <a:lstStyle/>
                    <a:p>
                      <a:pPr algn="ctr">
                        <a:spcAft>
                          <a:spcPts val="0"/>
                        </a:spcAft>
                      </a:pPr>
                      <a:r>
                        <a:rPr lang="en-US" sz="1200">
                          <a:latin typeface="Times New Roman"/>
                          <a:ea typeface="Times New Roman"/>
                          <a:cs typeface="Times New Roman"/>
                        </a:rPr>
                        <a:t>N0</a:t>
                      </a:r>
                      <a:endParaRPr lang="en-AU" sz="1200">
                        <a:latin typeface="Times New Roman"/>
                        <a:ea typeface="Times New Roman"/>
                        <a:cs typeface="Times New Roman"/>
                      </a:endParaRPr>
                    </a:p>
                  </a:txBody>
                  <a:tcPr marL="68580" marR="68580" marT="0" marB="0"/>
                </a:tc>
                <a:tc>
                  <a:txBody>
                    <a:bodyPr/>
                    <a:lstStyle/>
                    <a:p>
                      <a:pPr algn="ctr">
                        <a:spcAft>
                          <a:spcPts val="0"/>
                        </a:spcAft>
                      </a:pPr>
                      <a:r>
                        <a:rPr lang="en-US" sz="1200" dirty="0">
                          <a:latin typeface="Times New Roman"/>
                          <a:ea typeface="Times New Roman"/>
                          <a:cs typeface="Times New Roman"/>
                        </a:rPr>
                        <a:t>M0</a:t>
                      </a:r>
                      <a:endParaRPr lang="en-AU" sz="1200" dirty="0">
                        <a:latin typeface="Times New Roman"/>
                        <a:ea typeface="Times New Roman"/>
                        <a:cs typeface="Times New Roman"/>
                      </a:endParaRPr>
                    </a:p>
                  </a:txBody>
                  <a:tcPr marL="68580" marR="68580" marT="0" marB="0"/>
                </a:tc>
                <a:tc>
                  <a:txBody>
                    <a:bodyPr/>
                    <a:lstStyle/>
                    <a:p>
                      <a:pPr algn="ctr">
                        <a:spcAft>
                          <a:spcPts val="0"/>
                        </a:spcAft>
                      </a:pPr>
                      <a:r>
                        <a:rPr lang="en-US" sz="1200" dirty="0">
                          <a:latin typeface="Times New Roman"/>
                          <a:ea typeface="Times New Roman"/>
                          <a:cs typeface="Times New Roman"/>
                        </a:rPr>
                        <a:t>20%</a:t>
                      </a:r>
                      <a:endParaRPr lang="en-AU" sz="1200" dirty="0">
                        <a:latin typeface="Times New Roman"/>
                        <a:ea typeface="Times New Roman"/>
                        <a:cs typeface="Times New Roman"/>
                      </a:endParaRPr>
                    </a:p>
                  </a:txBody>
                  <a:tcPr marL="68580" marR="68580" marT="0" marB="0"/>
                </a:tc>
              </a:tr>
              <a:tr h="370840">
                <a:tc>
                  <a:txBody>
                    <a:bodyPr/>
                    <a:lstStyle/>
                    <a:p>
                      <a:pPr algn="ctr">
                        <a:spcAft>
                          <a:spcPts val="0"/>
                        </a:spcAft>
                      </a:pPr>
                      <a:r>
                        <a:rPr lang="en-US" sz="1200" dirty="0">
                          <a:latin typeface="Times New Roman"/>
                          <a:ea typeface="Times New Roman"/>
                          <a:cs typeface="Times New Roman"/>
                        </a:rPr>
                        <a:t>Stage </a:t>
                      </a:r>
                      <a:r>
                        <a:rPr lang="en-US" sz="1200" dirty="0" err="1">
                          <a:latin typeface="Times New Roman"/>
                          <a:ea typeface="Times New Roman"/>
                          <a:cs typeface="Times New Roman"/>
                        </a:rPr>
                        <a:t>IVb</a:t>
                      </a:r>
                      <a:endParaRPr lang="en-AU" sz="1200" dirty="0">
                        <a:latin typeface="Times New Roman"/>
                        <a:ea typeface="Times New Roman"/>
                        <a:cs typeface="Times New Roman"/>
                      </a:endParaRPr>
                    </a:p>
                  </a:txBody>
                  <a:tcPr marL="68580" marR="68580" marT="0" marB="0"/>
                </a:tc>
                <a:tc>
                  <a:txBody>
                    <a:bodyPr/>
                    <a:lstStyle/>
                    <a:p>
                      <a:pPr algn="ctr">
                        <a:spcAft>
                          <a:spcPts val="0"/>
                        </a:spcAft>
                      </a:pPr>
                      <a:r>
                        <a:rPr lang="en-US" sz="1200" dirty="0">
                          <a:latin typeface="Times New Roman"/>
                          <a:ea typeface="Times New Roman"/>
                          <a:cs typeface="Times New Roman"/>
                        </a:rPr>
                        <a:t>Any </a:t>
                      </a:r>
                      <a:r>
                        <a:rPr lang="en-US" sz="1200" dirty="0" err="1">
                          <a:latin typeface="Times New Roman"/>
                          <a:ea typeface="Times New Roman"/>
                          <a:cs typeface="Times New Roman"/>
                        </a:rPr>
                        <a:t>mT</a:t>
                      </a:r>
                      <a:endParaRPr lang="en-AU" sz="1200" dirty="0">
                        <a:latin typeface="Times New Roman"/>
                        <a:ea typeface="Times New Roman"/>
                        <a:cs typeface="Times New Roman"/>
                      </a:endParaRPr>
                    </a:p>
                  </a:txBody>
                  <a:tcPr marL="68580" marR="68580" marT="0" marB="0"/>
                </a:tc>
                <a:tc>
                  <a:txBody>
                    <a:bodyPr/>
                    <a:lstStyle/>
                    <a:p>
                      <a:pPr algn="ctr">
                        <a:spcAft>
                          <a:spcPts val="0"/>
                        </a:spcAft>
                      </a:pPr>
                      <a:r>
                        <a:rPr lang="en-US" sz="1200" dirty="0">
                          <a:latin typeface="Times New Roman"/>
                          <a:ea typeface="Times New Roman"/>
                          <a:cs typeface="Times New Roman"/>
                        </a:rPr>
                        <a:t>N1</a:t>
                      </a:r>
                      <a:endParaRPr lang="en-AU" sz="1200" dirty="0">
                        <a:latin typeface="Times New Roman"/>
                        <a:ea typeface="Times New Roman"/>
                        <a:cs typeface="Times New Roman"/>
                      </a:endParaRPr>
                    </a:p>
                    <a:p>
                      <a:pPr algn="ctr">
                        <a:spcAft>
                          <a:spcPts val="0"/>
                        </a:spcAft>
                      </a:pPr>
                      <a:r>
                        <a:rPr lang="en-US" sz="1200" dirty="0">
                          <a:latin typeface="Times New Roman"/>
                          <a:ea typeface="Times New Roman"/>
                          <a:cs typeface="Times New Roman"/>
                        </a:rPr>
                        <a:t>N0, N1</a:t>
                      </a:r>
                      <a:endParaRPr lang="en-AU" sz="1200" dirty="0">
                        <a:latin typeface="Times New Roman"/>
                        <a:ea typeface="Times New Roman"/>
                        <a:cs typeface="Times New Roman"/>
                      </a:endParaRPr>
                    </a:p>
                  </a:txBody>
                  <a:tcPr marL="68580" marR="68580" marT="0" marB="0"/>
                </a:tc>
                <a:tc>
                  <a:txBody>
                    <a:bodyPr/>
                    <a:lstStyle/>
                    <a:p>
                      <a:pPr algn="ctr">
                        <a:spcAft>
                          <a:spcPts val="0"/>
                        </a:spcAft>
                      </a:pPr>
                      <a:r>
                        <a:rPr lang="en-US" sz="1200" dirty="0">
                          <a:latin typeface="Times New Roman"/>
                          <a:ea typeface="Times New Roman"/>
                          <a:cs typeface="Times New Roman"/>
                        </a:rPr>
                        <a:t>M0, M1</a:t>
                      </a:r>
                      <a:endParaRPr lang="en-AU" sz="1200" dirty="0">
                        <a:latin typeface="Times New Roman"/>
                        <a:ea typeface="Times New Roman"/>
                        <a:cs typeface="Times New Roman"/>
                      </a:endParaRPr>
                    </a:p>
                    <a:p>
                      <a:pPr algn="ctr">
                        <a:spcAft>
                          <a:spcPts val="0"/>
                        </a:spcAft>
                      </a:pPr>
                      <a:r>
                        <a:rPr lang="en-US" sz="1200" dirty="0">
                          <a:latin typeface="Times New Roman"/>
                          <a:ea typeface="Times New Roman"/>
                          <a:cs typeface="Times New Roman"/>
                        </a:rPr>
                        <a:t>M1</a:t>
                      </a:r>
                      <a:endParaRPr lang="en-AU" sz="1200" dirty="0">
                        <a:latin typeface="Times New Roman"/>
                        <a:ea typeface="Times New Roman"/>
                        <a:cs typeface="Times New Roman"/>
                      </a:endParaRPr>
                    </a:p>
                  </a:txBody>
                  <a:tcPr marL="68580" marR="68580" marT="0" marB="0"/>
                </a:tc>
                <a:tc>
                  <a:txBody>
                    <a:bodyPr/>
                    <a:lstStyle/>
                    <a:p>
                      <a:pPr algn="ctr">
                        <a:spcAft>
                          <a:spcPts val="0"/>
                        </a:spcAft>
                      </a:pPr>
                      <a:r>
                        <a:rPr lang="en-US" sz="1200" dirty="0">
                          <a:latin typeface="Times New Roman"/>
                          <a:ea typeface="Times New Roman"/>
                          <a:cs typeface="Times New Roman"/>
                        </a:rPr>
                        <a:t>0%</a:t>
                      </a:r>
                      <a:endParaRPr lang="en-AU" sz="1200" dirty="0">
                        <a:latin typeface="Times New Roman"/>
                        <a:ea typeface="Times New Roman"/>
                        <a:cs typeface="Times New Roman"/>
                      </a:endParaRPr>
                    </a:p>
                  </a:txBody>
                  <a:tcPr marL="68580" marR="68580" marT="0" marB="0"/>
                </a:tc>
              </a:tr>
            </a:tbl>
          </a:graphicData>
        </a:graphic>
      </p:graphicFrame>
      <p:sp>
        <p:nvSpPr>
          <p:cNvPr id="10" name="TextBox 9"/>
          <p:cNvSpPr txBox="1"/>
          <p:nvPr/>
        </p:nvSpPr>
        <p:spPr>
          <a:xfrm>
            <a:off x="539552" y="4725144"/>
            <a:ext cx="8136904" cy="1754326"/>
          </a:xfrm>
          <a:prstGeom prst="rect">
            <a:avLst/>
          </a:prstGeom>
          <a:noFill/>
        </p:spPr>
        <p:txBody>
          <a:bodyPr wrap="square" rtlCol="0">
            <a:spAutoFit/>
          </a:bodyPr>
          <a:lstStyle/>
          <a:p>
            <a:r>
              <a:rPr lang="en-US" dirty="0" smtClean="0"/>
              <a:t>mT1 – solitary &lt;2cm</a:t>
            </a:r>
            <a:endParaRPr lang="en-AU" dirty="0" smtClean="0"/>
          </a:p>
          <a:p>
            <a:r>
              <a:rPr lang="en-US" dirty="0" smtClean="0"/>
              <a:t>mT2 – solitary &gt;2cm </a:t>
            </a:r>
            <a:r>
              <a:rPr lang="en-US" dirty="0" err="1" smtClean="0"/>
              <a:t>unilobar</a:t>
            </a:r>
            <a:r>
              <a:rPr lang="en-US" dirty="0" smtClean="0"/>
              <a:t> or multiple &lt;2cm </a:t>
            </a:r>
            <a:r>
              <a:rPr lang="en-US" dirty="0" err="1" smtClean="0"/>
              <a:t>unilobar</a:t>
            </a:r>
            <a:endParaRPr lang="en-AU" dirty="0" smtClean="0"/>
          </a:p>
          <a:p>
            <a:r>
              <a:rPr lang="en-US" dirty="0" smtClean="0"/>
              <a:t>mT3 – multiple &gt;2cm </a:t>
            </a:r>
            <a:r>
              <a:rPr lang="en-US" dirty="0" err="1" smtClean="0"/>
              <a:t>unilobar</a:t>
            </a:r>
            <a:endParaRPr lang="en-AU" dirty="0" smtClean="0"/>
          </a:p>
          <a:p>
            <a:r>
              <a:rPr lang="en-US" dirty="0" smtClean="0"/>
              <a:t>mT4 – solitary or multiple </a:t>
            </a:r>
            <a:r>
              <a:rPr lang="en-US" dirty="0" err="1" smtClean="0"/>
              <a:t>bilobar</a:t>
            </a:r>
            <a:r>
              <a:rPr lang="en-US" dirty="0" smtClean="0"/>
              <a:t>, invasion of major  vessel  branch or bile duct</a:t>
            </a:r>
            <a:endParaRPr lang="en-AU" dirty="0" smtClean="0"/>
          </a:p>
          <a:p>
            <a:r>
              <a:rPr lang="en-US" dirty="0" smtClean="0"/>
              <a:t>N1 – abdominal lymph node disease</a:t>
            </a:r>
          </a:p>
          <a:p>
            <a:r>
              <a:rPr lang="en-US" dirty="0" smtClean="0"/>
              <a:t>M1 – </a:t>
            </a:r>
            <a:r>
              <a:rPr lang="en-US" dirty="0" err="1" smtClean="0"/>
              <a:t>extrahepatic</a:t>
            </a:r>
            <a:r>
              <a:rPr lang="en-US" dirty="0" smtClean="0"/>
              <a:t> metastases or direct invasion to adjacent organs</a:t>
            </a:r>
            <a:endParaRPr lang="en-AU" dirty="0"/>
          </a:p>
        </p:txBody>
      </p:sp>
      <p:graphicFrame>
        <p:nvGraphicFramePr>
          <p:cNvPr id="6" name="Content Placeholder 3"/>
          <p:cNvGraphicFramePr>
            <a:graphicFrameLocks/>
          </p:cNvGraphicFramePr>
          <p:nvPr/>
        </p:nvGraphicFramePr>
        <p:xfrm>
          <a:off x="1691680" y="1196752"/>
          <a:ext cx="5616624" cy="1097280"/>
        </p:xfrm>
        <a:graphic>
          <a:graphicData uri="http://schemas.openxmlformats.org/drawingml/2006/table">
            <a:tbl>
              <a:tblPr firstRow="1" bandRow="1">
                <a:tableStyleId>{5C22544A-7EE6-4342-B048-85BDC9FD1C3A}</a:tableStyleId>
              </a:tblPr>
              <a:tblGrid>
                <a:gridCol w="2808312"/>
                <a:gridCol w="2808312"/>
              </a:tblGrid>
              <a:tr h="270030">
                <a:tc>
                  <a:txBody>
                    <a:bodyPr/>
                    <a:lstStyle/>
                    <a:p>
                      <a:pPr algn="ctr"/>
                      <a:r>
                        <a:rPr lang="en-US" sz="1200" dirty="0" smtClean="0"/>
                        <a:t>Treatment</a:t>
                      </a:r>
                      <a:endParaRPr lang="en-AU" sz="1200" dirty="0"/>
                    </a:p>
                  </a:txBody>
                  <a:tcPr/>
                </a:tc>
                <a:tc>
                  <a:txBody>
                    <a:bodyPr/>
                    <a:lstStyle/>
                    <a:p>
                      <a:pPr algn="ctr"/>
                      <a:r>
                        <a:rPr lang="en-US" sz="1200" dirty="0" smtClean="0"/>
                        <a:t>5 year survival (%)</a:t>
                      </a:r>
                      <a:endParaRPr lang="en-AU" sz="1200" dirty="0"/>
                    </a:p>
                  </a:txBody>
                  <a:tcPr/>
                </a:tc>
              </a:tr>
              <a:tr h="270030">
                <a:tc>
                  <a:txBody>
                    <a:bodyPr/>
                    <a:lstStyle/>
                    <a:p>
                      <a:pPr algn="ctr"/>
                      <a:r>
                        <a:rPr lang="en-US" sz="1200" dirty="0" smtClean="0"/>
                        <a:t>None</a:t>
                      </a:r>
                      <a:endParaRPr lang="en-AU" sz="1200" dirty="0"/>
                    </a:p>
                  </a:txBody>
                  <a:tcPr/>
                </a:tc>
                <a:tc>
                  <a:txBody>
                    <a:bodyPr/>
                    <a:lstStyle/>
                    <a:p>
                      <a:pPr algn="ctr"/>
                      <a:r>
                        <a:rPr lang="en-US" sz="1200" dirty="0" smtClean="0"/>
                        <a:t>3</a:t>
                      </a:r>
                      <a:endParaRPr lang="en-AU" sz="1200" dirty="0"/>
                    </a:p>
                  </a:txBody>
                  <a:tcPr/>
                </a:tc>
              </a:tr>
              <a:tr h="270030">
                <a:tc>
                  <a:txBody>
                    <a:bodyPr/>
                    <a:lstStyle/>
                    <a:p>
                      <a:pPr algn="ctr"/>
                      <a:r>
                        <a:rPr lang="en-US" sz="1200" dirty="0" smtClean="0"/>
                        <a:t>Liver</a:t>
                      </a:r>
                      <a:r>
                        <a:rPr lang="en-US" sz="1200" baseline="0" dirty="0" smtClean="0"/>
                        <a:t> resection</a:t>
                      </a:r>
                      <a:endParaRPr lang="en-AU" sz="1200" dirty="0"/>
                    </a:p>
                  </a:txBody>
                  <a:tcPr/>
                </a:tc>
                <a:tc>
                  <a:txBody>
                    <a:bodyPr/>
                    <a:lstStyle/>
                    <a:p>
                      <a:pPr algn="ctr"/>
                      <a:r>
                        <a:rPr lang="en-US" sz="1200" dirty="0" smtClean="0"/>
                        <a:t>40-50</a:t>
                      </a:r>
                      <a:endParaRPr lang="en-AU" sz="1200" dirty="0"/>
                    </a:p>
                  </a:txBody>
                  <a:tcPr/>
                </a:tc>
              </a:tr>
              <a:tr h="270030">
                <a:tc>
                  <a:txBody>
                    <a:bodyPr/>
                    <a:lstStyle/>
                    <a:p>
                      <a:pPr algn="ctr"/>
                      <a:r>
                        <a:rPr lang="en-US" sz="1200" dirty="0" smtClean="0"/>
                        <a:t>Multimodal</a:t>
                      </a:r>
                      <a:r>
                        <a:rPr lang="en-US" sz="1200" baseline="0" dirty="0" smtClean="0"/>
                        <a:t> treatment</a:t>
                      </a:r>
                      <a:endParaRPr lang="en-AU" sz="1200" dirty="0"/>
                    </a:p>
                  </a:txBody>
                  <a:tcPr/>
                </a:tc>
                <a:tc>
                  <a:txBody>
                    <a:bodyPr/>
                    <a:lstStyle/>
                    <a:p>
                      <a:pPr algn="ctr"/>
                      <a:r>
                        <a:rPr lang="en-US" sz="1200" dirty="0" smtClean="0"/>
                        <a:t>40</a:t>
                      </a:r>
                      <a:endParaRPr lang="en-AU" sz="1200" dirty="0"/>
                    </a:p>
                  </a:txBody>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for Liver Resection (old)</a:t>
            </a:r>
            <a:endParaRPr lang="en-AU" dirty="0"/>
          </a:p>
        </p:txBody>
      </p:sp>
      <p:sp>
        <p:nvSpPr>
          <p:cNvPr id="3" name="Content Placeholder 2"/>
          <p:cNvSpPr>
            <a:spLocks noGrp="1"/>
          </p:cNvSpPr>
          <p:nvPr>
            <p:ph idx="1"/>
          </p:nvPr>
        </p:nvSpPr>
        <p:spPr>
          <a:xfrm>
            <a:off x="1043608" y="2276872"/>
            <a:ext cx="5400600" cy="1296144"/>
          </a:xfrm>
        </p:spPr>
        <p:txBody>
          <a:bodyPr>
            <a:normAutofit fontScale="62500" lnSpcReduction="20000"/>
          </a:bodyPr>
          <a:lstStyle/>
          <a:p>
            <a:r>
              <a:rPr lang="en-AU" dirty="0" smtClean="0"/>
              <a:t>&lt;4 lobes involved</a:t>
            </a:r>
          </a:p>
          <a:p>
            <a:r>
              <a:rPr lang="en-AU" dirty="0" smtClean="0"/>
              <a:t>Presenting &gt;1yr after resection of primary</a:t>
            </a:r>
          </a:p>
          <a:p>
            <a:r>
              <a:rPr lang="en-AU" dirty="0" smtClean="0"/>
              <a:t>At least 1cm margin of liver tissue</a:t>
            </a:r>
          </a:p>
          <a:p>
            <a:r>
              <a:rPr lang="en-AU" dirty="0" smtClean="0"/>
              <a:t>No </a:t>
            </a:r>
            <a:r>
              <a:rPr lang="en-AU" dirty="0" err="1" smtClean="0"/>
              <a:t>hilar</a:t>
            </a:r>
            <a:r>
              <a:rPr lang="en-AU" dirty="0" smtClean="0"/>
              <a:t> or </a:t>
            </a:r>
            <a:r>
              <a:rPr lang="en-AU" dirty="0" err="1" smtClean="0"/>
              <a:t>extrahepatic</a:t>
            </a:r>
            <a:r>
              <a:rPr lang="en-AU" dirty="0" smtClean="0"/>
              <a:t> disease</a:t>
            </a:r>
          </a:p>
        </p:txBody>
      </p:sp>
      <p:sp>
        <p:nvSpPr>
          <p:cNvPr id="4" name="TextBox 3"/>
          <p:cNvSpPr txBox="1"/>
          <p:nvPr/>
        </p:nvSpPr>
        <p:spPr>
          <a:xfrm>
            <a:off x="611560" y="1484784"/>
            <a:ext cx="792088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Patients with up to 4 lesions that can be safely removed with an adequate margin and have no evidence of </a:t>
            </a:r>
            <a:r>
              <a:rPr lang="en-US" dirty="0" err="1" smtClean="0"/>
              <a:t>extrahepatic</a:t>
            </a:r>
            <a:r>
              <a:rPr lang="en-US" dirty="0" smtClean="0"/>
              <a:t> disease should be considered for resection</a:t>
            </a:r>
            <a:endParaRPr lang="en-AU" dirty="0"/>
          </a:p>
        </p:txBody>
      </p:sp>
      <p:sp>
        <p:nvSpPr>
          <p:cNvPr id="5" name="TextBox 4"/>
          <p:cNvSpPr txBox="1"/>
          <p:nvPr/>
        </p:nvSpPr>
        <p:spPr>
          <a:xfrm>
            <a:off x="611560" y="3933056"/>
            <a:ext cx="7992888"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smtClean="0"/>
              <a:t>2006 Consensus Statement from American </a:t>
            </a:r>
            <a:r>
              <a:rPr lang="en-US" b="1" dirty="0" err="1" smtClean="0"/>
              <a:t>Hepato-Pancreato-Biliary</a:t>
            </a:r>
            <a:r>
              <a:rPr lang="en-US" b="1" dirty="0" smtClean="0"/>
              <a:t> Association:</a:t>
            </a:r>
          </a:p>
          <a:p>
            <a:endParaRPr lang="en-US" dirty="0" smtClean="0"/>
          </a:p>
          <a:p>
            <a:r>
              <a:rPr lang="en-US" dirty="0" smtClean="0"/>
              <a:t>Patients with CRLMs should be considered for resection if:</a:t>
            </a:r>
          </a:p>
          <a:p>
            <a:pPr marL="342900" indent="-342900">
              <a:buAutoNum type="arabicPeriod"/>
            </a:pPr>
            <a:r>
              <a:rPr lang="en-US" dirty="0" smtClean="0"/>
              <a:t>Disease can be completely </a:t>
            </a:r>
            <a:r>
              <a:rPr lang="en-US" dirty="0" err="1" smtClean="0"/>
              <a:t>resected</a:t>
            </a:r>
            <a:endParaRPr lang="en-US" dirty="0" smtClean="0"/>
          </a:p>
          <a:p>
            <a:pPr marL="342900" indent="-342900">
              <a:buAutoNum type="arabicPeriod"/>
            </a:pPr>
            <a:r>
              <a:rPr lang="en-AU" dirty="0" smtClean="0"/>
              <a:t>Two adjacent liver segments can be spared with adequate vascular inflow, outflow and </a:t>
            </a:r>
            <a:r>
              <a:rPr lang="en-AU" dirty="0" err="1" smtClean="0"/>
              <a:t>biliary</a:t>
            </a:r>
            <a:r>
              <a:rPr lang="en-AU" dirty="0" smtClean="0"/>
              <a:t> drainage</a:t>
            </a:r>
          </a:p>
          <a:p>
            <a:pPr marL="342900" indent="-342900">
              <a:buAutoNum type="arabicPeriod"/>
            </a:pPr>
            <a:r>
              <a:rPr lang="en-AU" dirty="0" smtClean="0"/>
              <a:t>Volume of remnant liver is adequate</a:t>
            </a:r>
            <a:endParaRPr lang="en-A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Contraindications for resection</a:t>
            </a:r>
            <a:endParaRPr lang="en-AU" dirty="0"/>
          </a:p>
        </p:txBody>
      </p:sp>
      <p:sp>
        <p:nvSpPr>
          <p:cNvPr id="4" name="Text Placeholder 3"/>
          <p:cNvSpPr>
            <a:spLocks noGrp="1"/>
          </p:cNvSpPr>
          <p:nvPr>
            <p:ph type="body" idx="1"/>
          </p:nvPr>
        </p:nvSpPr>
        <p:spPr/>
        <p:txBody>
          <a:bodyPr/>
          <a:lstStyle/>
          <a:p>
            <a:r>
              <a:rPr lang="en-US" dirty="0" smtClean="0"/>
              <a:t>General criteria</a:t>
            </a:r>
            <a:endParaRPr lang="en-AU" dirty="0"/>
          </a:p>
        </p:txBody>
      </p:sp>
      <p:sp>
        <p:nvSpPr>
          <p:cNvPr id="5" name="Content Placeholder 4"/>
          <p:cNvSpPr>
            <a:spLocks noGrp="1"/>
          </p:cNvSpPr>
          <p:nvPr>
            <p:ph sz="half" idx="2"/>
          </p:nvPr>
        </p:nvSpPr>
        <p:spPr/>
        <p:txBody>
          <a:bodyPr>
            <a:normAutofit/>
          </a:bodyPr>
          <a:lstStyle/>
          <a:p>
            <a:r>
              <a:rPr lang="en-AU" sz="2000" dirty="0" smtClean="0"/>
              <a:t>Non treatable primary tumour</a:t>
            </a:r>
          </a:p>
          <a:p>
            <a:r>
              <a:rPr lang="en-AU" sz="2000" dirty="0" smtClean="0"/>
              <a:t>Widespread pulmonary disease</a:t>
            </a:r>
          </a:p>
          <a:p>
            <a:r>
              <a:rPr lang="en-AU" sz="2000" dirty="0" err="1" smtClean="0"/>
              <a:t>Locoregional</a:t>
            </a:r>
            <a:r>
              <a:rPr lang="en-AU" sz="2000" dirty="0" smtClean="0"/>
              <a:t> recurrence</a:t>
            </a:r>
          </a:p>
          <a:p>
            <a:r>
              <a:rPr lang="en-AU" sz="2000" dirty="0" smtClean="0"/>
              <a:t>Uncontrollable peritoneal disease</a:t>
            </a:r>
          </a:p>
          <a:p>
            <a:r>
              <a:rPr lang="en-AU" sz="2000" dirty="0" smtClean="0"/>
              <a:t>Extensive nodal disease</a:t>
            </a:r>
          </a:p>
          <a:p>
            <a:r>
              <a:rPr lang="en-AU" sz="2000" dirty="0" smtClean="0"/>
              <a:t>Bone or CNS metastases</a:t>
            </a:r>
          </a:p>
          <a:p>
            <a:endParaRPr lang="en-AU" dirty="0"/>
          </a:p>
        </p:txBody>
      </p:sp>
      <p:sp>
        <p:nvSpPr>
          <p:cNvPr id="6" name="Text Placeholder 5"/>
          <p:cNvSpPr>
            <a:spLocks noGrp="1"/>
          </p:cNvSpPr>
          <p:nvPr>
            <p:ph type="body" sz="quarter" idx="3"/>
          </p:nvPr>
        </p:nvSpPr>
        <p:spPr/>
        <p:txBody>
          <a:bodyPr/>
          <a:lstStyle/>
          <a:p>
            <a:r>
              <a:rPr lang="en-US" dirty="0" smtClean="0"/>
              <a:t>Liver Lesions</a:t>
            </a:r>
            <a:endParaRPr lang="en-AU" dirty="0"/>
          </a:p>
        </p:txBody>
      </p:sp>
      <p:sp>
        <p:nvSpPr>
          <p:cNvPr id="7" name="Content Placeholder 6"/>
          <p:cNvSpPr>
            <a:spLocks noGrp="1"/>
          </p:cNvSpPr>
          <p:nvPr>
            <p:ph sz="quarter" idx="4"/>
          </p:nvPr>
        </p:nvSpPr>
        <p:spPr/>
        <p:txBody>
          <a:bodyPr>
            <a:normAutofit/>
          </a:bodyPr>
          <a:lstStyle/>
          <a:p>
            <a:r>
              <a:rPr lang="en-AU" sz="2000" dirty="0" smtClean="0"/>
              <a:t>Invasion of one branch of liver pedicle and contact with </a:t>
            </a:r>
            <a:r>
              <a:rPr lang="en-AU" sz="2000" dirty="0" err="1" smtClean="0"/>
              <a:t>contralateral</a:t>
            </a:r>
            <a:r>
              <a:rPr lang="en-AU" sz="2000" dirty="0" smtClean="0"/>
              <a:t> branch</a:t>
            </a:r>
          </a:p>
          <a:p>
            <a:r>
              <a:rPr lang="en-AU" sz="2000" dirty="0" smtClean="0"/>
              <a:t>Invasion of portal vein confluence</a:t>
            </a:r>
          </a:p>
          <a:p>
            <a:r>
              <a:rPr lang="en-AU" sz="2000" dirty="0" smtClean="0"/>
              <a:t>Contact with IVC</a:t>
            </a:r>
          </a:p>
          <a:p>
            <a:r>
              <a:rPr lang="en-AU" sz="2000" dirty="0" smtClean="0"/>
              <a:t>Invasion of all 3 hepatic veins</a:t>
            </a:r>
          </a:p>
          <a:p>
            <a:r>
              <a:rPr lang="en-AU" sz="2000" dirty="0" smtClean="0"/>
              <a:t>Insufficient residual liver</a:t>
            </a:r>
          </a:p>
          <a:p>
            <a:r>
              <a:rPr lang="en-AU" sz="2000" dirty="0" smtClean="0"/>
              <a:t>Coeliac </a:t>
            </a:r>
            <a:r>
              <a:rPr lang="en-AU" sz="2000" dirty="0" err="1" smtClean="0"/>
              <a:t>lymphadenopathy</a:t>
            </a:r>
            <a:endParaRPr lang="en-AU" sz="2000" dirty="0" smtClean="0"/>
          </a:p>
          <a:p>
            <a:r>
              <a:rPr lang="en-AU" sz="2000" dirty="0" smtClean="0"/>
              <a:t>Non-</a:t>
            </a:r>
            <a:r>
              <a:rPr lang="en-AU" sz="2000" dirty="0" err="1" smtClean="0"/>
              <a:t>resectable</a:t>
            </a:r>
            <a:r>
              <a:rPr lang="en-AU" sz="2000" dirty="0" smtClean="0"/>
              <a:t> </a:t>
            </a:r>
            <a:r>
              <a:rPr lang="en-AU" sz="2000" dirty="0" err="1" smtClean="0"/>
              <a:t>extrahepatic</a:t>
            </a:r>
            <a:r>
              <a:rPr lang="en-AU" sz="2000" dirty="0" smtClean="0"/>
              <a:t> disease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Strategies to Improve </a:t>
            </a:r>
            <a:r>
              <a:rPr lang="en-US" dirty="0" err="1" smtClean="0"/>
              <a:t>Resectability</a:t>
            </a:r>
            <a:endParaRPr lang="en-AU" dirty="0"/>
          </a:p>
        </p:txBody>
      </p:sp>
      <p:sp>
        <p:nvSpPr>
          <p:cNvPr id="8" name="Content Placeholder 7"/>
          <p:cNvSpPr>
            <a:spLocks noGrp="1"/>
          </p:cNvSpPr>
          <p:nvPr>
            <p:ph idx="1"/>
          </p:nvPr>
        </p:nvSpPr>
        <p:spPr/>
        <p:txBody>
          <a:bodyPr>
            <a:normAutofit lnSpcReduction="10000"/>
          </a:bodyPr>
          <a:lstStyle/>
          <a:p>
            <a:r>
              <a:rPr lang="en-AU" dirty="0" smtClean="0"/>
              <a:t>Portal Vein </a:t>
            </a:r>
            <a:r>
              <a:rPr lang="en-AU" dirty="0" err="1" smtClean="0"/>
              <a:t>Embolisation</a:t>
            </a:r>
            <a:endParaRPr lang="en-AU" dirty="0" smtClean="0"/>
          </a:p>
          <a:p>
            <a:pPr lvl="1"/>
            <a:r>
              <a:rPr lang="en-AU" dirty="0" smtClean="0"/>
              <a:t>Induces atrophy of liver to be </a:t>
            </a:r>
            <a:r>
              <a:rPr lang="en-AU" dirty="0" err="1" smtClean="0"/>
              <a:t>resected</a:t>
            </a:r>
            <a:r>
              <a:rPr lang="en-AU" dirty="0" smtClean="0"/>
              <a:t> and hypertrophy of liver that will remain</a:t>
            </a:r>
          </a:p>
          <a:p>
            <a:r>
              <a:rPr lang="en-AU" dirty="0" smtClean="0"/>
              <a:t>2 Stage </a:t>
            </a:r>
            <a:r>
              <a:rPr lang="en-AU" dirty="0" err="1" smtClean="0"/>
              <a:t>Hepatectomy</a:t>
            </a:r>
            <a:endParaRPr lang="en-AU" dirty="0" smtClean="0"/>
          </a:p>
          <a:p>
            <a:pPr lvl="1"/>
            <a:r>
              <a:rPr lang="en-AU" dirty="0" smtClean="0"/>
              <a:t>For bilateral lesions</a:t>
            </a:r>
          </a:p>
          <a:p>
            <a:pPr lvl="1"/>
            <a:r>
              <a:rPr lang="en-AU" dirty="0" smtClean="0"/>
              <a:t>Minor resection first to allow regeneration &amp; hypertrophy prior to major resection.</a:t>
            </a:r>
          </a:p>
          <a:p>
            <a:pPr lvl="1"/>
            <a:r>
              <a:rPr lang="en-AU" dirty="0" smtClean="0"/>
              <a:t>1YS 70%, 3YS 55%</a:t>
            </a:r>
          </a:p>
          <a:p>
            <a:r>
              <a:rPr lang="en-US" dirty="0" smtClean="0"/>
              <a:t>‘Induction’ or ‘Conversion’ chemotherapy</a:t>
            </a:r>
            <a:endParaRPr lang="en-AU" dirty="0" smtClean="0"/>
          </a:p>
          <a:p>
            <a:pPr lvl="2"/>
            <a:endParaRPr lang="en-A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Conversion Chemotherapy</a:t>
            </a:r>
            <a:endParaRPr lang="en-AU" dirty="0"/>
          </a:p>
        </p:txBody>
      </p:sp>
      <p:pic>
        <p:nvPicPr>
          <p:cNvPr id="7172" name="Picture 4" descr="http://img.medscape.com/pi/emed/ckb/radiology/336139-369936-7848.jpg"/>
          <p:cNvPicPr>
            <a:picLocks noChangeAspect="1" noChangeArrowheads="1"/>
          </p:cNvPicPr>
          <p:nvPr/>
        </p:nvPicPr>
        <p:blipFill>
          <a:blip r:embed="rId3" cstate="print"/>
          <a:srcRect/>
          <a:stretch>
            <a:fillRect/>
          </a:stretch>
        </p:blipFill>
        <p:spPr bwMode="auto">
          <a:xfrm>
            <a:off x="323528" y="2060848"/>
            <a:ext cx="8551533" cy="3672408"/>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Surgery</a:t>
            </a:r>
            <a:endParaRPr lang="en-AU" dirty="0"/>
          </a:p>
        </p:txBody>
      </p:sp>
      <p:sp>
        <p:nvSpPr>
          <p:cNvPr id="3" name="Content Placeholder 2"/>
          <p:cNvSpPr>
            <a:spLocks noGrp="1"/>
          </p:cNvSpPr>
          <p:nvPr>
            <p:ph idx="1"/>
          </p:nvPr>
        </p:nvSpPr>
        <p:spPr/>
        <p:txBody>
          <a:bodyPr>
            <a:normAutofit lnSpcReduction="10000"/>
          </a:bodyPr>
          <a:lstStyle/>
          <a:p>
            <a:r>
              <a:rPr lang="en-US" dirty="0" smtClean="0"/>
              <a:t>Hepatic </a:t>
            </a:r>
            <a:r>
              <a:rPr lang="en-US" dirty="0" err="1" smtClean="0"/>
              <a:t>segmentectomy</a:t>
            </a:r>
            <a:r>
              <a:rPr lang="en-US" dirty="0" smtClean="0"/>
              <a:t> is preferable to non-segmental resection for small localized lesions unless this increases the risk of </a:t>
            </a:r>
            <a:r>
              <a:rPr lang="en-US" dirty="0" err="1" smtClean="0"/>
              <a:t>postop</a:t>
            </a:r>
            <a:r>
              <a:rPr lang="en-US" dirty="0" smtClean="0"/>
              <a:t> liver failure.</a:t>
            </a:r>
          </a:p>
          <a:p>
            <a:r>
              <a:rPr lang="en-US" dirty="0" smtClean="0"/>
              <a:t>For small or awkwardly positioned lesions (</a:t>
            </a:r>
            <a:r>
              <a:rPr lang="en-US" dirty="0" err="1" smtClean="0"/>
              <a:t>eg</a:t>
            </a:r>
            <a:r>
              <a:rPr lang="en-US" dirty="0" smtClean="0"/>
              <a:t> apex of segment VIII) local resection may be preferable.</a:t>
            </a:r>
          </a:p>
          <a:p>
            <a:r>
              <a:rPr lang="en-US" dirty="0" smtClean="0"/>
              <a:t>Extensive disease requiring radical resections (more than one lobe) have a poorer outcome.</a:t>
            </a:r>
            <a:endParaRPr lang="en-A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Techniques for </a:t>
            </a:r>
            <a:r>
              <a:rPr lang="en-US" dirty="0" err="1" smtClean="0"/>
              <a:t>Minimising</a:t>
            </a:r>
            <a:r>
              <a:rPr lang="en-US" dirty="0" smtClean="0"/>
              <a:t> Blood Loss</a:t>
            </a:r>
            <a:endParaRPr lang="en-AU" dirty="0"/>
          </a:p>
        </p:txBody>
      </p:sp>
      <p:sp>
        <p:nvSpPr>
          <p:cNvPr id="3" name="Content Placeholder 2"/>
          <p:cNvSpPr>
            <a:spLocks noGrp="1"/>
          </p:cNvSpPr>
          <p:nvPr>
            <p:ph idx="1"/>
          </p:nvPr>
        </p:nvSpPr>
        <p:spPr/>
        <p:txBody>
          <a:bodyPr/>
          <a:lstStyle/>
          <a:p>
            <a:r>
              <a:rPr lang="en-US" dirty="0" smtClean="0"/>
              <a:t>Inflow occlusion (Pringle’s </a:t>
            </a:r>
            <a:r>
              <a:rPr lang="en-US" dirty="0" err="1" smtClean="0"/>
              <a:t>manoeuvre</a:t>
            </a:r>
            <a:r>
              <a:rPr lang="en-US" dirty="0" smtClean="0"/>
              <a:t>)</a:t>
            </a:r>
          </a:p>
          <a:p>
            <a:r>
              <a:rPr lang="en-US" dirty="0" smtClean="0"/>
              <a:t>Low CVP</a:t>
            </a:r>
          </a:p>
          <a:p>
            <a:r>
              <a:rPr lang="en-US" dirty="0" smtClean="0"/>
              <a:t>CUSA (ultrasonic aspirating dissector)</a:t>
            </a:r>
          </a:p>
          <a:p>
            <a:r>
              <a:rPr lang="en-US" dirty="0" err="1" smtClean="0"/>
              <a:t>Hydrojet</a:t>
            </a:r>
            <a:r>
              <a:rPr lang="en-US" dirty="0" smtClean="0"/>
              <a:t> (pressured water jet)</a:t>
            </a:r>
          </a:p>
          <a:p>
            <a:r>
              <a:rPr lang="en-US" dirty="0" err="1" smtClean="0"/>
              <a:t>TissueLink</a:t>
            </a:r>
            <a:r>
              <a:rPr lang="en-US" dirty="0" smtClean="0"/>
              <a:t> (dissecting sealer using radiofrequency energy)</a:t>
            </a:r>
          </a:p>
          <a:p>
            <a:endParaRPr lang="en-A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403648" y="116632"/>
            <a:ext cx="6503640" cy="828328"/>
          </a:xfrm>
        </p:spPr>
        <p:txBody>
          <a:bodyPr>
            <a:normAutofit/>
          </a:bodyPr>
          <a:lstStyle/>
          <a:p>
            <a:pPr eaLnBrk="1" hangingPunct="1"/>
            <a:r>
              <a:rPr lang="en-US" sz="3600" b="1" dirty="0" err="1" smtClean="0">
                <a:ea typeface="Geneva" charset="-128"/>
                <a:cs typeface="Geneva" charset="-128"/>
              </a:rPr>
              <a:t>Epiploic</a:t>
            </a:r>
            <a:r>
              <a:rPr lang="en-US" sz="3600" b="1" dirty="0" smtClean="0">
                <a:ea typeface="Geneva" charset="-128"/>
                <a:cs typeface="Geneva" charset="-128"/>
              </a:rPr>
              <a:t> Foramen (of Winslow)</a:t>
            </a:r>
            <a:endParaRPr lang="en-AU" sz="3600" b="1" dirty="0">
              <a:ea typeface="Geneva" charset="-128"/>
              <a:cs typeface="Geneva" charset="-128"/>
            </a:endParaRPr>
          </a:p>
        </p:txBody>
      </p:sp>
      <p:sp>
        <p:nvSpPr>
          <p:cNvPr id="34819" name="Rectangle 3"/>
          <p:cNvSpPr>
            <a:spLocks noGrp="1" noChangeArrowheads="1"/>
          </p:cNvSpPr>
          <p:nvPr>
            <p:ph type="body" idx="1"/>
          </p:nvPr>
        </p:nvSpPr>
        <p:spPr>
          <a:xfrm>
            <a:off x="0" y="990600"/>
            <a:ext cx="8892480" cy="3950568"/>
          </a:xfrm>
        </p:spPr>
        <p:txBody>
          <a:bodyPr>
            <a:normAutofit lnSpcReduction="10000"/>
          </a:bodyPr>
          <a:lstStyle/>
          <a:p>
            <a:pPr eaLnBrk="1" hangingPunct="1">
              <a:lnSpc>
                <a:spcPct val="90000"/>
              </a:lnSpc>
              <a:buClr>
                <a:schemeClr val="tx2"/>
              </a:buClr>
              <a:buFontTx/>
              <a:buChar char="•"/>
            </a:pPr>
            <a:r>
              <a:rPr lang="en-US" sz="2400" dirty="0" smtClean="0">
                <a:latin typeface="Arial" charset="0"/>
              </a:rPr>
              <a:t>Communication into lesser sac</a:t>
            </a:r>
          </a:p>
          <a:p>
            <a:pPr eaLnBrk="1" hangingPunct="1">
              <a:lnSpc>
                <a:spcPct val="90000"/>
              </a:lnSpc>
              <a:buClr>
                <a:schemeClr val="tx2"/>
              </a:buClr>
              <a:buFontTx/>
              <a:buChar char="•"/>
            </a:pPr>
            <a:r>
              <a:rPr lang="en-US" sz="2400" dirty="0" smtClean="0">
                <a:latin typeface="Arial" charset="0"/>
                <a:ea typeface="Geneva" charset="-128"/>
                <a:cs typeface="Geneva" charset="-128"/>
              </a:rPr>
              <a:t>Superiorly: caudate lobe</a:t>
            </a:r>
          </a:p>
          <a:p>
            <a:pPr eaLnBrk="1" hangingPunct="1">
              <a:lnSpc>
                <a:spcPct val="90000"/>
              </a:lnSpc>
              <a:buClr>
                <a:schemeClr val="tx2"/>
              </a:buClr>
              <a:buFontTx/>
              <a:buChar char="•"/>
            </a:pPr>
            <a:r>
              <a:rPr lang="en-US" sz="2400" dirty="0" err="1" smtClean="0">
                <a:latin typeface="Arial" charset="0"/>
                <a:ea typeface="Geneva" charset="-128"/>
                <a:cs typeface="Geneva" charset="-128"/>
              </a:rPr>
              <a:t>Anteriorly</a:t>
            </a:r>
            <a:r>
              <a:rPr lang="en-US" sz="2400" dirty="0" smtClean="0">
                <a:latin typeface="Arial" charset="0"/>
                <a:ea typeface="Geneva" charset="-128"/>
                <a:cs typeface="Geneva" charset="-128"/>
              </a:rPr>
              <a:t>: free edge of lesser </a:t>
            </a:r>
            <a:r>
              <a:rPr lang="en-US" sz="2400" dirty="0" err="1" smtClean="0">
                <a:latin typeface="Arial" charset="0"/>
                <a:ea typeface="Geneva" charset="-128"/>
                <a:cs typeface="Geneva" charset="-128"/>
              </a:rPr>
              <a:t>omentum</a:t>
            </a:r>
            <a:r>
              <a:rPr lang="en-US" sz="2400" dirty="0" smtClean="0">
                <a:latin typeface="Arial" charset="0"/>
                <a:ea typeface="Geneva" charset="-128"/>
                <a:cs typeface="Geneva" charset="-128"/>
              </a:rPr>
              <a:t> contains:</a:t>
            </a:r>
          </a:p>
          <a:p>
            <a:pPr lvl="1" eaLnBrk="1" hangingPunct="1">
              <a:lnSpc>
                <a:spcPct val="90000"/>
              </a:lnSpc>
              <a:buClr>
                <a:schemeClr val="tx2"/>
              </a:buClr>
              <a:buFontTx/>
              <a:buChar char="•"/>
            </a:pPr>
            <a:r>
              <a:rPr lang="en-US" sz="2400" dirty="0" smtClean="0">
                <a:latin typeface="Arial" charset="0"/>
              </a:rPr>
              <a:t>Common bile </a:t>
            </a:r>
            <a:r>
              <a:rPr lang="en-US" sz="2400" dirty="0" smtClean="0">
                <a:solidFill>
                  <a:srgbClr val="FF0000"/>
                </a:solidFill>
                <a:latin typeface="Arial" charset="0"/>
              </a:rPr>
              <a:t>duct</a:t>
            </a:r>
          </a:p>
          <a:p>
            <a:pPr lvl="1" eaLnBrk="1" hangingPunct="1">
              <a:lnSpc>
                <a:spcPct val="90000"/>
              </a:lnSpc>
              <a:buClr>
                <a:schemeClr val="tx2"/>
              </a:buClr>
              <a:buFontTx/>
              <a:buChar char="•"/>
            </a:pPr>
            <a:r>
              <a:rPr lang="en-US" sz="2400" dirty="0" smtClean="0">
                <a:latin typeface="Arial" charset="0"/>
              </a:rPr>
              <a:t>Hepatic </a:t>
            </a:r>
            <a:r>
              <a:rPr lang="en-US" sz="2400" dirty="0" smtClean="0">
                <a:solidFill>
                  <a:srgbClr val="FF0000"/>
                </a:solidFill>
                <a:latin typeface="Arial" charset="0"/>
              </a:rPr>
              <a:t>artery</a:t>
            </a:r>
          </a:p>
          <a:p>
            <a:pPr lvl="1" eaLnBrk="1" hangingPunct="1">
              <a:lnSpc>
                <a:spcPct val="90000"/>
              </a:lnSpc>
              <a:buClr>
                <a:schemeClr val="tx2"/>
              </a:buClr>
              <a:buFontTx/>
              <a:buChar char="•"/>
            </a:pPr>
            <a:r>
              <a:rPr lang="en-US" sz="2400" dirty="0" smtClean="0">
                <a:latin typeface="Arial" charset="0"/>
              </a:rPr>
              <a:t>Portal </a:t>
            </a:r>
            <a:r>
              <a:rPr lang="en-US" sz="2400" dirty="0" smtClean="0">
                <a:solidFill>
                  <a:srgbClr val="FF0000"/>
                </a:solidFill>
                <a:latin typeface="Arial" charset="0"/>
              </a:rPr>
              <a:t>vein</a:t>
            </a:r>
          </a:p>
          <a:p>
            <a:pPr eaLnBrk="1" hangingPunct="1">
              <a:lnSpc>
                <a:spcPct val="90000"/>
              </a:lnSpc>
              <a:buClr>
                <a:schemeClr val="tx2"/>
              </a:buClr>
              <a:buFontTx/>
              <a:buChar char="•"/>
            </a:pPr>
            <a:r>
              <a:rPr lang="en-US" sz="2400" dirty="0" smtClean="0">
                <a:latin typeface="Arial" charset="0"/>
              </a:rPr>
              <a:t>Inferiorly: D1</a:t>
            </a:r>
          </a:p>
          <a:p>
            <a:pPr eaLnBrk="1" hangingPunct="1">
              <a:lnSpc>
                <a:spcPct val="90000"/>
              </a:lnSpc>
              <a:buClr>
                <a:schemeClr val="tx2"/>
              </a:buClr>
              <a:buFontTx/>
              <a:buChar char="•"/>
            </a:pPr>
            <a:r>
              <a:rPr lang="en-US" sz="2400" dirty="0" err="1" smtClean="0">
                <a:latin typeface="Arial" charset="0"/>
              </a:rPr>
              <a:t>Posteriorly</a:t>
            </a:r>
            <a:r>
              <a:rPr lang="en-US" sz="2400" dirty="0" smtClean="0">
                <a:latin typeface="Arial" charset="0"/>
              </a:rPr>
              <a:t>: </a:t>
            </a:r>
            <a:r>
              <a:rPr lang="en-US" sz="2400" dirty="0" smtClean="0">
                <a:solidFill>
                  <a:srgbClr val="FF0000"/>
                </a:solidFill>
                <a:latin typeface="Arial" charset="0"/>
              </a:rPr>
              <a:t>IVC</a:t>
            </a:r>
            <a:r>
              <a:rPr lang="en-US" sz="2400" dirty="0" smtClean="0">
                <a:latin typeface="Arial" charset="0"/>
              </a:rPr>
              <a:t> + R </a:t>
            </a:r>
            <a:r>
              <a:rPr lang="en-US" sz="2400" dirty="0" err="1" smtClean="0">
                <a:latin typeface="Arial" charset="0"/>
              </a:rPr>
              <a:t>Crus</a:t>
            </a:r>
            <a:r>
              <a:rPr lang="en-US" sz="2400" dirty="0" smtClean="0">
                <a:latin typeface="Arial" charset="0"/>
              </a:rPr>
              <a:t> of </a:t>
            </a:r>
            <a:r>
              <a:rPr lang="en-US" sz="2400" dirty="0" smtClean="0">
                <a:solidFill>
                  <a:srgbClr val="FF0000"/>
                </a:solidFill>
                <a:latin typeface="Arial" charset="0"/>
              </a:rPr>
              <a:t>diaphragm</a:t>
            </a:r>
          </a:p>
          <a:p>
            <a:pPr eaLnBrk="1" hangingPunct="1">
              <a:lnSpc>
                <a:spcPct val="90000"/>
              </a:lnSpc>
              <a:buClr>
                <a:schemeClr val="tx2"/>
              </a:buClr>
              <a:buFontTx/>
              <a:buChar char="•"/>
            </a:pPr>
            <a:r>
              <a:rPr lang="en-US" sz="2400" dirty="0" smtClean="0">
                <a:latin typeface="Arial" charset="0"/>
              </a:rPr>
              <a:t>Ant -&gt; Post: </a:t>
            </a:r>
            <a:r>
              <a:rPr lang="en-US" sz="2400" dirty="0" smtClean="0">
                <a:solidFill>
                  <a:srgbClr val="FF0000"/>
                </a:solidFill>
                <a:latin typeface="Arial" charset="0"/>
              </a:rPr>
              <a:t>DAVID</a:t>
            </a:r>
          </a:p>
          <a:p>
            <a:pPr eaLnBrk="1" hangingPunct="1">
              <a:lnSpc>
                <a:spcPct val="90000"/>
              </a:lnSpc>
              <a:buClr>
                <a:schemeClr val="tx2"/>
              </a:buClr>
              <a:buFontTx/>
              <a:buChar char="•"/>
            </a:pPr>
            <a:r>
              <a:rPr lang="en-US" sz="2400" dirty="0" smtClean="0">
                <a:latin typeface="Arial" charset="0"/>
              </a:rPr>
              <a:t>Pringle’s </a:t>
            </a:r>
            <a:r>
              <a:rPr lang="en-US" sz="2400" dirty="0" err="1" smtClean="0">
                <a:latin typeface="Arial" charset="0"/>
              </a:rPr>
              <a:t>Manoeuvre</a:t>
            </a:r>
            <a:endParaRPr lang="en-US" sz="2400" dirty="0" smtClean="0">
              <a:latin typeface="Arial" charset="0"/>
            </a:endParaRPr>
          </a:p>
          <a:p>
            <a:pPr lvl="1" eaLnBrk="1" hangingPunct="1">
              <a:lnSpc>
                <a:spcPct val="90000"/>
              </a:lnSpc>
              <a:buClr>
                <a:schemeClr val="tx2"/>
              </a:buClr>
              <a:buFontTx/>
              <a:buChar char="•"/>
            </a:pPr>
            <a:endParaRPr lang="en-AU" dirty="0">
              <a:latin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19">
                                            <p:txEl>
                                              <p:pRg st="8" end="8"/>
                                            </p:txEl>
                                          </p:spTgt>
                                        </p:tgtEl>
                                        <p:attrNameLst>
                                          <p:attrName>style.visibility</p:attrName>
                                        </p:attrNameLst>
                                      </p:cBhvr>
                                      <p:to>
                                        <p:strVal val="visible"/>
                                      </p:to>
                                    </p:set>
                                    <p:anim calcmode="lin" valueType="num">
                                      <p:cBhvr additive="base">
                                        <p:cTn id="7" dur="1000" fill="hold"/>
                                        <p:tgtEl>
                                          <p:spTgt spid="34819">
                                            <p:txEl>
                                              <p:pRg st="8" end="8"/>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4819">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Laparoscopic Liver Resection</a:t>
            </a:r>
            <a:endParaRPr lang="en-AU" dirty="0"/>
          </a:p>
        </p:txBody>
      </p:sp>
      <p:sp>
        <p:nvSpPr>
          <p:cNvPr id="3" name="Content Placeholder 2"/>
          <p:cNvSpPr>
            <a:spLocks noGrp="1"/>
          </p:cNvSpPr>
          <p:nvPr>
            <p:ph idx="1"/>
          </p:nvPr>
        </p:nvSpPr>
        <p:spPr/>
        <p:txBody>
          <a:bodyPr/>
          <a:lstStyle/>
          <a:p>
            <a:r>
              <a:rPr lang="en-US" dirty="0" smtClean="0"/>
              <a:t>Current data based on retrospective series</a:t>
            </a:r>
          </a:p>
          <a:p>
            <a:r>
              <a:rPr lang="en-US" dirty="0" smtClean="0"/>
              <a:t>Equivalent </a:t>
            </a:r>
            <a:r>
              <a:rPr lang="en-US" dirty="0" err="1" smtClean="0"/>
              <a:t>oncological</a:t>
            </a:r>
            <a:r>
              <a:rPr lang="en-US" dirty="0" smtClean="0"/>
              <a:t> outcomes, with reduced operative blood loss and LOS.</a:t>
            </a:r>
          </a:p>
          <a:p>
            <a:r>
              <a:rPr lang="en-US" dirty="0" smtClean="0"/>
              <a:t>Safe and effective in appropriately trained surgeons.</a:t>
            </a:r>
            <a:endParaRPr lang="en-A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Morbidity and Mortality after Liver Resection for CRLMs</a:t>
            </a:r>
            <a:endParaRPr lang="en-AU" dirty="0"/>
          </a:p>
        </p:txBody>
      </p:sp>
      <p:sp>
        <p:nvSpPr>
          <p:cNvPr id="3" name="Content Placeholder 2"/>
          <p:cNvSpPr>
            <a:spLocks noGrp="1"/>
          </p:cNvSpPr>
          <p:nvPr>
            <p:ph sz="half" idx="1"/>
          </p:nvPr>
        </p:nvSpPr>
        <p:spPr/>
        <p:txBody>
          <a:bodyPr>
            <a:normAutofit fontScale="92500" lnSpcReduction="10000"/>
          </a:bodyPr>
          <a:lstStyle/>
          <a:p>
            <a:r>
              <a:rPr lang="en-US" dirty="0" smtClean="0"/>
              <a:t>30 Day Mortality 0-6.6%</a:t>
            </a:r>
          </a:p>
          <a:p>
            <a:pPr lvl="1"/>
            <a:r>
              <a:rPr lang="en-US" dirty="0" smtClean="0"/>
              <a:t>Hepatic failure</a:t>
            </a:r>
          </a:p>
          <a:p>
            <a:pPr lvl="1"/>
            <a:r>
              <a:rPr lang="en-US" dirty="0" smtClean="0"/>
              <a:t>Postoperative </a:t>
            </a:r>
            <a:r>
              <a:rPr lang="en-US" dirty="0" err="1" smtClean="0"/>
              <a:t>haemorrhage</a:t>
            </a:r>
            <a:endParaRPr lang="en-US" dirty="0" smtClean="0"/>
          </a:p>
          <a:p>
            <a:pPr lvl="1"/>
            <a:r>
              <a:rPr lang="en-US" dirty="0" err="1" smtClean="0"/>
              <a:t>Generalised</a:t>
            </a:r>
            <a:r>
              <a:rPr lang="en-US" dirty="0" smtClean="0"/>
              <a:t> sepsis</a:t>
            </a:r>
          </a:p>
          <a:p>
            <a:pPr lvl="1"/>
            <a:r>
              <a:rPr lang="en-US" dirty="0" smtClean="0"/>
              <a:t>Cardiac failure</a:t>
            </a:r>
          </a:p>
          <a:p>
            <a:pPr lvl="1"/>
            <a:r>
              <a:rPr lang="en-US" dirty="0" smtClean="0"/>
              <a:t>Multi-organ failure</a:t>
            </a:r>
          </a:p>
          <a:p>
            <a:pPr lvl="1"/>
            <a:r>
              <a:rPr lang="en-US" dirty="0" smtClean="0"/>
              <a:t>Pulmonary embolism</a:t>
            </a:r>
          </a:p>
          <a:p>
            <a:pPr lvl="1"/>
            <a:r>
              <a:rPr lang="en-US" dirty="0" smtClean="0"/>
              <a:t>Bile leak</a:t>
            </a:r>
          </a:p>
          <a:p>
            <a:pPr lvl="1"/>
            <a:r>
              <a:rPr lang="en-US" dirty="0" err="1" smtClean="0"/>
              <a:t>Anastomotic</a:t>
            </a:r>
            <a:r>
              <a:rPr lang="en-US" dirty="0" smtClean="0"/>
              <a:t> leak</a:t>
            </a:r>
          </a:p>
        </p:txBody>
      </p:sp>
      <p:sp>
        <p:nvSpPr>
          <p:cNvPr id="4" name="Content Placeholder 3"/>
          <p:cNvSpPr>
            <a:spLocks noGrp="1"/>
          </p:cNvSpPr>
          <p:nvPr>
            <p:ph sz="half" idx="2"/>
          </p:nvPr>
        </p:nvSpPr>
        <p:spPr/>
        <p:txBody>
          <a:bodyPr>
            <a:normAutofit fontScale="92500" lnSpcReduction="10000"/>
          </a:bodyPr>
          <a:lstStyle/>
          <a:p>
            <a:r>
              <a:rPr lang="en-US" dirty="0" err="1" smtClean="0"/>
              <a:t>Mobidity</a:t>
            </a:r>
            <a:endParaRPr lang="en-US" dirty="0" smtClean="0"/>
          </a:p>
          <a:p>
            <a:pPr lvl="1"/>
            <a:r>
              <a:rPr lang="en-US" dirty="0" smtClean="0"/>
              <a:t>Wound infection (5.4%)</a:t>
            </a:r>
          </a:p>
          <a:p>
            <a:pPr lvl="1"/>
            <a:r>
              <a:rPr lang="en-US" dirty="0" err="1" smtClean="0"/>
              <a:t>Generalised</a:t>
            </a:r>
            <a:r>
              <a:rPr lang="en-US" dirty="0" smtClean="0"/>
              <a:t> sepsis (4.6%)</a:t>
            </a:r>
          </a:p>
          <a:p>
            <a:pPr lvl="1"/>
            <a:r>
              <a:rPr lang="en-US" dirty="0" smtClean="0"/>
              <a:t>Pleural effusion (4.3%)</a:t>
            </a:r>
          </a:p>
          <a:p>
            <a:pPr lvl="1"/>
            <a:r>
              <a:rPr lang="en-US" dirty="0" smtClean="0"/>
              <a:t>Bile leak (4%)</a:t>
            </a:r>
          </a:p>
          <a:p>
            <a:pPr lvl="1"/>
            <a:r>
              <a:rPr lang="en-US" dirty="0" err="1" smtClean="0"/>
              <a:t>Perihepatic</a:t>
            </a:r>
            <a:r>
              <a:rPr lang="en-US" dirty="0" smtClean="0"/>
              <a:t> abscess (3.0%)</a:t>
            </a:r>
          </a:p>
          <a:p>
            <a:pPr lvl="1"/>
            <a:r>
              <a:rPr lang="en-US" dirty="0" smtClean="0"/>
              <a:t>Hepatic failure (2.8%)</a:t>
            </a:r>
          </a:p>
          <a:p>
            <a:pPr lvl="1"/>
            <a:r>
              <a:rPr lang="en-US" dirty="0" smtClean="0"/>
              <a:t>Arrhythmia (2.8%)</a:t>
            </a:r>
          </a:p>
          <a:p>
            <a:pPr lvl="1"/>
            <a:r>
              <a:rPr lang="en-US" dirty="0" smtClean="0"/>
              <a:t>Post operative </a:t>
            </a:r>
            <a:r>
              <a:rPr lang="en-US" dirty="0" err="1" smtClean="0"/>
              <a:t>haemorrhage</a:t>
            </a:r>
            <a:r>
              <a:rPr lang="en-US" dirty="0" smtClean="0"/>
              <a:t> (2.7%)</a:t>
            </a:r>
          </a:p>
          <a:p>
            <a:pPr lvl="1"/>
            <a:r>
              <a:rPr lang="en-US" dirty="0" smtClean="0"/>
              <a:t>Cardiac failure (2.4%)</a:t>
            </a:r>
          </a:p>
          <a:p>
            <a:pPr lvl="1"/>
            <a:r>
              <a:rPr lang="en-US" dirty="0" smtClean="0"/>
              <a:t>Pneumonia (1.9%)</a:t>
            </a:r>
          </a:p>
          <a:p>
            <a:endParaRPr lang="en-A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Chemotherapy for CRLMs</a:t>
            </a:r>
            <a:endParaRPr lang="en-AU" dirty="0"/>
          </a:p>
        </p:txBody>
      </p:sp>
      <p:sp>
        <p:nvSpPr>
          <p:cNvPr id="6" name="Content Placeholder 5"/>
          <p:cNvSpPr>
            <a:spLocks noGrp="1"/>
          </p:cNvSpPr>
          <p:nvPr>
            <p:ph idx="1"/>
          </p:nvPr>
        </p:nvSpPr>
        <p:spPr>
          <a:xfrm>
            <a:off x="457200" y="1600200"/>
            <a:ext cx="8229600" cy="4421087"/>
          </a:xfrm>
        </p:spPr>
        <p:txBody>
          <a:bodyPr>
            <a:normAutofit fontScale="70000" lnSpcReduction="20000"/>
          </a:bodyPr>
          <a:lstStyle/>
          <a:p>
            <a:r>
              <a:rPr lang="en-US" dirty="0" smtClean="0"/>
              <a:t>Treatment goal:</a:t>
            </a:r>
          </a:p>
          <a:p>
            <a:pPr lvl="1"/>
            <a:r>
              <a:rPr lang="en-US" dirty="0" smtClean="0"/>
              <a:t>Prolong life</a:t>
            </a:r>
          </a:p>
          <a:p>
            <a:pPr lvl="1"/>
            <a:r>
              <a:rPr lang="en-US" dirty="0" smtClean="0"/>
              <a:t>Conversion of </a:t>
            </a:r>
            <a:r>
              <a:rPr lang="en-US" dirty="0" err="1" smtClean="0"/>
              <a:t>irresectable</a:t>
            </a:r>
            <a:r>
              <a:rPr lang="en-US" dirty="0" smtClean="0"/>
              <a:t> to </a:t>
            </a:r>
            <a:r>
              <a:rPr lang="en-US" dirty="0" err="1" smtClean="0"/>
              <a:t>resectable</a:t>
            </a:r>
            <a:r>
              <a:rPr lang="en-US" dirty="0" smtClean="0"/>
              <a:t> </a:t>
            </a:r>
            <a:r>
              <a:rPr lang="en-US" dirty="0" err="1" smtClean="0"/>
              <a:t>tumour</a:t>
            </a:r>
            <a:endParaRPr lang="en-US" dirty="0" smtClean="0"/>
          </a:p>
          <a:p>
            <a:pPr lvl="1"/>
            <a:r>
              <a:rPr lang="en-US" dirty="0" smtClean="0"/>
              <a:t>Reduce occult disease burden</a:t>
            </a:r>
          </a:p>
          <a:p>
            <a:pPr lvl="1"/>
            <a:endParaRPr lang="en-US" dirty="0" smtClean="0"/>
          </a:p>
          <a:p>
            <a:r>
              <a:rPr lang="en-US" dirty="0" smtClean="0"/>
              <a:t>Chemotherapeutic agents</a:t>
            </a:r>
          </a:p>
          <a:p>
            <a:pPr lvl="1"/>
            <a:r>
              <a:rPr lang="en-US" dirty="0" smtClean="0"/>
              <a:t>5FU</a:t>
            </a:r>
          </a:p>
          <a:p>
            <a:pPr lvl="1"/>
            <a:r>
              <a:rPr lang="en-US" dirty="0" err="1" smtClean="0"/>
              <a:t>Oxaliplatin</a:t>
            </a:r>
            <a:endParaRPr lang="en-US" dirty="0" smtClean="0"/>
          </a:p>
          <a:p>
            <a:pPr lvl="1"/>
            <a:r>
              <a:rPr lang="en-US" dirty="0" err="1" smtClean="0"/>
              <a:t>Irinotecan</a:t>
            </a:r>
            <a:endParaRPr lang="en-US" dirty="0" smtClean="0"/>
          </a:p>
          <a:p>
            <a:pPr lvl="1"/>
            <a:r>
              <a:rPr lang="en-US" dirty="0" err="1" smtClean="0"/>
              <a:t>Cetuximab</a:t>
            </a:r>
            <a:r>
              <a:rPr lang="en-US" dirty="0" smtClean="0"/>
              <a:t> (</a:t>
            </a:r>
            <a:r>
              <a:rPr lang="en-US" dirty="0" err="1" smtClean="0"/>
              <a:t>mAb</a:t>
            </a:r>
            <a:r>
              <a:rPr lang="en-US" dirty="0" smtClean="0"/>
              <a:t>) inhibits EGFR</a:t>
            </a:r>
          </a:p>
          <a:p>
            <a:pPr lvl="1"/>
            <a:r>
              <a:rPr lang="en-US" dirty="0" err="1" smtClean="0"/>
              <a:t>Bevacizumab</a:t>
            </a:r>
            <a:r>
              <a:rPr lang="en-US" dirty="0" smtClean="0"/>
              <a:t> (</a:t>
            </a:r>
            <a:r>
              <a:rPr lang="en-US" dirty="0" err="1" smtClean="0"/>
              <a:t>mAb</a:t>
            </a:r>
            <a:r>
              <a:rPr lang="en-US" dirty="0" smtClean="0"/>
              <a:t>) inhibits VEGF receptors</a:t>
            </a:r>
          </a:p>
          <a:p>
            <a:pPr lvl="1"/>
            <a:endParaRPr lang="en-US" dirty="0" smtClean="0"/>
          </a:p>
          <a:p>
            <a:r>
              <a:rPr lang="en-US" dirty="0" smtClean="0"/>
              <a:t>Combination Regimens: FOLFOX, FOLFIRI</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 of Chemotherapy</a:t>
            </a:r>
            <a:endParaRPr lang="en-AU" dirty="0"/>
          </a:p>
        </p:txBody>
      </p:sp>
      <p:sp>
        <p:nvSpPr>
          <p:cNvPr id="3" name="Content Placeholder 2"/>
          <p:cNvSpPr>
            <a:spLocks noGrp="1"/>
          </p:cNvSpPr>
          <p:nvPr>
            <p:ph idx="1"/>
          </p:nvPr>
        </p:nvSpPr>
        <p:spPr/>
        <p:txBody>
          <a:bodyPr>
            <a:normAutofit fontScale="92500" lnSpcReduction="20000"/>
          </a:bodyPr>
          <a:lstStyle/>
          <a:p>
            <a:r>
              <a:rPr lang="en-AU" dirty="0" err="1" smtClean="0"/>
              <a:t>Irinotecan</a:t>
            </a:r>
            <a:endParaRPr lang="en-AU" dirty="0" smtClean="0"/>
          </a:p>
          <a:p>
            <a:pPr lvl="1"/>
            <a:r>
              <a:rPr lang="en-AU" dirty="0" smtClean="0"/>
              <a:t>Sinusoidal dilation</a:t>
            </a:r>
          </a:p>
          <a:p>
            <a:r>
              <a:rPr lang="en-AU" dirty="0" err="1" smtClean="0"/>
              <a:t>Oxaliplatin</a:t>
            </a:r>
            <a:endParaRPr lang="en-AU" dirty="0" smtClean="0"/>
          </a:p>
          <a:p>
            <a:pPr lvl="1"/>
            <a:r>
              <a:rPr lang="en-AU" dirty="0" err="1" smtClean="0"/>
              <a:t>Steatohepatitis</a:t>
            </a:r>
            <a:endParaRPr lang="en-AU" dirty="0" smtClean="0"/>
          </a:p>
          <a:p>
            <a:r>
              <a:rPr lang="en-AU" dirty="0" err="1" smtClean="0"/>
              <a:t>Bevacizumab</a:t>
            </a:r>
            <a:endParaRPr lang="en-AU" dirty="0" smtClean="0"/>
          </a:p>
          <a:p>
            <a:pPr lvl="1"/>
            <a:r>
              <a:rPr lang="en-AU" dirty="0" smtClean="0"/>
              <a:t>Impaired healing/regeneration</a:t>
            </a:r>
          </a:p>
          <a:p>
            <a:r>
              <a:rPr lang="en-AU" dirty="0" smtClean="0"/>
              <a:t>Regional Chemotherapy</a:t>
            </a:r>
          </a:p>
          <a:p>
            <a:pPr lvl="1"/>
            <a:r>
              <a:rPr lang="en-AU" dirty="0" smtClean="0"/>
              <a:t>Catheter</a:t>
            </a:r>
          </a:p>
          <a:p>
            <a:pPr lvl="1"/>
            <a:r>
              <a:rPr lang="en-AU" dirty="0" err="1" smtClean="0"/>
              <a:t>Biliary</a:t>
            </a:r>
            <a:r>
              <a:rPr lang="en-AU" dirty="0" smtClean="0"/>
              <a:t> stricture</a:t>
            </a:r>
          </a:p>
          <a:p>
            <a:pPr lvl="1"/>
            <a:r>
              <a:rPr lang="en-AU" dirty="0" smtClean="0"/>
              <a:t>Peptic ulceration</a:t>
            </a:r>
            <a:endParaRPr lang="en-A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Hepatic Arterial Infusion (HAI)</a:t>
            </a:r>
            <a:endParaRPr lang="en-AU" dirty="0"/>
          </a:p>
        </p:txBody>
      </p:sp>
      <p:sp>
        <p:nvSpPr>
          <p:cNvPr id="3" name="Content Placeholder 2"/>
          <p:cNvSpPr>
            <a:spLocks noGrp="1"/>
          </p:cNvSpPr>
          <p:nvPr>
            <p:ph idx="1"/>
          </p:nvPr>
        </p:nvSpPr>
        <p:spPr/>
        <p:txBody>
          <a:bodyPr/>
          <a:lstStyle/>
          <a:p>
            <a:r>
              <a:rPr lang="en-US" dirty="0" smtClean="0"/>
              <a:t>Targeted dosing of chemotherapy with reduced systemic dose</a:t>
            </a:r>
          </a:p>
          <a:p>
            <a:r>
              <a:rPr lang="en-US" dirty="0" smtClean="0"/>
              <a:t>Catheter inserted into proximal GDA or hepatic artery at </a:t>
            </a:r>
            <a:r>
              <a:rPr lang="en-US" dirty="0" err="1" smtClean="0"/>
              <a:t>laparotomy</a:t>
            </a:r>
            <a:endParaRPr lang="en-US" dirty="0" smtClean="0"/>
          </a:p>
          <a:p>
            <a:r>
              <a:rPr lang="en-US" dirty="0" err="1" smtClean="0"/>
              <a:t>Cholecystectomy</a:t>
            </a:r>
            <a:endParaRPr lang="en-US" dirty="0" smtClean="0"/>
          </a:p>
          <a:p>
            <a:r>
              <a:rPr lang="en-US" dirty="0" smtClean="0"/>
              <a:t>Response rate 41% compared with systemic chemotherapy 14%, but no improved survival</a:t>
            </a:r>
            <a:endParaRPr lang="en-A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TACE</a:t>
            </a:r>
            <a:endParaRPr lang="en-AU" dirty="0"/>
          </a:p>
        </p:txBody>
      </p:sp>
      <p:sp>
        <p:nvSpPr>
          <p:cNvPr id="3" name="Content Placeholder 2"/>
          <p:cNvSpPr>
            <a:spLocks noGrp="1"/>
          </p:cNvSpPr>
          <p:nvPr>
            <p:ph idx="1"/>
          </p:nvPr>
        </p:nvSpPr>
        <p:spPr/>
        <p:txBody>
          <a:bodyPr/>
          <a:lstStyle/>
          <a:p>
            <a:r>
              <a:rPr lang="en-US" dirty="0" smtClean="0"/>
              <a:t>Drug eluting beads</a:t>
            </a:r>
            <a:r>
              <a:rPr lang="en-AU" dirty="0" smtClean="0"/>
              <a:t> are compressible microspheres produced from polyvinyl alcohol (PVA) </a:t>
            </a:r>
            <a:r>
              <a:rPr lang="en-AU" dirty="0" err="1" smtClean="0"/>
              <a:t>hydrogel</a:t>
            </a:r>
            <a:r>
              <a:rPr lang="en-AU" dirty="0" smtClean="0"/>
              <a:t> loaded with drug (</a:t>
            </a:r>
            <a:r>
              <a:rPr lang="en-AU" dirty="0" err="1" smtClean="0"/>
              <a:t>Irinotecan</a:t>
            </a:r>
            <a:r>
              <a:rPr lang="en-AU" dirty="0" smtClean="0"/>
              <a:t>)</a:t>
            </a:r>
          </a:p>
          <a:p>
            <a:r>
              <a:rPr lang="en-US" dirty="0" smtClean="0"/>
              <a:t>DEB-TACE uses combination </a:t>
            </a:r>
            <a:r>
              <a:rPr lang="en-US" dirty="0" err="1" smtClean="0"/>
              <a:t>embolisation</a:t>
            </a:r>
            <a:r>
              <a:rPr lang="en-US" dirty="0" smtClean="0"/>
              <a:t> and chemotherapy</a:t>
            </a:r>
          </a:p>
        </p:txBody>
      </p:sp>
      <p:pic>
        <p:nvPicPr>
          <p:cNvPr id="3074" name="Picture 2" descr="E:\Anatomy Lectures by David Ryan\imagesCAXHVD9D.jpg"/>
          <p:cNvPicPr>
            <a:picLocks noChangeAspect="1" noChangeArrowheads="1"/>
          </p:cNvPicPr>
          <p:nvPr/>
        </p:nvPicPr>
        <p:blipFill>
          <a:blip r:embed="rId3" cstate="print"/>
          <a:srcRect/>
          <a:stretch>
            <a:fillRect/>
          </a:stretch>
        </p:blipFill>
        <p:spPr bwMode="auto">
          <a:xfrm>
            <a:off x="5364088" y="3789040"/>
            <a:ext cx="2880320" cy="2971551"/>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SIRT</a:t>
            </a:r>
            <a:endParaRPr lang="en-AU" dirty="0"/>
          </a:p>
        </p:txBody>
      </p:sp>
      <p:sp>
        <p:nvSpPr>
          <p:cNvPr id="3" name="Content Placeholder 2"/>
          <p:cNvSpPr>
            <a:spLocks noGrp="1"/>
          </p:cNvSpPr>
          <p:nvPr>
            <p:ph idx="1"/>
          </p:nvPr>
        </p:nvSpPr>
        <p:spPr/>
        <p:txBody>
          <a:bodyPr/>
          <a:lstStyle/>
          <a:p>
            <a:r>
              <a:rPr lang="en-US" dirty="0" smtClean="0"/>
              <a:t>Selective Internal Radiation Treatment</a:t>
            </a:r>
          </a:p>
          <a:p>
            <a:r>
              <a:rPr lang="en-US" dirty="0" smtClean="0"/>
              <a:t>Intra-hepatic arterial administration of yttrium-90 microspheres, emitting high energy beta particles</a:t>
            </a:r>
          </a:p>
          <a:p>
            <a:r>
              <a:rPr lang="en-US" dirty="0" smtClean="0"/>
              <a:t>Delivered via arterial </a:t>
            </a:r>
            <a:r>
              <a:rPr lang="en-US" dirty="0" err="1" smtClean="0"/>
              <a:t>embolisation</a:t>
            </a:r>
            <a:endParaRPr lang="en-AU" dirty="0"/>
          </a:p>
        </p:txBody>
      </p:sp>
      <p:pic>
        <p:nvPicPr>
          <p:cNvPr id="2050" name="Picture 2" descr="E:\Anatomy Lectures by David Ryan\imagesCA62JFLR.jpg"/>
          <p:cNvPicPr>
            <a:picLocks noChangeAspect="1" noChangeArrowheads="1"/>
          </p:cNvPicPr>
          <p:nvPr/>
        </p:nvPicPr>
        <p:blipFill>
          <a:blip r:embed="rId2" cstate="print"/>
          <a:srcRect/>
          <a:stretch>
            <a:fillRect/>
          </a:stretch>
        </p:blipFill>
        <p:spPr bwMode="auto">
          <a:xfrm>
            <a:off x="2915816" y="4437112"/>
            <a:ext cx="3826711" cy="2142958"/>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Ablation Therapies</a:t>
            </a:r>
            <a:endParaRPr lang="en-AU" dirty="0"/>
          </a:p>
        </p:txBody>
      </p:sp>
      <p:sp>
        <p:nvSpPr>
          <p:cNvPr id="3" name="Content Placeholder 2"/>
          <p:cNvSpPr>
            <a:spLocks noGrp="1"/>
          </p:cNvSpPr>
          <p:nvPr>
            <p:ph idx="1"/>
          </p:nvPr>
        </p:nvSpPr>
        <p:spPr/>
        <p:txBody>
          <a:bodyPr/>
          <a:lstStyle/>
          <a:p>
            <a:r>
              <a:rPr lang="en-US" dirty="0" smtClean="0"/>
              <a:t>Radiofrequency ablation (RFA)</a:t>
            </a:r>
          </a:p>
          <a:p>
            <a:r>
              <a:rPr lang="en-US" dirty="0" smtClean="0"/>
              <a:t>Microwave ablation (MWA)</a:t>
            </a:r>
          </a:p>
          <a:p>
            <a:r>
              <a:rPr lang="en-US" dirty="0" err="1" smtClean="0"/>
              <a:t>Cryotherapy</a:t>
            </a:r>
            <a:endParaRPr lang="en-US" dirty="0" smtClean="0"/>
          </a:p>
          <a:p>
            <a:r>
              <a:rPr lang="en-US" dirty="0" smtClean="0"/>
              <a:t>Laser hyperthermia</a:t>
            </a:r>
          </a:p>
          <a:p>
            <a:r>
              <a:rPr lang="en-US" dirty="0" smtClean="0"/>
              <a:t>Ethanol injection</a:t>
            </a:r>
            <a:endParaRPr lang="en-AU" dirty="0"/>
          </a:p>
        </p:txBody>
      </p:sp>
      <p:pic>
        <p:nvPicPr>
          <p:cNvPr id="1026" name="Picture 2" descr="E:\Anatomy Lectures by David Ryan\images.jpg"/>
          <p:cNvPicPr>
            <a:picLocks noChangeAspect="1" noChangeArrowheads="1"/>
          </p:cNvPicPr>
          <p:nvPr/>
        </p:nvPicPr>
        <p:blipFill>
          <a:blip r:embed="rId3" cstate="print"/>
          <a:srcRect/>
          <a:stretch>
            <a:fillRect/>
          </a:stretch>
        </p:blipFill>
        <p:spPr bwMode="auto">
          <a:xfrm>
            <a:off x="323528" y="4653136"/>
            <a:ext cx="4530080" cy="1359024"/>
          </a:xfrm>
          <a:prstGeom prst="rect">
            <a:avLst/>
          </a:prstGeom>
          <a:noFill/>
        </p:spPr>
      </p:pic>
      <p:pic>
        <p:nvPicPr>
          <p:cNvPr id="1027" name="Picture 3" descr="E:\Anatomy Lectures by David Ryan\imagesCAG3BMFM.jpg"/>
          <p:cNvPicPr>
            <a:picLocks noChangeAspect="1" noChangeArrowheads="1"/>
          </p:cNvPicPr>
          <p:nvPr/>
        </p:nvPicPr>
        <p:blipFill>
          <a:blip r:embed="rId4" cstate="print"/>
          <a:srcRect/>
          <a:stretch>
            <a:fillRect/>
          </a:stretch>
        </p:blipFill>
        <p:spPr bwMode="auto">
          <a:xfrm>
            <a:off x="5076056" y="4581128"/>
            <a:ext cx="3744416" cy="1411829"/>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Radiofrequency Ablation</a:t>
            </a:r>
            <a:endParaRPr lang="en-AU" dirty="0"/>
          </a:p>
        </p:txBody>
      </p:sp>
      <p:pic>
        <p:nvPicPr>
          <p:cNvPr id="4098" name="Picture 2" descr="E:\Anatomy Lectures by David Ryan\rfa_diagram.jpg"/>
          <p:cNvPicPr>
            <a:picLocks noGrp="1" noChangeAspect="1" noChangeArrowheads="1"/>
          </p:cNvPicPr>
          <p:nvPr>
            <p:ph idx="1"/>
          </p:nvPr>
        </p:nvPicPr>
        <p:blipFill>
          <a:blip r:embed="rId3" cstate="print"/>
          <a:srcRect/>
          <a:stretch>
            <a:fillRect/>
          </a:stretch>
        </p:blipFill>
        <p:spPr bwMode="auto">
          <a:xfrm>
            <a:off x="1043608" y="1700808"/>
            <a:ext cx="7239205" cy="3744416"/>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Statements</a:t>
            </a:r>
            <a:endParaRPr lang="en-AU" dirty="0"/>
          </a:p>
        </p:txBody>
      </p:sp>
      <p:sp>
        <p:nvSpPr>
          <p:cNvPr id="3" name="Content Placeholder 2"/>
          <p:cNvSpPr>
            <a:spLocks noGrp="1"/>
          </p:cNvSpPr>
          <p:nvPr>
            <p:ph idx="1"/>
          </p:nvPr>
        </p:nvSpPr>
        <p:spPr/>
        <p:txBody>
          <a:bodyPr>
            <a:normAutofit fontScale="77500" lnSpcReduction="20000"/>
          </a:bodyPr>
          <a:lstStyle/>
          <a:p>
            <a:r>
              <a:rPr lang="en-US" i="1" dirty="0" smtClean="0"/>
              <a:t>The aim of pre-operative assessment and post operative follow up surveillance is to identify metastatic disease as early as possible, in order to select patients who might benefit from surgery, adjuvant or palliative chemotherapy, and to exclude those for whom treatment is inappropriate.</a:t>
            </a:r>
            <a:endParaRPr lang="en-AU" i="1" dirty="0" smtClean="0"/>
          </a:p>
          <a:p>
            <a:endParaRPr lang="en-US" dirty="0" smtClean="0"/>
          </a:p>
          <a:p>
            <a:r>
              <a:rPr lang="en-US" i="1" dirty="0" smtClean="0"/>
              <a:t>There are no absolute contraindications to surgical resection of CRLMs as long as the disease can be fully </a:t>
            </a:r>
            <a:r>
              <a:rPr lang="en-US" i="1" dirty="0" err="1" smtClean="0"/>
              <a:t>resected</a:t>
            </a:r>
            <a:r>
              <a:rPr lang="en-US" i="1" dirty="0" smtClean="0"/>
              <a:t> (including </a:t>
            </a:r>
            <a:r>
              <a:rPr lang="en-US" i="1" dirty="0" err="1" smtClean="0"/>
              <a:t>extrahepatic</a:t>
            </a:r>
            <a:r>
              <a:rPr lang="en-US" i="1" dirty="0" smtClean="0"/>
              <a:t> disease). The use of advanced surgical techniques and chemotherapy may bring patients previously </a:t>
            </a:r>
            <a:r>
              <a:rPr lang="en-US" i="1" dirty="0" err="1" smtClean="0"/>
              <a:t>irresectable</a:t>
            </a:r>
            <a:r>
              <a:rPr lang="en-US" i="1" dirty="0" smtClean="0"/>
              <a:t> to surgery with curative intent.</a:t>
            </a:r>
            <a:endParaRPr lang="en-AU" i="1" dirty="0" smtClean="0"/>
          </a:p>
          <a:p>
            <a:endParaRPr lang="en-A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907704" y="116632"/>
            <a:ext cx="5067672" cy="620688"/>
          </a:xfrm>
        </p:spPr>
        <p:txBody>
          <a:bodyPr>
            <a:normAutofit/>
          </a:bodyPr>
          <a:lstStyle/>
          <a:p>
            <a:pPr eaLnBrk="1" hangingPunct="1"/>
            <a:r>
              <a:rPr lang="en-US" sz="3200" b="1" dirty="0">
                <a:ea typeface="Geneva" charset="-128"/>
                <a:cs typeface="Geneva" charset="-128"/>
              </a:rPr>
              <a:t>Liver Vessels</a:t>
            </a:r>
            <a:endParaRPr lang="en-AU" sz="3200" b="1" dirty="0">
              <a:ea typeface="Geneva" charset="-128"/>
              <a:cs typeface="Geneva" charset="-128"/>
            </a:endParaRPr>
          </a:p>
        </p:txBody>
      </p:sp>
      <p:sp>
        <p:nvSpPr>
          <p:cNvPr id="36867" name="Rectangle 3"/>
          <p:cNvSpPr>
            <a:spLocks noGrp="1" noChangeArrowheads="1"/>
          </p:cNvSpPr>
          <p:nvPr>
            <p:ph type="body" idx="1"/>
          </p:nvPr>
        </p:nvSpPr>
        <p:spPr>
          <a:xfrm>
            <a:off x="0" y="914400"/>
            <a:ext cx="5652120" cy="5791200"/>
          </a:xfrm>
        </p:spPr>
        <p:txBody>
          <a:bodyPr/>
          <a:lstStyle/>
          <a:p>
            <a:pPr eaLnBrk="1" hangingPunct="1">
              <a:lnSpc>
                <a:spcPct val="90000"/>
              </a:lnSpc>
              <a:buClr>
                <a:schemeClr val="tx2"/>
              </a:buClr>
              <a:buFontTx/>
              <a:buChar char="•"/>
            </a:pPr>
            <a:r>
              <a:rPr lang="en-US" sz="2000" dirty="0" smtClean="0">
                <a:solidFill>
                  <a:srgbClr val="FF0000"/>
                </a:solidFill>
                <a:latin typeface="Arial" charset="0"/>
                <a:ea typeface="Geneva" charset="-128"/>
                <a:cs typeface="Geneva" charset="-128"/>
              </a:rPr>
              <a:t>Portal vein + hepatic artery (70/30)</a:t>
            </a:r>
            <a:endParaRPr lang="en-US" sz="2000" dirty="0">
              <a:solidFill>
                <a:srgbClr val="FF0000"/>
              </a:solidFill>
              <a:latin typeface="Arial" charset="0"/>
              <a:ea typeface="Geneva" charset="-128"/>
              <a:cs typeface="Geneva" charset="-128"/>
            </a:endParaRPr>
          </a:p>
          <a:p>
            <a:pPr eaLnBrk="1" hangingPunct="1">
              <a:lnSpc>
                <a:spcPct val="90000"/>
              </a:lnSpc>
              <a:buClr>
                <a:schemeClr val="tx2"/>
              </a:buClr>
              <a:buFontTx/>
              <a:buChar char="•"/>
            </a:pPr>
            <a:r>
              <a:rPr lang="en-US" sz="2000" dirty="0" smtClean="0">
                <a:latin typeface="Arial" charset="0"/>
              </a:rPr>
              <a:t>Divide into lobules</a:t>
            </a:r>
            <a:r>
              <a:rPr lang="en-US" sz="2000" dirty="0">
                <a:latin typeface="Arial" charset="0"/>
              </a:rPr>
              <a:t> </a:t>
            </a:r>
            <a:r>
              <a:rPr lang="en-US" sz="2000" dirty="0" smtClean="0">
                <a:latin typeface="Arial" charset="0"/>
              </a:rPr>
              <a:t>to communicate </a:t>
            </a:r>
            <a:r>
              <a:rPr lang="en-US" sz="2000" dirty="0">
                <a:latin typeface="Arial" charset="0"/>
              </a:rPr>
              <a:t>with hepatic veins</a:t>
            </a:r>
          </a:p>
          <a:p>
            <a:pPr eaLnBrk="1" hangingPunct="1">
              <a:lnSpc>
                <a:spcPct val="90000"/>
              </a:lnSpc>
              <a:buClr>
                <a:schemeClr val="tx2"/>
              </a:buClr>
              <a:buFontTx/>
              <a:buChar char="•"/>
            </a:pPr>
            <a:r>
              <a:rPr lang="en-US" sz="2000" dirty="0" smtClean="0">
                <a:latin typeface="Arial" charset="0"/>
                <a:ea typeface="Geneva" charset="-128"/>
                <a:cs typeface="Geneva" charset="-128"/>
              </a:rPr>
              <a:t>4 Sections</a:t>
            </a:r>
          </a:p>
          <a:p>
            <a:pPr lvl="1">
              <a:lnSpc>
                <a:spcPct val="90000"/>
              </a:lnSpc>
              <a:buClr>
                <a:schemeClr val="tx2"/>
              </a:buClr>
              <a:buFontTx/>
              <a:buChar char="•"/>
            </a:pPr>
            <a:r>
              <a:rPr lang="en-US" sz="1600" dirty="0" smtClean="0">
                <a:latin typeface="Arial" charset="0"/>
                <a:ea typeface="Geneva" charset="-128"/>
                <a:cs typeface="Geneva" charset="-128"/>
              </a:rPr>
              <a:t>Bordered by hepatic veins</a:t>
            </a:r>
          </a:p>
          <a:p>
            <a:pPr lvl="1">
              <a:lnSpc>
                <a:spcPct val="90000"/>
              </a:lnSpc>
              <a:buClr>
                <a:schemeClr val="tx2"/>
              </a:buClr>
              <a:buFontTx/>
              <a:buChar char="•"/>
            </a:pPr>
            <a:r>
              <a:rPr lang="en-US" sz="1600" dirty="0" smtClean="0">
                <a:latin typeface="Arial" charset="0"/>
                <a:ea typeface="Geneva" charset="-128"/>
                <a:cs typeface="Geneva" charset="-128"/>
              </a:rPr>
              <a:t>Supplied by sectional hepatic arteries</a:t>
            </a:r>
          </a:p>
          <a:p>
            <a:pPr lvl="1">
              <a:lnSpc>
                <a:spcPct val="90000"/>
              </a:lnSpc>
              <a:buClr>
                <a:schemeClr val="tx2"/>
              </a:buClr>
              <a:buFontTx/>
              <a:buChar char="•"/>
            </a:pPr>
            <a:r>
              <a:rPr lang="en-US" sz="1600" dirty="0" smtClean="0">
                <a:latin typeface="Arial" charset="0"/>
                <a:ea typeface="Geneva" charset="-128"/>
                <a:cs typeface="Geneva" charset="-128"/>
              </a:rPr>
              <a:t>Drain sectional bile </a:t>
            </a:r>
            <a:r>
              <a:rPr lang="en-US" sz="1600" dirty="0" err="1" smtClean="0">
                <a:latin typeface="Arial" charset="0"/>
                <a:ea typeface="Geneva" charset="-128"/>
                <a:cs typeface="Geneva" charset="-128"/>
              </a:rPr>
              <a:t>sucts</a:t>
            </a:r>
            <a:endParaRPr lang="en-US" sz="1600" dirty="0" smtClean="0">
              <a:latin typeface="Arial" charset="0"/>
              <a:ea typeface="Geneva" charset="-128"/>
              <a:cs typeface="Geneva" charset="-128"/>
            </a:endParaRPr>
          </a:p>
          <a:p>
            <a:pPr eaLnBrk="1" hangingPunct="1">
              <a:lnSpc>
                <a:spcPct val="90000"/>
              </a:lnSpc>
              <a:buClr>
                <a:schemeClr val="tx2"/>
              </a:buClr>
              <a:buFontTx/>
              <a:buChar char="•"/>
            </a:pPr>
            <a:r>
              <a:rPr lang="en-US" sz="2000" dirty="0" smtClean="0">
                <a:latin typeface="Arial" charset="0"/>
                <a:ea typeface="Geneva" charset="-128"/>
                <a:cs typeface="Geneva" charset="-128"/>
              </a:rPr>
              <a:t>8 Segments</a:t>
            </a:r>
          </a:p>
          <a:p>
            <a:pPr lvl="1">
              <a:lnSpc>
                <a:spcPct val="90000"/>
              </a:lnSpc>
              <a:buClr>
                <a:schemeClr val="tx2"/>
              </a:buClr>
              <a:buFontTx/>
              <a:buChar char="•"/>
            </a:pPr>
            <a:r>
              <a:rPr lang="en-US" sz="1600" dirty="0" err="1" smtClean="0">
                <a:latin typeface="Arial" charset="0"/>
                <a:ea typeface="Geneva" charset="-128"/>
                <a:cs typeface="Geneva" charset="-128"/>
              </a:rPr>
              <a:t>Couinaud</a:t>
            </a:r>
            <a:r>
              <a:rPr lang="en-US" sz="1600" dirty="0" smtClean="0">
                <a:latin typeface="Arial" charset="0"/>
                <a:ea typeface="Geneva" charset="-128"/>
                <a:cs typeface="Geneva" charset="-128"/>
              </a:rPr>
              <a:t> classification</a:t>
            </a:r>
          </a:p>
          <a:p>
            <a:pPr lvl="1">
              <a:lnSpc>
                <a:spcPct val="90000"/>
              </a:lnSpc>
              <a:buClr>
                <a:schemeClr val="tx2"/>
              </a:buClr>
              <a:buFontTx/>
              <a:buChar char="•"/>
            </a:pPr>
            <a:r>
              <a:rPr lang="en-US" sz="1600" dirty="0" smtClean="0">
                <a:latin typeface="Arial" charset="0"/>
                <a:ea typeface="Geneva" charset="-128"/>
                <a:cs typeface="Geneva" charset="-128"/>
              </a:rPr>
              <a:t>Defined by segmental arteries</a:t>
            </a:r>
          </a:p>
          <a:p>
            <a:pPr lvl="1">
              <a:lnSpc>
                <a:spcPct val="90000"/>
              </a:lnSpc>
              <a:buClr>
                <a:schemeClr val="tx2"/>
              </a:buClr>
              <a:buFontTx/>
              <a:buChar char="•"/>
            </a:pPr>
            <a:r>
              <a:rPr lang="en-US" sz="1600" dirty="0" smtClean="0">
                <a:latin typeface="Arial" charset="0"/>
                <a:ea typeface="Geneva" charset="-128"/>
                <a:cs typeface="Geneva" charset="-128"/>
              </a:rPr>
              <a:t>Caudate lobe</a:t>
            </a:r>
          </a:p>
          <a:p>
            <a:pPr lvl="1">
              <a:lnSpc>
                <a:spcPct val="90000"/>
              </a:lnSpc>
              <a:buClr>
                <a:schemeClr val="tx2"/>
              </a:buClr>
              <a:buFontTx/>
              <a:buChar char="•"/>
            </a:pPr>
            <a:r>
              <a:rPr lang="en-US" sz="1600" dirty="0" smtClean="0">
                <a:latin typeface="Arial" charset="0"/>
                <a:ea typeface="Geneva" charset="-128"/>
                <a:cs typeface="Geneva" charset="-128"/>
              </a:rPr>
              <a:t>Quadrate lobe</a:t>
            </a:r>
          </a:p>
        </p:txBody>
      </p:sp>
      <p:pic>
        <p:nvPicPr>
          <p:cNvPr id="36868" name="Picture 7" descr="ScreenHunter_7"/>
          <p:cNvPicPr>
            <a:picLocks noChangeAspect="1" noChangeArrowheads="1"/>
          </p:cNvPicPr>
          <p:nvPr/>
        </p:nvPicPr>
        <p:blipFill>
          <a:blip r:embed="rId3" cstate="print"/>
          <a:srcRect r="1212"/>
          <a:stretch>
            <a:fillRect/>
          </a:stretch>
        </p:blipFill>
        <p:spPr bwMode="auto">
          <a:xfrm>
            <a:off x="5796136" y="4005064"/>
            <a:ext cx="3127648" cy="2483720"/>
          </a:xfrm>
          <a:prstGeom prst="rect">
            <a:avLst/>
          </a:prstGeom>
          <a:noFill/>
          <a:ln w="9525">
            <a:noFill/>
            <a:miter lim="800000"/>
            <a:headEnd/>
            <a:tailEnd/>
          </a:ln>
        </p:spPr>
      </p:pic>
      <p:pic>
        <p:nvPicPr>
          <p:cNvPr id="36869" name="Picture 3" descr="ScreenHunter_004"/>
          <p:cNvPicPr>
            <a:picLocks noChangeAspect="1" noChangeArrowheads="1"/>
          </p:cNvPicPr>
          <p:nvPr/>
        </p:nvPicPr>
        <p:blipFill>
          <a:blip r:embed="rId4" cstate="print"/>
          <a:srcRect r="3030"/>
          <a:stretch>
            <a:fillRect/>
          </a:stretch>
        </p:blipFill>
        <p:spPr bwMode="auto">
          <a:xfrm>
            <a:off x="5724128" y="908720"/>
            <a:ext cx="3199656" cy="2879153"/>
          </a:xfrm>
          <a:prstGeom prst="rect">
            <a:avLst/>
          </a:prstGeom>
          <a:noFill/>
          <a:ln w="9525">
            <a:noFill/>
            <a:miter lim="800000"/>
            <a:headEnd/>
            <a:tailEnd/>
          </a:ln>
        </p:spPr>
      </p:pic>
      <p:pic>
        <p:nvPicPr>
          <p:cNvPr id="6146" name="Picture 2"/>
          <p:cNvPicPr>
            <a:picLocks noChangeAspect="1" noChangeArrowheads="1"/>
          </p:cNvPicPr>
          <p:nvPr/>
        </p:nvPicPr>
        <p:blipFill>
          <a:blip r:embed="rId5" cstate="print"/>
          <a:srcRect/>
          <a:stretch>
            <a:fillRect/>
          </a:stretch>
        </p:blipFill>
        <p:spPr bwMode="auto">
          <a:xfrm>
            <a:off x="3131840" y="3933056"/>
            <a:ext cx="2253803" cy="267098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Staging Systems</a:t>
            </a:r>
            <a:endParaRPr lang="en-AU" dirty="0"/>
          </a:p>
        </p:txBody>
      </p:sp>
      <p:graphicFrame>
        <p:nvGraphicFramePr>
          <p:cNvPr id="4" name="Content Placeholder 3"/>
          <p:cNvGraphicFramePr>
            <a:graphicFrameLocks noGrp="1"/>
          </p:cNvGraphicFramePr>
          <p:nvPr>
            <p:ph idx="1"/>
          </p:nvPr>
        </p:nvGraphicFramePr>
        <p:xfrm>
          <a:off x="457200" y="1600200"/>
          <a:ext cx="8229600" cy="2865120"/>
        </p:xfrm>
        <a:graphic>
          <a:graphicData uri="http://schemas.openxmlformats.org/drawingml/2006/table">
            <a:tbl>
              <a:tblPr firstRow="1" bandRow="1">
                <a:tableStyleId>{5C22544A-7EE6-4342-B048-85BDC9FD1C3A}</a:tableStyleId>
              </a:tblPr>
              <a:tblGrid>
                <a:gridCol w="730424"/>
                <a:gridCol w="5400600"/>
                <a:gridCol w="1512168"/>
                <a:gridCol w="586408"/>
              </a:tblGrid>
              <a:tr h="370840">
                <a:tc>
                  <a:txBody>
                    <a:bodyPr/>
                    <a:lstStyle/>
                    <a:p>
                      <a:r>
                        <a:rPr lang="en-US" dirty="0" smtClean="0"/>
                        <a:t>Stage</a:t>
                      </a:r>
                      <a:endParaRPr lang="en-AU" dirty="0"/>
                    </a:p>
                  </a:txBody>
                  <a:tcPr/>
                </a:tc>
                <a:tc>
                  <a:txBody>
                    <a:bodyPr/>
                    <a:lstStyle/>
                    <a:p>
                      <a:r>
                        <a:rPr lang="en-US" dirty="0" smtClean="0"/>
                        <a:t>Criteria</a:t>
                      </a:r>
                      <a:endParaRPr lang="en-AU" dirty="0"/>
                    </a:p>
                  </a:txBody>
                  <a:tcPr/>
                </a:tc>
                <a:tc>
                  <a:txBody>
                    <a:bodyPr/>
                    <a:lstStyle/>
                    <a:p>
                      <a:r>
                        <a:rPr lang="en-US" dirty="0" smtClean="0"/>
                        <a:t>Survival</a:t>
                      </a:r>
                      <a:endParaRPr lang="en-AU" dirty="0"/>
                    </a:p>
                  </a:txBody>
                  <a:tcPr/>
                </a:tc>
                <a:tc>
                  <a:txBody>
                    <a:bodyPr/>
                    <a:lstStyle/>
                    <a:p>
                      <a:endParaRPr lang="en-AU"/>
                    </a:p>
                  </a:txBody>
                  <a:tcPr/>
                </a:tc>
              </a:tr>
              <a:tr h="370840">
                <a:tc>
                  <a:txBody>
                    <a:bodyPr/>
                    <a:lstStyle/>
                    <a:p>
                      <a:r>
                        <a:rPr lang="en-US" dirty="0" err="1" smtClean="0"/>
                        <a:t>IVa</a:t>
                      </a:r>
                      <a:endParaRPr lang="en-AU" dirty="0"/>
                    </a:p>
                  </a:txBody>
                  <a:tcPr/>
                </a:tc>
                <a:tc>
                  <a:txBody>
                    <a:bodyPr/>
                    <a:lstStyle/>
                    <a:p>
                      <a:r>
                        <a:rPr lang="en-US" dirty="0" smtClean="0"/>
                        <a:t>Easily </a:t>
                      </a:r>
                      <a:r>
                        <a:rPr lang="en-US" dirty="0" err="1" smtClean="0"/>
                        <a:t>resectable</a:t>
                      </a:r>
                      <a:r>
                        <a:rPr lang="en-US" dirty="0" smtClean="0"/>
                        <a:t> with curative intent at detection</a:t>
                      </a:r>
                      <a:endParaRPr lang="en-AU" dirty="0"/>
                    </a:p>
                  </a:txBody>
                  <a:tcPr/>
                </a:tc>
                <a:tc>
                  <a:txBody>
                    <a:bodyPr/>
                    <a:lstStyle/>
                    <a:p>
                      <a:endParaRPr lang="en-AU" dirty="0"/>
                    </a:p>
                  </a:txBody>
                  <a:tcPr/>
                </a:tc>
                <a:tc>
                  <a:txBody>
                    <a:bodyPr/>
                    <a:lstStyle/>
                    <a:p>
                      <a:endParaRPr lang="en-AU" dirty="0"/>
                    </a:p>
                  </a:txBody>
                  <a:tcPr/>
                </a:tc>
              </a:tr>
              <a:tr h="370840">
                <a:tc>
                  <a:txBody>
                    <a:bodyPr/>
                    <a:lstStyle/>
                    <a:p>
                      <a:r>
                        <a:rPr lang="en-US" dirty="0" err="1" smtClean="0"/>
                        <a:t>IVb</a:t>
                      </a:r>
                      <a:endParaRPr lang="en-AU" dirty="0"/>
                    </a:p>
                  </a:txBody>
                  <a:tcPr/>
                </a:tc>
                <a:tc>
                  <a:txBody>
                    <a:bodyPr/>
                    <a:lstStyle/>
                    <a:p>
                      <a:r>
                        <a:rPr lang="en-US" dirty="0" smtClean="0"/>
                        <a:t>Technically difficult / borderline </a:t>
                      </a:r>
                      <a:r>
                        <a:rPr lang="en-US" dirty="0" err="1" smtClean="0"/>
                        <a:t>resectable</a:t>
                      </a:r>
                      <a:r>
                        <a:rPr lang="en-US" baseline="0" dirty="0" smtClean="0"/>
                        <a:t> at detection</a:t>
                      </a:r>
                      <a:endParaRPr lang="en-AU" dirty="0"/>
                    </a:p>
                  </a:txBody>
                  <a:tcPr/>
                </a:tc>
                <a:tc>
                  <a:txBody>
                    <a:bodyPr/>
                    <a:lstStyle/>
                    <a:p>
                      <a:endParaRPr lang="en-AU" dirty="0"/>
                    </a:p>
                  </a:txBody>
                  <a:tcPr/>
                </a:tc>
                <a:tc>
                  <a:txBody>
                    <a:bodyPr/>
                    <a:lstStyle/>
                    <a:p>
                      <a:endParaRPr lang="en-AU"/>
                    </a:p>
                  </a:txBody>
                  <a:tcPr/>
                </a:tc>
              </a:tr>
              <a:tr h="370840">
                <a:tc>
                  <a:txBody>
                    <a:bodyPr/>
                    <a:lstStyle/>
                    <a:p>
                      <a:r>
                        <a:rPr lang="en-US" dirty="0" err="1" smtClean="0"/>
                        <a:t>IVc</a:t>
                      </a:r>
                      <a:endParaRPr lang="en-AU" dirty="0"/>
                    </a:p>
                  </a:txBody>
                  <a:tcPr/>
                </a:tc>
                <a:tc>
                  <a:txBody>
                    <a:bodyPr/>
                    <a:lstStyle/>
                    <a:p>
                      <a:r>
                        <a:rPr lang="en-US" dirty="0" smtClean="0"/>
                        <a:t>Potentially</a:t>
                      </a:r>
                      <a:r>
                        <a:rPr lang="en-US" baseline="0" dirty="0" smtClean="0"/>
                        <a:t> </a:t>
                      </a:r>
                      <a:r>
                        <a:rPr lang="en-US" baseline="0" dirty="0" err="1" smtClean="0"/>
                        <a:t>resectable</a:t>
                      </a:r>
                      <a:r>
                        <a:rPr lang="en-US" baseline="0" dirty="0" smtClean="0"/>
                        <a:t> after </a:t>
                      </a:r>
                      <a:r>
                        <a:rPr lang="en-US" baseline="0" dirty="0" err="1" smtClean="0"/>
                        <a:t>neoadjuvant</a:t>
                      </a:r>
                      <a:r>
                        <a:rPr lang="en-US" baseline="0" dirty="0" smtClean="0"/>
                        <a:t> chemotherapy</a:t>
                      </a:r>
                      <a:endParaRPr lang="en-AU" dirty="0"/>
                    </a:p>
                  </a:txBody>
                  <a:tcPr/>
                </a:tc>
                <a:tc>
                  <a:txBody>
                    <a:bodyPr/>
                    <a:lstStyle/>
                    <a:p>
                      <a:endParaRPr lang="en-AU"/>
                    </a:p>
                  </a:txBody>
                  <a:tcPr/>
                </a:tc>
                <a:tc>
                  <a:txBody>
                    <a:bodyPr/>
                    <a:lstStyle/>
                    <a:p>
                      <a:endParaRPr lang="en-AU"/>
                    </a:p>
                  </a:txBody>
                  <a:tcPr/>
                </a:tc>
              </a:tr>
              <a:tr h="370840">
                <a:tc>
                  <a:txBody>
                    <a:bodyPr/>
                    <a:lstStyle/>
                    <a:p>
                      <a:r>
                        <a:rPr lang="en-US" dirty="0" err="1" smtClean="0"/>
                        <a:t>IVd</a:t>
                      </a:r>
                      <a:endParaRPr lang="en-AU" dirty="0"/>
                    </a:p>
                  </a:txBody>
                  <a:tcPr/>
                </a:tc>
                <a:tc>
                  <a:txBody>
                    <a:bodyPr/>
                    <a:lstStyle/>
                    <a:p>
                      <a:r>
                        <a:rPr lang="en-US" dirty="0" smtClean="0"/>
                        <a:t>Little or</a:t>
                      </a:r>
                      <a:r>
                        <a:rPr lang="en-US" baseline="0" dirty="0" smtClean="0"/>
                        <a:t> no hope of being rendered </a:t>
                      </a:r>
                      <a:r>
                        <a:rPr lang="en-US" baseline="0" dirty="0" err="1" smtClean="0"/>
                        <a:t>resectable</a:t>
                      </a:r>
                      <a:r>
                        <a:rPr lang="en-US" baseline="0" dirty="0" smtClean="0"/>
                        <a:t> with curative intent after </a:t>
                      </a:r>
                      <a:r>
                        <a:rPr lang="en-US" baseline="0" dirty="0" err="1" smtClean="0"/>
                        <a:t>chemotx</a:t>
                      </a:r>
                      <a:endParaRPr lang="en-AU" dirty="0"/>
                    </a:p>
                  </a:txBody>
                  <a:tcPr/>
                </a:tc>
                <a:tc>
                  <a:txBody>
                    <a:bodyPr/>
                    <a:lstStyle/>
                    <a:p>
                      <a:endParaRPr lang="en-AU"/>
                    </a:p>
                  </a:txBody>
                  <a:tcPr/>
                </a:tc>
                <a:tc>
                  <a:txBody>
                    <a:bodyPr/>
                    <a:lstStyle/>
                    <a:p>
                      <a:endParaRPr lang="en-AU"/>
                    </a:p>
                  </a:txBody>
                  <a:tcPr/>
                </a:tc>
              </a:tr>
              <a:tr h="370840">
                <a:tc>
                  <a:txBody>
                    <a:bodyPr/>
                    <a:lstStyle/>
                    <a:p>
                      <a:r>
                        <a:rPr lang="en-US" dirty="0" err="1" smtClean="0"/>
                        <a:t>Va</a:t>
                      </a:r>
                      <a:endParaRPr lang="en-AU" dirty="0"/>
                    </a:p>
                  </a:txBody>
                  <a:tcPr/>
                </a:tc>
                <a:tc>
                  <a:txBody>
                    <a:bodyPr/>
                    <a:lstStyle/>
                    <a:p>
                      <a:r>
                        <a:rPr lang="en-US" dirty="0" err="1" smtClean="0"/>
                        <a:t>Resectable</a:t>
                      </a:r>
                      <a:r>
                        <a:rPr lang="en-US" dirty="0" smtClean="0"/>
                        <a:t> </a:t>
                      </a:r>
                      <a:r>
                        <a:rPr lang="en-US" dirty="0" err="1" smtClean="0"/>
                        <a:t>extrahepatic</a:t>
                      </a:r>
                      <a:r>
                        <a:rPr lang="en-US" dirty="0" smtClean="0"/>
                        <a:t> disease</a:t>
                      </a:r>
                      <a:endParaRPr lang="en-AU" dirty="0"/>
                    </a:p>
                  </a:txBody>
                  <a:tcPr/>
                </a:tc>
                <a:tc>
                  <a:txBody>
                    <a:bodyPr/>
                    <a:lstStyle/>
                    <a:p>
                      <a:endParaRPr lang="en-AU"/>
                    </a:p>
                  </a:txBody>
                  <a:tcPr/>
                </a:tc>
                <a:tc>
                  <a:txBody>
                    <a:bodyPr/>
                    <a:lstStyle/>
                    <a:p>
                      <a:endParaRPr lang="en-AU"/>
                    </a:p>
                  </a:txBody>
                  <a:tcPr/>
                </a:tc>
              </a:tr>
              <a:tr h="370840">
                <a:tc>
                  <a:txBody>
                    <a:bodyPr/>
                    <a:lstStyle/>
                    <a:p>
                      <a:r>
                        <a:rPr lang="en-US" dirty="0" err="1" smtClean="0"/>
                        <a:t>Vb</a:t>
                      </a:r>
                      <a:endParaRPr lang="en-AU" dirty="0"/>
                    </a:p>
                  </a:txBody>
                  <a:tcPr/>
                </a:tc>
                <a:tc>
                  <a:txBody>
                    <a:bodyPr/>
                    <a:lstStyle/>
                    <a:p>
                      <a:r>
                        <a:rPr lang="en-US" dirty="0" err="1" smtClean="0"/>
                        <a:t>Unresectable</a:t>
                      </a:r>
                      <a:r>
                        <a:rPr lang="en-US" dirty="0" smtClean="0"/>
                        <a:t> </a:t>
                      </a:r>
                      <a:r>
                        <a:rPr lang="en-US" dirty="0" err="1" smtClean="0"/>
                        <a:t>extrahepatic</a:t>
                      </a:r>
                      <a:r>
                        <a:rPr lang="en-US" dirty="0" smtClean="0"/>
                        <a:t> disease</a:t>
                      </a:r>
                      <a:endParaRPr lang="en-AU" dirty="0"/>
                    </a:p>
                  </a:txBody>
                  <a:tcPr/>
                </a:tc>
                <a:tc>
                  <a:txBody>
                    <a:bodyPr/>
                    <a:lstStyle/>
                    <a:p>
                      <a:endParaRPr lang="en-AU"/>
                    </a:p>
                  </a:txBody>
                  <a:tcPr/>
                </a:tc>
                <a:tc>
                  <a:txBody>
                    <a:bodyPr/>
                    <a:lstStyle/>
                    <a:p>
                      <a:endParaRPr lang="en-AU"/>
                    </a:p>
                  </a:txBody>
                  <a:tcPr/>
                </a:tc>
              </a:tr>
            </a:tbl>
          </a:graphicData>
        </a:graphic>
      </p:graphicFrame>
    </p:spTree>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Anatomy Lectures by David Ryan\Segmental_anatomy_of_liver.jpg"/>
          <p:cNvPicPr>
            <a:picLocks noChangeAspect="1" noChangeArrowheads="1"/>
          </p:cNvPicPr>
          <p:nvPr/>
        </p:nvPicPr>
        <p:blipFill>
          <a:blip r:embed="rId3" cstate="print"/>
          <a:srcRect/>
          <a:stretch>
            <a:fillRect/>
          </a:stretch>
        </p:blipFill>
        <p:spPr bwMode="auto">
          <a:xfrm>
            <a:off x="827584" y="-82291"/>
            <a:ext cx="7632848" cy="694029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Variations in </a:t>
            </a:r>
            <a:r>
              <a:rPr lang="en-US" dirty="0" err="1" smtClean="0"/>
              <a:t>Hepatobiliary</a:t>
            </a:r>
            <a:r>
              <a:rPr lang="en-US" dirty="0" smtClean="0"/>
              <a:t> Anatomy</a:t>
            </a:r>
            <a:endParaRPr lang="en-AU" dirty="0"/>
          </a:p>
        </p:txBody>
      </p:sp>
      <p:pic>
        <p:nvPicPr>
          <p:cNvPr id="7170" name="Picture 2"/>
          <p:cNvPicPr>
            <a:picLocks noGrp="1" noChangeAspect="1" noChangeArrowheads="1"/>
          </p:cNvPicPr>
          <p:nvPr>
            <p:ph idx="1"/>
          </p:nvPr>
        </p:nvPicPr>
        <p:blipFill>
          <a:blip r:embed="rId3" cstate="print"/>
          <a:srcRect/>
          <a:stretch>
            <a:fillRect/>
          </a:stretch>
        </p:blipFill>
        <p:spPr bwMode="auto">
          <a:xfrm>
            <a:off x="627678" y="2130069"/>
            <a:ext cx="7904762" cy="3459171"/>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Variations in </a:t>
            </a:r>
            <a:r>
              <a:rPr lang="en-US" dirty="0" err="1" smtClean="0"/>
              <a:t>Hepatobiliary</a:t>
            </a:r>
            <a:r>
              <a:rPr lang="en-US" dirty="0" smtClean="0"/>
              <a:t> Anatomy</a:t>
            </a:r>
            <a:endParaRPr lang="en-AU" dirty="0"/>
          </a:p>
        </p:txBody>
      </p:sp>
      <p:pic>
        <p:nvPicPr>
          <p:cNvPr id="4102" name="Picture 6"/>
          <p:cNvPicPr>
            <a:picLocks noGrp="1" noChangeAspect="1" noChangeArrowheads="1"/>
          </p:cNvPicPr>
          <p:nvPr>
            <p:ph idx="1"/>
          </p:nvPr>
        </p:nvPicPr>
        <p:blipFill>
          <a:blip r:embed="rId2" cstate="print"/>
          <a:srcRect/>
          <a:stretch>
            <a:fillRect/>
          </a:stretch>
        </p:blipFill>
        <p:spPr bwMode="auto">
          <a:xfrm>
            <a:off x="1187624" y="1350440"/>
            <a:ext cx="6912768" cy="5360511"/>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pic>
        <p:nvPicPr>
          <p:cNvPr id="5123" name="Picture 3"/>
          <p:cNvPicPr>
            <a:picLocks noGrp="1" noChangeAspect="1" noChangeArrowheads="1"/>
          </p:cNvPicPr>
          <p:nvPr>
            <p:ph idx="1"/>
          </p:nvPr>
        </p:nvPicPr>
        <p:blipFill>
          <a:blip r:embed="rId2" cstate="print"/>
          <a:srcRect/>
          <a:stretch>
            <a:fillRect/>
          </a:stretch>
        </p:blipFill>
        <p:spPr bwMode="auto">
          <a:xfrm>
            <a:off x="2555776" y="1438218"/>
            <a:ext cx="3816424" cy="514092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Variations in </a:t>
            </a:r>
            <a:r>
              <a:rPr lang="en-US" dirty="0" err="1" smtClean="0"/>
              <a:t>Hepatobiliary</a:t>
            </a:r>
            <a:r>
              <a:rPr lang="en-US" dirty="0" smtClean="0"/>
              <a:t> Anatomy</a:t>
            </a:r>
            <a:endParaRPr lang="en-AU" dirty="0"/>
          </a:p>
        </p:txBody>
      </p:sp>
      <p:pic>
        <p:nvPicPr>
          <p:cNvPr id="4" name="il_fi" descr="http://flylib.com/books/2/204/1/html/2/8.%20Liver,%20Bile%20Ducts,%20Pancreas,%20and%20Spleen_files/LIVER_BILE_DUCTS_PANCREAS_AND_SPLEENFFU10.png"/>
          <p:cNvPicPr>
            <a:picLocks noGrp="1"/>
          </p:cNvPicPr>
          <p:nvPr>
            <p:ph idx="1"/>
          </p:nvPr>
        </p:nvPicPr>
        <p:blipFill>
          <a:blip r:embed="rId3" cstate="print"/>
          <a:srcRect/>
          <a:stretch>
            <a:fillRect/>
          </a:stretch>
        </p:blipFill>
        <p:spPr bwMode="auto">
          <a:xfrm>
            <a:off x="827584" y="1772816"/>
            <a:ext cx="7480411" cy="452596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10570</TotalTime>
  <Words>3090</Words>
  <Application>Microsoft Macintosh PowerPoint</Application>
  <PresentationFormat>On-screen Show (4:3)</PresentationFormat>
  <Paragraphs>411</Paragraphs>
  <Slides>40</Slides>
  <Notes>30</Notes>
  <HiddenSlides>1</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Colorectal Liver Metastases</vt:lpstr>
      <vt:lpstr>Liver Anatomy</vt:lpstr>
      <vt:lpstr>Epiploic Foramen (of Winslow)</vt:lpstr>
      <vt:lpstr>Liver Vessels</vt:lpstr>
      <vt:lpstr>PowerPoint Presentation</vt:lpstr>
      <vt:lpstr>Variations in Hepatobiliary Anatomy</vt:lpstr>
      <vt:lpstr>Variations in Hepatobiliary Anatomy</vt:lpstr>
      <vt:lpstr>PowerPoint Presentation</vt:lpstr>
      <vt:lpstr>Variations in Hepatobiliary Anatomy</vt:lpstr>
      <vt:lpstr>Liver Resection Terminology</vt:lpstr>
      <vt:lpstr>Liver Resection Terminology</vt:lpstr>
      <vt:lpstr>Colorectal Liver Metastases (CRLMs)</vt:lpstr>
      <vt:lpstr>5 Year Survival for CRLMs</vt:lpstr>
      <vt:lpstr>Management Approach to CRLMs</vt:lpstr>
      <vt:lpstr>Investigations: CT</vt:lpstr>
      <vt:lpstr>CT imaging of CRLMs</vt:lpstr>
      <vt:lpstr>Investigations: MRI</vt:lpstr>
      <vt:lpstr>MRI Imaging of CRLMs</vt:lpstr>
      <vt:lpstr>Investigations: PET</vt:lpstr>
      <vt:lpstr>Operative Investigations</vt:lpstr>
      <vt:lpstr>Prognostic Factors</vt:lpstr>
      <vt:lpstr>Memorial Sloan Kettering Cancer Centre Study</vt:lpstr>
      <vt:lpstr>Survival with CRLMs</vt:lpstr>
      <vt:lpstr>Criteria for Liver Resection (old)</vt:lpstr>
      <vt:lpstr>Contraindications for resection</vt:lpstr>
      <vt:lpstr>Strategies to Improve Resectability</vt:lpstr>
      <vt:lpstr>Conversion Chemotherapy</vt:lpstr>
      <vt:lpstr>Surgery</vt:lpstr>
      <vt:lpstr>Techniques for Minimising Blood Loss</vt:lpstr>
      <vt:lpstr>Laparoscopic Liver Resection</vt:lpstr>
      <vt:lpstr>Morbidity and Mortality after Liver Resection for CRLMs</vt:lpstr>
      <vt:lpstr>Chemotherapy for CRLMs</vt:lpstr>
      <vt:lpstr>Complications of Chemotherapy</vt:lpstr>
      <vt:lpstr>Hepatic Arterial Infusion (HAI)</vt:lpstr>
      <vt:lpstr>TACE</vt:lpstr>
      <vt:lpstr>SIRT</vt:lpstr>
      <vt:lpstr>Ablation Therapies</vt:lpstr>
      <vt:lpstr>Radiofrequency Ablation</vt:lpstr>
      <vt:lpstr>Summary Statements</vt:lpstr>
      <vt:lpstr>Staging Systems</vt:lpstr>
    </vt:vector>
  </TitlesOfParts>
  <Company>3R Healthcare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Ryan</dc:creator>
  <cp:lastModifiedBy>Gratian  Punch</cp:lastModifiedBy>
  <cp:revision>346</cp:revision>
  <dcterms:created xsi:type="dcterms:W3CDTF">2014-05-18T05:15:18Z</dcterms:created>
  <dcterms:modified xsi:type="dcterms:W3CDTF">2015-01-31T05:09:23Z</dcterms:modified>
</cp:coreProperties>
</file>