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1" r:id="rId4"/>
    <p:sldId id="273" r:id="rId5"/>
    <p:sldId id="267" r:id="rId6"/>
    <p:sldId id="258" r:id="rId7"/>
    <p:sldId id="264" r:id="rId8"/>
    <p:sldId id="259" r:id="rId9"/>
    <p:sldId id="266" r:id="rId10"/>
    <p:sldId id="268" r:id="rId11"/>
    <p:sldId id="269" r:id="rId12"/>
    <p:sldId id="270" r:id="rId13"/>
    <p:sldId id="271" r:id="rId14"/>
    <p:sldId id="272"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58" autoAdjust="0"/>
    <p:restoredTop sz="94660"/>
  </p:normalViewPr>
  <p:slideViewPr>
    <p:cSldViewPr snapToGrid="0">
      <p:cViewPr varScale="1">
        <p:scale>
          <a:sx n="93" d="100"/>
          <a:sy n="93" d="100"/>
        </p:scale>
        <p:origin x="-712" y="-9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31/01/15</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31/01/15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31/01/15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31/01/15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31/01/15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31/01/15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31/01/15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31/01/15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31/01/15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31/01/15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31/01/15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31/01/15</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AU" b="1" dirty="0"/>
              <a:t>Portal hypertension &amp; chronic liver disease </a:t>
            </a:r>
            <a:br>
              <a:rPr lang="en-AU" b="1" dirty="0"/>
            </a:br>
            <a:endParaRPr lang="en-AU" dirty="0"/>
          </a:p>
        </p:txBody>
      </p:sp>
      <p:sp>
        <p:nvSpPr>
          <p:cNvPr id="3" name="Subtitle 2"/>
          <p:cNvSpPr>
            <a:spLocks noGrp="1"/>
          </p:cNvSpPr>
          <p:nvPr>
            <p:ph type="subTitle" idx="1"/>
          </p:nvPr>
        </p:nvSpPr>
        <p:spPr/>
        <p:txBody>
          <a:bodyPr/>
          <a:lstStyle/>
          <a:p>
            <a:r>
              <a:rPr lang="en-AU" dirty="0" smtClean="0"/>
              <a:t>Sean CHEN</a:t>
            </a:r>
          </a:p>
          <a:p>
            <a:r>
              <a:rPr lang="en-AU" dirty="0" smtClean="0"/>
              <a:t>St George </a:t>
            </a:r>
            <a:r>
              <a:rPr lang="en-AU" dirty="0" err="1" smtClean="0"/>
              <a:t>Hepatobiliary</a:t>
            </a:r>
            <a:r>
              <a:rPr lang="en-AU" dirty="0" smtClean="0"/>
              <a:t> &amp; Pancreatic workshop</a:t>
            </a:r>
          </a:p>
          <a:p>
            <a:r>
              <a:rPr lang="en-AU" dirty="0" smtClean="0"/>
              <a:t>31/05/2014</a:t>
            </a:r>
            <a:endParaRPr lang="en-AU" dirty="0"/>
          </a:p>
        </p:txBody>
      </p:sp>
    </p:spTree>
    <p:extLst>
      <p:ext uri="{BB962C8B-B14F-4D97-AF65-F5344CB8AC3E}">
        <p14:creationId xmlns:p14="http://schemas.microsoft.com/office/powerpoint/2010/main" val="161759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Treatment of </a:t>
            </a:r>
            <a:r>
              <a:rPr lang="en-AU" dirty="0" smtClean="0"/>
              <a:t>oesophageal Varices </a:t>
            </a:r>
            <a:endParaRPr lang="en-AU" dirty="0"/>
          </a:p>
        </p:txBody>
      </p:sp>
      <p:sp>
        <p:nvSpPr>
          <p:cNvPr id="3" name="Content Placeholder 2"/>
          <p:cNvSpPr>
            <a:spLocks noGrp="1"/>
          </p:cNvSpPr>
          <p:nvPr>
            <p:ph idx="1"/>
          </p:nvPr>
        </p:nvSpPr>
        <p:spPr/>
        <p:txBody>
          <a:bodyPr/>
          <a:lstStyle/>
          <a:p>
            <a:pPr lvl="0"/>
            <a:r>
              <a:rPr lang="en-AU" dirty="0"/>
              <a:t>Most causes of portal hypertension can’t be treated and most acute treatment deal with management of oesophageal varices</a:t>
            </a:r>
          </a:p>
          <a:p>
            <a:pPr lvl="1"/>
            <a:r>
              <a:rPr lang="en-AU" dirty="0"/>
              <a:t>Medication (beta-blocker +/-  vasoactive drug depending on presence of </a:t>
            </a:r>
            <a:r>
              <a:rPr lang="en-AU" dirty="0" err="1"/>
              <a:t>varcieal</a:t>
            </a:r>
            <a:r>
              <a:rPr lang="en-AU" dirty="0"/>
              <a:t> bleeding)</a:t>
            </a:r>
          </a:p>
          <a:p>
            <a:pPr lvl="1"/>
            <a:r>
              <a:rPr lang="en-AU" dirty="0"/>
              <a:t>Endoscopic procedure </a:t>
            </a:r>
          </a:p>
          <a:p>
            <a:pPr lvl="1"/>
            <a:r>
              <a:rPr lang="en-AU" dirty="0" smtClean="0"/>
              <a:t>TIPS</a:t>
            </a:r>
          </a:p>
          <a:p>
            <a:pPr lvl="1"/>
            <a:r>
              <a:rPr lang="en-AU" dirty="0" smtClean="0"/>
              <a:t>Surgical </a:t>
            </a:r>
            <a:r>
              <a:rPr lang="en-AU" dirty="0" err="1" smtClean="0"/>
              <a:t>Portacaval</a:t>
            </a:r>
            <a:r>
              <a:rPr lang="en-AU" dirty="0" smtClean="0"/>
              <a:t> shunt</a:t>
            </a:r>
            <a:endParaRPr lang="en-AU" dirty="0"/>
          </a:p>
        </p:txBody>
      </p:sp>
    </p:spTree>
    <p:extLst>
      <p:ext uri="{BB962C8B-B14F-4D97-AF65-F5344CB8AC3E}">
        <p14:creationId xmlns:p14="http://schemas.microsoft.com/office/powerpoint/2010/main" val="6104414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Treatment of portal </a:t>
            </a:r>
            <a:r>
              <a:rPr lang="en-AU" dirty="0" smtClean="0"/>
              <a:t>hypertension (TIPS)</a:t>
            </a:r>
            <a:endParaRPr lang="en-AU" dirty="0"/>
          </a:p>
        </p:txBody>
      </p:sp>
      <p:sp>
        <p:nvSpPr>
          <p:cNvPr id="3" name="Content Placeholder 2"/>
          <p:cNvSpPr>
            <a:spLocks noGrp="1"/>
          </p:cNvSpPr>
          <p:nvPr>
            <p:ph idx="1"/>
          </p:nvPr>
        </p:nvSpPr>
        <p:spPr/>
        <p:txBody>
          <a:bodyPr>
            <a:normAutofit fontScale="77500" lnSpcReduction="20000"/>
          </a:bodyPr>
          <a:lstStyle/>
          <a:p>
            <a:pPr lvl="0"/>
            <a:r>
              <a:rPr lang="en-AU" dirty="0" err="1"/>
              <a:t>Transjugular</a:t>
            </a:r>
            <a:r>
              <a:rPr lang="en-AU" dirty="0"/>
              <a:t> Intrahepatic </a:t>
            </a:r>
            <a:r>
              <a:rPr lang="en-AU" dirty="0" err="1"/>
              <a:t>Portasystemic</a:t>
            </a:r>
            <a:r>
              <a:rPr lang="en-AU" dirty="0"/>
              <a:t> Shunt (TIPS)</a:t>
            </a:r>
          </a:p>
          <a:p>
            <a:pPr lvl="1"/>
            <a:r>
              <a:rPr lang="en-AU" dirty="0"/>
              <a:t>Angiographic procedure to form a tract between hepatic vein and intrahepatic segment of portal vein </a:t>
            </a:r>
          </a:p>
          <a:p>
            <a:pPr lvl="1"/>
            <a:r>
              <a:rPr lang="en-AU" dirty="0"/>
              <a:t>Indications  </a:t>
            </a:r>
          </a:p>
          <a:p>
            <a:pPr lvl="2"/>
            <a:r>
              <a:rPr lang="en-AU" dirty="0"/>
              <a:t>Uncontrolled </a:t>
            </a:r>
            <a:r>
              <a:rPr lang="en-AU" dirty="0" err="1"/>
              <a:t>Variceal</a:t>
            </a:r>
            <a:r>
              <a:rPr lang="en-AU" dirty="0"/>
              <a:t> Haemorrhage not responding to endoscopic and medical management</a:t>
            </a:r>
          </a:p>
          <a:p>
            <a:pPr lvl="2"/>
            <a:r>
              <a:rPr lang="en-AU" dirty="0"/>
              <a:t>Refractory ascites </a:t>
            </a:r>
          </a:p>
          <a:p>
            <a:pPr lvl="2"/>
            <a:r>
              <a:rPr lang="en-AU" dirty="0"/>
              <a:t>Hepatic pleural effusion</a:t>
            </a:r>
          </a:p>
          <a:p>
            <a:pPr lvl="1"/>
            <a:r>
              <a:rPr lang="en-AU" dirty="0"/>
              <a:t>Contraindications </a:t>
            </a:r>
          </a:p>
          <a:p>
            <a:pPr lvl="2"/>
            <a:r>
              <a:rPr lang="en-AU" dirty="0"/>
              <a:t>Severe and progressive liver failure</a:t>
            </a:r>
          </a:p>
          <a:p>
            <a:pPr lvl="2"/>
            <a:r>
              <a:rPr lang="en-AU" dirty="0"/>
              <a:t>Severe encephalopathy</a:t>
            </a:r>
          </a:p>
          <a:p>
            <a:pPr lvl="2"/>
            <a:r>
              <a:rPr lang="en-AU" dirty="0"/>
              <a:t>Polycystic liver disease</a:t>
            </a:r>
          </a:p>
          <a:p>
            <a:pPr lvl="2"/>
            <a:r>
              <a:rPr lang="en-AU" dirty="0"/>
              <a:t>Severe right heart failure </a:t>
            </a:r>
          </a:p>
          <a:p>
            <a:endParaRPr lang="en-AU" dirty="0"/>
          </a:p>
        </p:txBody>
      </p:sp>
    </p:spTree>
    <p:extLst>
      <p:ext uri="{BB962C8B-B14F-4D97-AF65-F5344CB8AC3E}">
        <p14:creationId xmlns:p14="http://schemas.microsoft.com/office/powerpoint/2010/main" val="25816791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Treatment of portal hypertension </a:t>
            </a:r>
            <a:r>
              <a:rPr lang="en-AU" dirty="0" smtClean="0"/>
              <a:t>(</a:t>
            </a:r>
            <a:r>
              <a:rPr lang="en-AU" dirty="0" err="1" smtClean="0"/>
              <a:t>portacaval</a:t>
            </a:r>
            <a:r>
              <a:rPr lang="en-AU" dirty="0" smtClean="0"/>
              <a:t> Shunt)</a:t>
            </a:r>
            <a:endParaRPr lang="en-AU" dirty="0"/>
          </a:p>
        </p:txBody>
      </p:sp>
      <p:sp>
        <p:nvSpPr>
          <p:cNvPr id="3" name="Content Placeholder 2"/>
          <p:cNvSpPr>
            <a:spLocks noGrp="1"/>
          </p:cNvSpPr>
          <p:nvPr>
            <p:ph idx="1"/>
          </p:nvPr>
        </p:nvSpPr>
        <p:spPr/>
        <p:txBody>
          <a:bodyPr>
            <a:normAutofit fontScale="92500" lnSpcReduction="20000"/>
          </a:bodyPr>
          <a:lstStyle/>
          <a:p>
            <a:pPr lvl="1"/>
            <a:r>
              <a:rPr lang="en-AU" dirty="0"/>
              <a:t>Surgical procedure to create a shunt from the portal vein to the IVC </a:t>
            </a:r>
          </a:p>
          <a:p>
            <a:pPr lvl="1"/>
            <a:r>
              <a:rPr lang="en-AU" dirty="0"/>
              <a:t>Indications </a:t>
            </a:r>
          </a:p>
          <a:p>
            <a:pPr lvl="2"/>
            <a:r>
              <a:rPr lang="en-AU" dirty="0"/>
              <a:t>Uncontrolled </a:t>
            </a:r>
            <a:r>
              <a:rPr lang="en-AU" dirty="0" err="1"/>
              <a:t>variceal</a:t>
            </a:r>
            <a:r>
              <a:rPr lang="en-AU" dirty="0"/>
              <a:t> bleeding non-responsive to medical therapy  (associated with high mortality)</a:t>
            </a:r>
          </a:p>
          <a:p>
            <a:pPr lvl="2"/>
            <a:r>
              <a:rPr lang="en-AU" dirty="0"/>
              <a:t>Early Budd-</a:t>
            </a:r>
            <a:r>
              <a:rPr lang="en-AU" dirty="0" err="1"/>
              <a:t>Chiari</a:t>
            </a:r>
            <a:r>
              <a:rPr lang="en-AU" dirty="0"/>
              <a:t> Syndrome </a:t>
            </a:r>
          </a:p>
          <a:p>
            <a:pPr lvl="2"/>
            <a:r>
              <a:rPr lang="en-AU" dirty="0"/>
              <a:t>Intractable </a:t>
            </a:r>
            <a:r>
              <a:rPr lang="en-AU" dirty="0" err="1"/>
              <a:t>ascities</a:t>
            </a:r>
            <a:r>
              <a:rPr lang="en-AU" dirty="0"/>
              <a:t> unresponsive to nonsurgical therapy</a:t>
            </a:r>
          </a:p>
          <a:p>
            <a:pPr lvl="2"/>
            <a:r>
              <a:rPr lang="en-AU" dirty="0"/>
              <a:t>Failed TIPS</a:t>
            </a:r>
          </a:p>
          <a:p>
            <a:pPr lvl="1"/>
            <a:r>
              <a:rPr lang="en-AU" dirty="0"/>
              <a:t>Contraindications </a:t>
            </a:r>
          </a:p>
          <a:p>
            <a:pPr lvl="2"/>
            <a:r>
              <a:rPr lang="en-AU" dirty="0"/>
              <a:t>Thrombosis of portal vein without liver disease </a:t>
            </a:r>
          </a:p>
          <a:p>
            <a:pPr lvl="2"/>
            <a:r>
              <a:rPr lang="en-AU" dirty="0"/>
              <a:t>Hepatic artery occlusion </a:t>
            </a:r>
          </a:p>
          <a:p>
            <a:endParaRPr lang="en-AU" dirty="0"/>
          </a:p>
        </p:txBody>
      </p:sp>
    </p:spTree>
    <p:extLst>
      <p:ext uri="{BB962C8B-B14F-4D97-AF65-F5344CB8AC3E}">
        <p14:creationId xmlns:p14="http://schemas.microsoft.com/office/powerpoint/2010/main" val="33174082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liver </a:t>
            </a:r>
            <a:r>
              <a:rPr lang="en-AU" dirty="0"/>
              <a:t>transplant </a:t>
            </a:r>
          </a:p>
        </p:txBody>
      </p:sp>
      <p:sp>
        <p:nvSpPr>
          <p:cNvPr id="3" name="Content Placeholder 2"/>
          <p:cNvSpPr>
            <a:spLocks noGrp="1"/>
          </p:cNvSpPr>
          <p:nvPr>
            <p:ph idx="1"/>
          </p:nvPr>
        </p:nvSpPr>
        <p:spPr/>
        <p:txBody>
          <a:bodyPr>
            <a:normAutofit fontScale="85000" lnSpcReduction="20000"/>
          </a:bodyPr>
          <a:lstStyle/>
          <a:p>
            <a:r>
              <a:rPr lang="en-AU" dirty="0"/>
              <a:t>Indications of liver transplant </a:t>
            </a:r>
          </a:p>
          <a:p>
            <a:pPr lvl="1"/>
            <a:r>
              <a:rPr lang="en-AU" dirty="0"/>
              <a:t>Life threatening acute or chronic liver disease not amenable to alternative therapy </a:t>
            </a:r>
          </a:p>
          <a:p>
            <a:pPr lvl="1"/>
            <a:r>
              <a:rPr lang="en-AU" dirty="0" err="1"/>
              <a:t>Extrahepatic</a:t>
            </a:r>
            <a:r>
              <a:rPr lang="en-AU" dirty="0"/>
              <a:t> manifestations of inborn error of metabolism </a:t>
            </a:r>
          </a:p>
          <a:p>
            <a:pPr lvl="1"/>
            <a:r>
              <a:rPr lang="en-AU" dirty="0"/>
              <a:t>Referred by a recognised liver transplant unit</a:t>
            </a:r>
          </a:p>
          <a:p>
            <a:r>
              <a:rPr lang="en-AU" dirty="0"/>
              <a:t>Contraindications</a:t>
            </a:r>
          </a:p>
          <a:p>
            <a:pPr lvl="1"/>
            <a:r>
              <a:rPr lang="en-AU" dirty="0"/>
              <a:t>HIV</a:t>
            </a:r>
          </a:p>
          <a:p>
            <a:pPr lvl="1"/>
            <a:r>
              <a:rPr lang="en-AU" dirty="0"/>
              <a:t>Active alcohol or substance abuse</a:t>
            </a:r>
          </a:p>
          <a:p>
            <a:pPr lvl="1"/>
            <a:r>
              <a:rPr lang="en-AU" dirty="0"/>
              <a:t>Systemic infection</a:t>
            </a:r>
          </a:p>
          <a:p>
            <a:pPr lvl="1"/>
            <a:r>
              <a:rPr lang="en-AU" dirty="0"/>
              <a:t>Inability to comply with transplant medication regimen (</a:t>
            </a:r>
            <a:r>
              <a:rPr lang="en-AU" dirty="0" err="1"/>
              <a:t>psuchiatric</a:t>
            </a:r>
            <a:r>
              <a:rPr lang="en-AU" dirty="0"/>
              <a:t> disorders)</a:t>
            </a:r>
          </a:p>
          <a:p>
            <a:pPr lvl="1"/>
            <a:r>
              <a:rPr lang="en-AU" dirty="0"/>
              <a:t>Other life limiting medication co-morbidities </a:t>
            </a:r>
          </a:p>
        </p:txBody>
      </p:sp>
    </p:spTree>
    <p:extLst>
      <p:ext uri="{BB962C8B-B14F-4D97-AF65-F5344CB8AC3E}">
        <p14:creationId xmlns:p14="http://schemas.microsoft.com/office/powerpoint/2010/main" val="5002493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Questions? </a:t>
            </a:r>
            <a:endParaRPr lang="en-AU" dirty="0"/>
          </a:p>
        </p:txBody>
      </p:sp>
      <p:sp>
        <p:nvSpPr>
          <p:cNvPr id="3" name="Content Placeholder 2"/>
          <p:cNvSpPr>
            <a:spLocks noGrp="1"/>
          </p:cNvSpPr>
          <p:nvPr>
            <p:ph idx="1"/>
          </p:nvPr>
        </p:nvSpPr>
        <p:spPr/>
        <p:txBody>
          <a:bodyPr/>
          <a:lstStyle/>
          <a:p>
            <a:endParaRPr lang="en-AU" dirty="0" smtClean="0"/>
          </a:p>
          <a:p>
            <a:endParaRPr lang="en-AU" dirty="0"/>
          </a:p>
          <a:p>
            <a:endParaRPr lang="en-AU" dirty="0" smtClean="0"/>
          </a:p>
          <a:p>
            <a:pPr marL="0" indent="0" algn="ctr">
              <a:buNone/>
            </a:pPr>
            <a:r>
              <a:rPr lang="en-AU" dirty="0" smtClean="0"/>
              <a:t>Thank you for listening </a:t>
            </a:r>
            <a:endParaRPr lang="en-AU" dirty="0"/>
          </a:p>
        </p:txBody>
      </p:sp>
    </p:spTree>
    <p:extLst>
      <p:ext uri="{BB962C8B-B14F-4D97-AF65-F5344CB8AC3E}">
        <p14:creationId xmlns:p14="http://schemas.microsoft.com/office/powerpoint/2010/main" val="31391728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Chronic Liver Disease </a:t>
            </a:r>
            <a:endParaRPr lang="en-AU" dirty="0"/>
          </a:p>
        </p:txBody>
      </p:sp>
      <p:sp>
        <p:nvSpPr>
          <p:cNvPr id="3" name="Content Placeholder 2"/>
          <p:cNvSpPr>
            <a:spLocks noGrp="1"/>
          </p:cNvSpPr>
          <p:nvPr>
            <p:ph idx="1"/>
          </p:nvPr>
        </p:nvSpPr>
        <p:spPr/>
        <p:txBody>
          <a:bodyPr>
            <a:normAutofit fontScale="92500" lnSpcReduction="20000"/>
          </a:bodyPr>
          <a:lstStyle/>
          <a:p>
            <a:r>
              <a:rPr lang="en-AU" dirty="0"/>
              <a:t>Chronic Liver disease </a:t>
            </a:r>
          </a:p>
          <a:p>
            <a:pPr lvl="1"/>
            <a:r>
              <a:rPr lang="en-AU" dirty="0"/>
              <a:t>Progressive destruction and regeneration process of the liver </a:t>
            </a:r>
            <a:endParaRPr lang="en-AU" dirty="0" smtClean="0"/>
          </a:p>
          <a:p>
            <a:pPr lvl="1"/>
            <a:r>
              <a:rPr lang="en-AU" dirty="0" smtClean="0"/>
              <a:t>Associated </a:t>
            </a:r>
            <a:r>
              <a:rPr lang="en-AU" dirty="0"/>
              <a:t>with cell death, bridging fibrosis and long term cirrhosis</a:t>
            </a:r>
          </a:p>
          <a:p>
            <a:pPr marL="0" indent="0">
              <a:buNone/>
            </a:pPr>
            <a:endParaRPr lang="en-AU" dirty="0"/>
          </a:p>
          <a:p>
            <a:r>
              <a:rPr lang="en-AU" dirty="0"/>
              <a:t>Classification of chronic liver disease</a:t>
            </a:r>
          </a:p>
          <a:p>
            <a:r>
              <a:rPr lang="en-AU" dirty="0"/>
              <a:t>Child-Pugh Score</a:t>
            </a:r>
          </a:p>
          <a:p>
            <a:pPr lvl="1"/>
            <a:r>
              <a:rPr lang="en-AU" dirty="0"/>
              <a:t>Originally derived to predict </a:t>
            </a:r>
            <a:r>
              <a:rPr lang="en-AU" dirty="0" smtClean="0"/>
              <a:t>surgical mortality</a:t>
            </a:r>
            <a:r>
              <a:rPr lang="en-AU" dirty="0"/>
              <a:t>, now used to assess prognosis of chronic liver disease</a:t>
            </a:r>
          </a:p>
          <a:p>
            <a:pPr lvl="1"/>
            <a:r>
              <a:rPr lang="en-AU" dirty="0"/>
              <a:t>3 classes </a:t>
            </a:r>
            <a:r>
              <a:rPr lang="en-AU" dirty="0" smtClean="0"/>
              <a:t>of severity with associated 1 and 2 year survival rates  </a:t>
            </a:r>
            <a:endParaRPr lang="en-AU" dirty="0"/>
          </a:p>
          <a:p>
            <a:endParaRPr lang="en-AU" dirty="0"/>
          </a:p>
        </p:txBody>
      </p:sp>
    </p:spTree>
    <p:extLst>
      <p:ext uri="{BB962C8B-B14F-4D97-AF65-F5344CB8AC3E}">
        <p14:creationId xmlns:p14="http://schemas.microsoft.com/office/powerpoint/2010/main" val="1971706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59087" y="930274"/>
            <a:ext cx="6901116" cy="5233459"/>
          </a:xfrm>
          <a:prstGeom prst="rect">
            <a:avLst/>
          </a:prstGeom>
        </p:spPr>
      </p:pic>
    </p:spTree>
    <p:extLst>
      <p:ext uri="{BB962C8B-B14F-4D97-AF65-F5344CB8AC3E}">
        <p14:creationId xmlns:p14="http://schemas.microsoft.com/office/powerpoint/2010/main" val="6193140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Causes of chronic liver disease </a:t>
            </a:r>
          </a:p>
        </p:txBody>
      </p:sp>
      <p:sp>
        <p:nvSpPr>
          <p:cNvPr id="3" name="Content Placeholder 2"/>
          <p:cNvSpPr>
            <a:spLocks noGrp="1"/>
          </p:cNvSpPr>
          <p:nvPr>
            <p:ph sz="half" idx="1"/>
          </p:nvPr>
        </p:nvSpPr>
        <p:spPr/>
        <p:txBody>
          <a:bodyPr>
            <a:normAutofit fontScale="92500" lnSpcReduction="20000"/>
          </a:bodyPr>
          <a:lstStyle/>
          <a:p>
            <a:r>
              <a:rPr lang="en-AU" dirty="0" smtClean="0"/>
              <a:t>Viral</a:t>
            </a:r>
          </a:p>
          <a:p>
            <a:pPr lvl="1"/>
            <a:r>
              <a:rPr lang="en-AU" dirty="0" smtClean="0"/>
              <a:t>Hepatitis B</a:t>
            </a:r>
          </a:p>
          <a:p>
            <a:pPr lvl="1"/>
            <a:r>
              <a:rPr lang="en-AU" dirty="0" smtClean="0"/>
              <a:t>Hepatitis C</a:t>
            </a:r>
          </a:p>
          <a:p>
            <a:pPr lvl="1"/>
            <a:r>
              <a:rPr lang="en-AU" dirty="0" smtClean="0"/>
              <a:t>Cytomegalovirus</a:t>
            </a:r>
          </a:p>
          <a:p>
            <a:pPr lvl="1"/>
            <a:r>
              <a:rPr lang="en-AU" dirty="0" smtClean="0"/>
              <a:t>Epstein Barr Virus</a:t>
            </a:r>
          </a:p>
          <a:p>
            <a:r>
              <a:rPr lang="en-AU" dirty="0" smtClean="0"/>
              <a:t>Autoimmune</a:t>
            </a:r>
          </a:p>
          <a:p>
            <a:pPr lvl="1"/>
            <a:r>
              <a:rPr lang="en-AU" dirty="0" smtClean="0"/>
              <a:t>Autoimmune chronic hepatitis</a:t>
            </a:r>
          </a:p>
          <a:p>
            <a:pPr lvl="1"/>
            <a:r>
              <a:rPr lang="en-AU" dirty="0" smtClean="0"/>
              <a:t>Primary biliary cirrhosis</a:t>
            </a:r>
          </a:p>
          <a:p>
            <a:pPr lvl="1"/>
            <a:r>
              <a:rPr lang="en-AU" dirty="0" smtClean="0"/>
              <a:t>Primary </a:t>
            </a:r>
            <a:r>
              <a:rPr lang="en-AU" dirty="0" err="1" smtClean="0"/>
              <a:t>sclerosing</a:t>
            </a:r>
            <a:r>
              <a:rPr lang="en-AU" dirty="0" smtClean="0"/>
              <a:t> cholangitis</a:t>
            </a:r>
            <a:endParaRPr lang="en-AU" dirty="0"/>
          </a:p>
        </p:txBody>
      </p:sp>
      <p:sp>
        <p:nvSpPr>
          <p:cNvPr id="4" name="Content Placeholder 3"/>
          <p:cNvSpPr>
            <a:spLocks noGrp="1"/>
          </p:cNvSpPr>
          <p:nvPr>
            <p:ph sz="half" idx="2"/>
          </p:nvPr>
        </p:nvSpPr>
        <p:spPr/>
        <p:txBody>
          <a:bodyPr>
            <a:normAutofit fontScale="92500" lnSpcReduction="20000"/>
          </a:bodyPr>
          <a:lstStyle/>
          <a:p>
            <a:r>
              <a:rPr lang="en-AU" dirty="0" smtClean="0"/>
              <a:t>Toxin</a:t>
            </a:r>
          </a:p>
          <a:p>
            <a:pPr lvl="1"/>
            <a:r>
              <a:rPr lang="en-AU" dirty="0" smtClean="0"/>
              <a:t>Alcoholic liver disease</a:t>
            </a:r>
          </a:p>
          <a:p>
            <a:pPr lvl="1"/>
            <a:r>
              <a:rPr lang="en-AU" dirty="0" smtClean="0"/>
              <a:t>Methotrexate</a:t>
            </a:r>
          </a:p>
          <a:p>
            <a:pPr lvl="1"/>
            <a:r>
              <a:rPr lang="en-AU" dirty="0" err="1" smtClean="0"/>
              <a:t>Amiodarone</a:t>
            </a:r>
            <a:r>
              <a:rPr lang="en-AU" dirty="0" smtClean="0"/>
              <a:t> </a:t>
            </a:r>
          </a:p>
          <a:p>
            <a:pPr lvl="1"/>
            <a:r>
              <a:rPr lang="en-AU" dirty="0" err="1" smtClean="0"/>
              <a:t>Nitrofurantoin</a:t>
            </a:r>
            <a:endParaRPr lang="en-AU" dirty="0" smtClean="0"/>
          </a:p>
          <a:p>
            <a:r>
              <a:rPr lang="en-AU" dirty="0" smtClean="0"/>
              <a:t>Metabolic</a:t>
            </a:r>
          </a:p>
          <a:p>
            <a:pPr lvl="1"/>
            <a:r>
              <a:rPr lang="en-AU" dirty="0" smtClean="0"/>
              <a:t>Non-Alcoholic fatty liver </a:t>
            </a:r>
            <a:r>
              <a:rPr lang="en-AU" dirty="0" err="1" smtClean="0"/>
              <a:t>disese</a:t>
            </a:r>
            <a:endParaRPr lang="en-AU" dirty="0" smtClean="0"/>
          </a:p>
          <a:p>
            <a:pPr lvl="1"/>
            <a:r>
              <a:rPr lang="en-AU" dirty="0" err="1" smtClean="0"/>
              <a:t>Haemochromatosis</a:t>
            </a:r>
            <a:endParaRPr lang="en-AU" dirty="0" smtClean="0"/>
          </a:p>
          <a:p>
            <a:pPr lvl="1"/>
            <a:r>
              <a:rPr lang="en-AU" dirty="0" smtClean="0"/>
              <a:t>Wilson’s Disease </a:t>
            </a:r>
          </a:p>
        </p:txBody>
      </p:sp>
    </p:spTree>
    <p:extLst>
      <p:ext uri="{BB962C8B-B14F-4D97-AF65-F5344CB8AC3E}">
        <p14:creationId xmlns:p14="http://schemas.microsoft.com/office/powerpoint/2010/main" val="639290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Portal Vein</a:t>
            </a:r>
          </a:p>
        </p:txBody>
      </p:sp>
      <p:sp>
        <p:nvSpPr>
          <p:cNvPr id="3" name="Content Placeholder 2"/>
          <p:cNvSpPr>
            <a:spLocks noGrp="1"/>
          </p:cNvSpPr>
          <p:nvPr>
            <p:ph sz="half" idx="1"/>
          </p:nvPr>
        </p:nvSpPr>
        <p:spPr/>
        <p:txBody>
          <a:bodyPr>
            <a:normAutofit fontScale="62500" lnSpcReduction="20000"/>
          </a:bodyPr>
          <a:lstStyle/>
          <a:p>
            <a:pPr lvl="0"/>
            <a:r>
              <a:rPr lang="en-AU" dirty="0"/>
              <a:t>Upward continuation of the superior mesenteric </a:t>
            </a:r>
            <a:r>
              <a:rPr lang="en-AU" dirty="0" smtClean="0"/>
              <a:t>and splenic </a:t>
            </a:r>
            <a:r>
              <a:rPr lang="en-AU" dirty="0"/>
              <a:t>vein</a:t>
            </a:r>
          </a:p>
          <a:p>
            <a:pPr lvl="1"/>
            <a:r>
              <a:rPr lang="en-AU" dirty="0"/>
              <a:t>Tributaries </a:t>
            </a:r>
          </a:p>
          <a:p>
            <a:pPr lvl="2"/>
            <a:r>
              <a:rPr lang="en-AU" dirty="0"/>
              <a:t>Superior mesenteric vein</a:t>
            </a:r>
          </a:p>
          <a:p>
            <a:pPr lvl="2"/>
            <a:r>
              <a:rPr lang="en-AU" dirty="0"/>
              <a:t>Splenic vein</a:t>
            </a:r>
          </a:p>
          <a:p>
            <a:pPr lvl="2"/>
            <a:r>
              <a:rPr lang="en-AU" dirty="0"/>
              <a:t>Right and left gastric vein</a:t>
            </a:r>
          </a:p>
          <a:p>
            <a:pPr lvl="2"/>
            <a:r>
              <a:rPr lang="en-AU" dirty="0"/>
              <a:t>Superior </a:t>
            </a:r>
            <a:r>
              <a:rPr lang="en-AU" dirty="0" err="1"/>
              <a:t>pancreaticoduodenal</a:t>
            </a:r>
            <a:r>
              <a:rPr lang="en-AU" dirty="0"/>
              <a:t> vein</a:t>
            </a:r>
          </a:p>
          <a:p>
            <a:pPr lvl="2"/>
            <a:r>
              <a:rPr lang="en-AU" dirty="0"/>
              <a:t>Cystic vein </a:t>
            </a:r>
          </a:p>
          <a:p>
            <a:pPr lvl="2"/>
            <a:r>
              <a:rPr lang="en-AU" dirty="0" err="1"/>
              <a:t>Periumbilical</a:t>
            </a:r>
            <a:r>
              <a:rPr lang="en-AU" dirty="0"/>
              <a:t> vein </a:t>
            </a:r>
          </a:p>
          <a:p>
            <a:pPr lvl="0"/>
            <a:r>
              <a:rPr lang="en-AU" dirty="0"/>
              <a:t>Contribute 75% of blood supply to the liver</a:t>
            </a:r>
          </a:p>
          <a:p>
            <a:pPr lvl="0"/>
            <a:r>
              <a:rPr lang="en-AU" dirty="0"/>
              <a:t>Brings nutrient and toxin rich blood to the liver</a:t>
            </a:r>
          </a:p>
          <a:p>
            <a:pPr lvl="0"/>
            <a:r>
              <a:rPr lang="en-AU" dirty="0"/>
              <a:t>Normal intraluminal pressure of 5 to 10 mmHg</a:t>
            </a:r>
          </a:p>
          <a:p>
            <a:endParaRPr lang="en-AU" dirty="0"/>
          </a:p>
        </p:txBody>
      </p:sp>
      <p:pic>
        <p:nvPicPr>
          <p:cNvPr id="5"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7313" y="618518"/>
            <a:ext cx="3403652" cy="5199062"/>
          </a:xfrm>
          <a:prstGeom prst="rect">
            <a:avLst/>
          </a:prstGeom>
        </p:spPr>
      </p:pic>
    </p:spTree>
    <p:extLst>
      <p:ext uri="{BB962C8B-B14F-4D97-AF65-F5344CB8AC3E}">
        <p14:creationId xmlns:p14="http://schemas.microsoft.com/office/powerpoint/2010/main" val="26144886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Portal hypertension </a:t>
            </a:r>
          </a:p>
        </p:txBody>
      </p:sp>
      <p:sp>
        <p:nvSpPr>
          <p:cNvPr id="3" name="Content Placeholder 2"/>
          <p:cNvSpPr>
            <a:spLocks noGrp="1"/>
          </p:cNvSpPr>
          <p:nvPr>
            <p:ph idx="1"/>
          </p:nvPr>
        </p:nvSpPr>
        <p:spPr/>
        <p:txBody>
          <a:bodyPr>
            <a:normAutofit lnSpcReduction="10000"/>
          </a:bodyPr>
          <a:lstStyle/>
          <a:p>
            <a:pPr lvl="0"/>
            <a:r>
              <a:rPr lang="en-AU" dirty="0"/>
              <a:t>Pathological increase in pressure in portal venous system as compared to the rest of the body. Where the pressure gradient between the portal vein and IVC (Liver portal perfusion pressure) is &gt; 5mmHg </a:t>
            </a:r>
          </a:p>
          <a:p>
            <a:pPr lvl="0"/>
            <a:r>
              <a:rPr lang="en-AU" dirty="0"/>
              <a:t>Pathophysiology – Ohms Law</a:t>
            </a:r>
          </a:p>
          <a:p>
            <a:pPr lvl="1"/>
            <a:r>
              <a:rPr lang="en-AU" dirty="0"/>
              <a:t>P = QR (pressure = resistance x inflow) </a:t>
            </a:r>
          </a:p>
          <a:p>
            <a:pPr lvl="1"/>
            <a:r>
              <a:rPr lang="en-AU" dirty="0"/>
              <a:t>Changes in increasing portal resistance or blood inflow leads to increased portal pressure and vice versa </a:t>
            </a:r>
          </a:p>
          <a:p>
            <a:endParaRPr lang="en-AU" dirty="0"/>
          </a:p>
        </p:txBody>
      </p:sp>
    </p:spTree>
    <p:extLst>
      <p:ext uri="{BB962C8B-B14F-4D97-AF65-F5344CB8AC3E}">
        <p14:creationId xmlns:p14="http://schemas.microsoft.com/office/powerpoint/2010/main" val="1572028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Causes of Portal Hypertension </a:t>
            </a:r>
            <a:endParaRPr lang="en-AU" dirty="0"/>
          </a:p>
        </p:txBody>
      </p:sp>
      <p:sp>
        <p:nvSpPr>
          <p:cNvPr id="3" name="Content Placeholder 2"/>
          <p:cNvSpPr>
            <a:spLocks noGrp="1"/>
          </p:cNvSpPr>
          <p:nvPr>
            <p:ph sz="half" idx="1"/>
          </p:nvPr>
        </p:nvSpPr>
        <p:spPr/>
        <p:txBody>
          <a:bodyPr>
            <a:normAutofit/>
          </a:bodyPr>
          <a:lstStyle/>
          <a:p>
            <a:pPr lvl="0"/>
            <a:r>
              <a:rPr lang="en-AU" dirty="0"/>
              <a:t>Pre-hepatic</a:t>
            </a:r>
          </a:p>
          <a:p>
            <a:pPr lvl="1"/>
            <a:r>
              <a:rPr lang="en-AU" dirty="0"/>
              <a:t>Portal vein thrombosis</a:t>
            </a:r>
          </a:p>
          <a:p>
            <a:pPr lvl="1"/>
            <a:r>
              <a:rPr lang="en-AU" dirty="0"/>
              <a:t>Congenital atresia</a:t>
            </a:r>
          </a:p>
          <a:p>
            <a:pPr lvl="0"/>
            <a:r>
              <a:rPr lang="en-AU" dirty="0"/>
              <a:t>Post hepatic </a:t>
            </a:r>
          </a:p>
          <a:p>
            <a:pPr lvl="1"/>
            <a:r>
              <a:rPr lang="en-AU" dirty="0"/>
              <a:t>Hepatic vein thrombosis or IVC thrombosis</a:t>
            </a:r>
          </a:p>
          <a:p>
            <a:pPr lvl="1"/>
            <a:r>
              <a:rPr lang="en-AU" dirty="0"/>
              <a:t>Constrictive pericarditis </a:t>
            </a:r>
          </a:p>
          <a:p>
            <a:endParaRPr lang="en-AU" dirty="0"/>
          </a:p>
        </p:txBody>
      </p:sp>
      <p:sp>
        <p:nvSpPr>
          <p:cNvPr id="4" name="Content Placeholder 3"/>
          <p:cNvSpPr>
            <a:spLocks noGrp="1"/>
          </p:cNvSpPr>
          <p:nvPr>
            <p:ph sz="half" idx="2"/>
          </p:nvPr>
        </p:nvSpPr>
        <p:spPr/>
        <p:txBody>
          <a:bodyPr>
            <a:normAutofit/>
          </a:bodyPr>
          <a:lstStyle/>
          <a:p>
            <a:pPr lvl="0"/>
            <a:r>
              <a:rPr lang="en-AU" dirty="0"/>
              <a:t>I</a:t>
            </a:r>
            <a:r>
              <a:rPr lang="en-AU" dirty="0" smtClean="0"/>
              <a:t>ntrahepatic</a:t>
            </a:r>
            <a:endParaRPr lang="en-AU" dirty="0"/>
          </a:p>
          <a:p>
            <a:pPr lvl="1"/>
            <a:r>
              <a:rPr lang="en-AU" dirty="0"/>
              <a:t>Cirrhosis</a:t>
            </a:r>
          </a:p>
          <a:p>
            <a:pPr lvl="1"/>
            <a:r>
              <a:rPr lang="en-AU" dirty="0"/>
              <a:t>Fibrotic disease</a:t>
            </a:r>
          </a:p>
          <a:p>
            <a:pPr lvl="2"/>
            <a:r>
              <a:rPr lang="en-AU" dirty="0"/>
              <a:t>Wilson’s disease</a:t>
            </a:r>
          </a:p>
          <a:p>
            <a:pPr lvl="2"/>
            <a:r>
              <a:rPr lang="en-AU" dirty="0" err="1"/>
              <a:t>Haemochromatosis</a:t>
            </a:r>
            <a:endParaRPr lang="en-AU" dirty="0"/>
          </a:p>
          <a:p>
            <a:pPr lvl="1"/>
            <a:r>
              <a:rPr lang="en-AU" dirty="0" err="1"/>
              <a:t>Schistosomiasis</a:t>
            </a:r>
            <a:endParaRPr lang="en-AU" dirty="0"/>
          </a:p>
          <a:p>
            <a:pPr lvl="1"/>
            <a:r>
              <a:rPr lang="en-AU" dirty="0"/>
              <a:t>Massive fatty changes</a:t>
            </a:r>
          </a:p>
          <a:p>
            <a:pPr lvl="1"/>
            <a:r>
              <a:rPr lang="en-AU" dirty="0"/>
              <a:t>Diffuse </a:t>
            </a:r>
            <a:r>
              <a:rPr lang="en-AU" dirty="0" err="1"/>
              <a:t>granulomatosis</a:t>
            </a:r>
            <a:r>
              <a:rPr lang="en-AU" dirty="0"/>
              <a:t> disease</a:t>
            </a:r>
          </a:p>
          <a:p>
            <a:pPr marL="0" indent="0">
              <a:buNone/>
            </a:pPr>
            <a:endParaRPr lang="en-AU" dirty="0"/>
          </a:p>
        </p:txBody>
      </p:sp>
    </p:spTree>
    <p:extLst>
      <p:ext uri="{BB962C8B-B14F-4D97-AF65-F5344CB8AC3E}">
        <p14:creationId xmlns:p14="http://schemas.microsoft.com/office/powerpoint/2010/main" val="1345823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Measurement of portal pressures</a:t>
            </a:r>
          </a:p>
        </p:txBody>
      </p:sp>
      <p:sp>
        <p:nvSpPr>
          <p:cNvPr id="3" name="Content Placeholder 2"/>
          <p:cNvSpPr>
            <a:spLocks noGrp="1"/>
          </p:cNvSpPr>
          <p:nvPr>
            <p:ph idx="1"/>
          </p:nvPr>
        </p:nvSpPr>
        <p:spPr/>
        <p:txBody>
          <a:bodyPr/>
          <a:lstStyle/>
          <a:p>
            <a:pPr lvl="0"/>
            <a:r>
              <a:rPr lang="en-AU" dirty="0"/>
              <a:t>No way of indirect measurement</a:t>
            </a:r>
          </a:p>
          <a:p>
            <a:pPr lvl="0"/>
            <a:r>
              <a:rPr lang="en-AU" dirty="0"/>
              <a:t>Direct measurement involves measuring and comparing the pressure of both the portal and hepatic veins</a:t>
            </a:r>
          </a:p>
          <a:p>
            <a:pPr lvl="0"/>
            <a:r>
              <a:rPr lang="en-AU" dirty="0"/>
              <a:t>Gold standard - Hepatic Vein Pressure Gradient (HVPG) </a:t>
            </a:r>
          </a:p>
          <a:p>
            <a:pPr lvl="1"/>
            <a:r>
              <a:rPr lang="en-AU" dirty="0"/>
              <a:t>&gt; 5 mmHg portal hypertension, &gt; 10 mmHg clinically significant  </a:t>
            </a:r>
          </a:p>
          <a:p>
            <a:pPr lvl="1"/>
            <a:r>
              <a:rPr lang="en-AU" dirty="0"/>
              <a:t>Difference between the Wedge Hepatic venous Pressure (WHVP) and Free Hepatic venous Pressure (HVPG)</a:t>
            </a:r>
          </a:p>
          <a:p>
            <a:endParaRPr lang="en-AU" dirty="0"/>
          </a:p>
        </p:txBody>
      </p:sp>
    </p:spTree>
    <p:extLst>
      <p:ext uri="{BB962C8B-B14F-4D97-AF65-F5344CB8AC3E}">
        <p14:creationId xmlns:p14="http://schemas.microsoft.com/office/powerpoint/2010/main" val="1397862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HVPG</a:t>
            </a:r>
            <a:endParaRPr lang="en-AU" dirty="0"/>
          </a:p>
        </p:txBody>
      </p:sp>
      <p:sp>
        <p:nvSpPr>
          <p:cNvPr id="3" name="Content Placeholder 2"/>
          <p:cNvSpPr>
            <a:spLocks noGrp="1"/>
          </p:cNvSpPr>
          <p:nvPr>
            <p:ph sz="half" idx="1"/>
          </p:nvPr>
        </p:nvSpPr>
        <p:spPr/>
        <p:txBody>
          <a:bodyPr>
            <a:normAutofit fontScale="70000" lnSpcReduction="20000"/>
          </a:bodyPr>
          <a:lstStyle/>
          <a:p>
            <a:pPr lvl="0"/>
            <a:r>
              <a:rPr lang="en-AU" dirty="0"/>
              <a:t>WHVP</a:t>
            </a:r>
          </a:p>
          <a:p>
            <a:pPr lvl="1"/>
            <a:r>
              <a:rPr lang="en-AU" dirty="0"/>
              <a:t>Angiographic procedure</a:t>
            </a:r>
          </a:p>
          <a:p>
            <a:pPr lvl="1"/>
            <a:r>
              <a:rPr lang="en-AU" dirty="0"/>
              <a:t>Obtained by measuring the pressure in the hepatic vein after a catheter is used to wedge the hepatic vein shut (measurement of static blood pressure)</a:t>
            </a:r>
          </a:p>
          <a:p>
            <a:pPr lvl="1"/>
            <a:r>
              <a:rPr lang="en-AU" dirty="0"/>
              <a:t>Measures hepatic sinusoidal pressure </a:t>
            </a:r>
          </a:p>
          <a:p>
            <a:pPr lvl="0"/>
            <a:r>
              <a:rPr lang="en-AU" dirty="0"/>
              <a:t>FHVP</a:t>
            </a:r>
          </a:p>
          <a:p>
            <a:pPr lvl="1"/>
            <a:r>
              <a:rPr lang="en-AU" dirty="0"/>
              <a:t>Angiographic procedure</a:t>
            </a:r>
          </a:p>
          <a:p>
            <a:pPr lvl="1"/>
            <a:r>
              <a:rPr lang="en-AU" dirty="0"/>
              <a:t>Obtained by measuring the pressure in the hepatic vein at 2 – 4cm from opening to IVC</a:t>
            </a:r>
          </a:p>
          <a:p>
            <a:endParaRPr lang="en-AU" dirty="0"/>
          </a:p>
        </p:txBody>
      </p:sp>
      <p:pic>
        <p:nvPicPr>
          <p:cNvPr id="5" name="Content Placeholder 4"/>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379186" y="1030287"/>
            <a:ext cx="5084681" cy="4890539"/>
          </a:xfrm>
        </p:spPr>
      </p:pic>
    </p:spTree>
    <p:extLst>
      <p:ext uri="{BB962C8B-B14F-4D97-AF65-F5344CB8AC3E}">
        <p14:creationId xmlns:p14="http://schemas.microsoft.com/office/powerpoint/2010/main" val="8144983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xmlns=""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TC104033919[[fn=Circuit]]</Template>
  <TotalTime>23</TotalTime>
  <Words>630</Words>
  <Application>Microsoft Macintosh PowerPoint</Application>
  <PresentationFormat>Custom</PresentationFormat>
  <Paragraphs>122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Circuit</vt:lpstr>
      <vt:lpstr>Portal hypertension &amp; chronic liver disease  </vt:lpstr>
      <vt:lpstr>Chronic Liver Disease </vt:lpstr>
      <vt:lpstr>PowerPoint Presentation</vt:lpstr>
      <vt:lpstr>Causes of chronic liver disease </vt:lpstr>
      <vt:lpstr>Portal Vein</vt:lpstr>
      <vt:lpstr>Portal hypertension </vt:lpstr>
      <vt:lpstr>Causes of Portal Hypertension </vt:lpstr>
      <vt:lpstr>Measurement of portal pressures</vt:lpstr>
      <vt:lpstr>HVPG</vt:lpstr>
      <vt:lpstr>Treatment of oesophageal Varices </vt:lpstr>
      <vt:lpstr>Treatment of portal hypertension (TIPS)</vt:lpstr>
      <vt:lpstr>Treatment of portal hypertension (portacaval Shunt)</vt:lpstr>
      <vt:lpstr>liver transplant </vt:lpstr>
      <vt:lpstr>Questions?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Portal hypertension &amp; chronic liver disease</dc:title>
  <dc:creator>sean chen</dc:creator>
  <cp:lastModifiedBy>Gratian  Punch</cp:lastModifiedBy>
  <cp:revision>3</cp:revision>
  <dcterms:created xsi:type="dcterms:W3CDTF">2014-05-29T13:16:31Z</dcterms:created>
  <dcterms:modified xsi:type="dcterms:W3CDTF">2015-01-31T05:11:25Z</dcterms:modified>
</cp:coreProperties>
</file>