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1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1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5CF7E-CA10-4042-977D-BF54D494DF94}" type="datetimeFigureOut">
              <a:rPr lang="en-AU" smtClean="0"/>
              <a:t>31/01/15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C80F-B252-4AF9-9079-213E0EBD6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688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5CF7E-CA10-4042-977D-BF54D494DF94}" type="datetimeFigureOut">
              <a:rPr lang="en-AU" smtClean="0"/>
              <a:t>31/01/15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C80F-B252-4AF9-9079-213E0EBD6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624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5CF7E-CA10-4042-977D-BF54D494DF94}" type="datetimeFigureOut">
              <a:rPr lang="en-AU" smtClean="0"/>
              <a:t>31/01/15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C80F-B252-4AF9-9079-213E0EBD6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4971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5CF7E-CA10-4042-977D-BF54D494DF94}" type="datetimeFigureOut">
              <a:rPr lang="en-AU" smtClean="0"/>
              <a:t>31/01/15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C80F-B252-4AF9-9079-213E0EBD6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875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5CF7E-CA10-4042-977D-BF54D494DF94}" type="datetimeFigureOut">
              <a:rPr lang="en-AU" smtClean="0"/>
              <a:t>31/01/15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C80F-B252-4AF9-9079-213E0EBD6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868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5CF7E-CA10-4042-977D-BF54D494DF94}" type="datetimeFigureOut">
              <a:rPr lang="en-AU" smtClean="0"/>
              <a:t>31/01/15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C80F-B252-4AF9-9079-213E0EBD6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633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5CF7E-CA10-4042-977D-BF54D494DF94}" type="datetimeFigureOut">
              <a:rPr lang="en-AU" smtClean="0"/>
              <a:t>31/01/15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C80F-B252-4AF9-9079-213E0EBD6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154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5CF7E-CA10-4042-977D-BF54D494DF94}" type="datetimeFigureOut">
              <a:rPr lang="en-AU" smtClean="0"/>
              <a:t>31/01/15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C80F-B252-4AF9-9079-213E0EBD6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487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5CF7E-CA10-4042-977D-BF54D494DF94}" type="datetimeFigureOut">
              <a:rPr lang="en-AU" smtClean="0"/>
              <a:t>31/01/15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C80F-B252-4AF9-9079-213E0EBD6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1969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5CF7E-CA10-4042-977D-BF54D494DF94}" type="datetimeFigureOut">
              <a:rPr lang="en-AU" smtClean="0"/>
              <a:t>31/01/15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C80F-B252-4AF9-9079-213E0EBD6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36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5CF7E-CA10-4042-977D-BF54D494DF94}" type="datetimeFigureOut">
              <a:rPr lang="en-AU" smtClean="0"/>
              <a:t>31/01/15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C80F-B252-4AF9-9079-213E0EBD6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439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5CF7E-CA10-4042-977D-BF54D494DF94}" type="datetimeFigureOut">
              <a:rPr lang="en-AU" smtClean="0"/>
              <a:t>31/01/15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DC80F-B252-4AF9-9079-213E0EBD6B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427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Ulcerative Colitis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Anna Giles – Surgical Registrar POWH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86713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Antibiotics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Metronidazole and ciprofloxacin are used to treat perianal </a:t>
            </a:r>
            <a:r>
              <a:rPr lang="en-AU" dirty="0" err="1" smtClean="0"/>
              <a:t>Crohn’s</a:t>
            </a:r>
            <a:r>
              <a:rPr lang="en-AU" dirty="0" smtClean="0"/>
              <a:t> disease</a:t>
            </a:r>
          </a:p>
          <a:p>
            <a:r>
              <a:rPr lang="en-AU" dirty="0" smtClean="0"/>
              <a:t>Long term use of metronidazole in doses &gt;10mg/kg is contraindicated because of the risk of peripheral neuropathy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0258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Immunomodulators</a:t>
            </a:r>
            <a:r>
              <a:rPr lang="en-AU" dirty="0" smtClean="0"/>
              <a:t> -1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To reduce and eliminate steroid requirements, particularly after remission has been achieved AND in refractory disease</a:t>
            </a:r>
          </a:p>
          <a:p>
            <a:r>
              <a:rPr lang="en-AU" dirty="0" err="1" smtClean="0"/>
              <a:t>Azithioprine</a:t>
            </a:r>
            <a:r>
              <a:rPr lang="en-AU" dirty="0" smtClean="0"/>
              <a:t> and 6MP </a:t>
            </a:r>
          </a:p>
          <a:p>
            <a:pPr lvl="1"/>
            <a:r>
              <a:rPr lang="en-AU" dirty="0" smtClean="0"/>
              <a:t>purine analogues which inhibit cell proliferation and suppress cell mediated events by inhibiting the activity of cytotoxic T cells and NK cells</a:t>
            </a:r>
          </a:p>
          <a:p>
            <a:pPr lvl="1"/>
            <a:r>
              <a:rPr lang="en-AU" dirty="0" smtClean="0"/>
              <a:t>Onset of therapeutic effect takes 3-6 months</a:t>
            </a:r>
          </a:p>
          <a:p>
            <a:pPr lvl="1"/>
            <a:r>
              <a:rPr lang="en-AU" dirty="0" smtClean="0"/>
              <a:t>Toxicities – pancreatitis (3-15%), fever, rash, </a:t>
            </a:r>
            <a:r>
              <a:rPr lang="en-AU" dirty="0" err="1" smtClean="0"/>
              <a:t>arthralgias</a:t>
            </a:r>
            <a:r>
              <a:rPr lang="en-AU" dirty="0" smtClean="0"/>
              <a:t>, hepatitis, marrow suppression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6918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Immunomodulators</a:t>
            </a:r>
            <a:r>
              <a:rPr lang="en-AU" dirty="0" smtClean="0"/>
              <a:t> -2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Infliximab (chimeric monoclonal antibody to TNF-alpha), </a:t>
            </a:r>
            <a:r>
              <a:rPr lang="en-AU" dirty="0" err="1" smtClean="0"/>
              <a:t>adalimumab</a:t>
            </a:r>
            <a:r>
              <a:rPr lang="en-AU" dirty="0" smtClean="0"/>
              <a:t> (human anti-TNF alpha monoclonal antibody)</a:t>
            </a:r>
          </a:p>
          <a:p>
            <a:pPr lvl="1"/>
            <a:r>
              <a:rPr lang="en-AU" dirty="0" smtClean="0"/>
              <a:t>Given as a series of infusions at intervals of weeks to months</a:t>
            </a:r>
          </a:p>
          <a:p>
            <a:pPr lvl="1"/>
            <a:r>
              <a:rPr lang="en-AU" dirty="0" smtClean="0"/>
              <a:t>Current use: short term as an agent to induce remission when conventional modalities have been ineffective with a view to following on with conventional immunosuppression</a:t>
            </a:r>
          </a:p>
          <a:p>
            <a:pPr lvl="1"/>
            <a:r>
              <a:rPr lang="en-AU" dirty="0" smtClean="0"/>
              <a:t>Costly, adverse effects, long term safety unknown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01877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Summary of medical treatment options for </a:t>
            </a:r>
            <a:r>
              <a:rPr lang="en-AU" dirty="0" err="1" smtClean="0"/>
              <a:t>Crohn’s</a:t>
            </a:r>
            <a:r>
              <a:rPr lang="en-AU" dirty="0" smtClean="0"/>
              <a:t> Disease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dirty="0" smtClean="0"/>
              <a:t>Induction of remission</a:t>
            </a:r>
          </a:p>
          <a:p>
            <a:pPr lvl="1"/>
            <a:r>
              <a:rPr lang="en-AU" dirty="0" smtClean="0"/>
              <a:t>Mild to moderate disease</a:t>
            </a:r>
          </a:p>
          <a:p>
            <a:pPr lvl="2"/>
            <a:r>
              <a:rPr lang="en-AU" dirty="0" smtClean="0"/>
              <a:t>Prednisone 20-40mg daily for 2-3 weeks then tapering</a:t>
            </a:r>
          </a:p>
          <a:p>
            <a:pPr lvl="2"/>
            <a:r>
              <a:rPr lang="en-AU" dirty="0" err="1" smtClean="0"/>
              <a:t>Ileal</a:t>
            </a:r>
            <a:r>
              <a:rPr lang="en-AU" dirty="0" smtClean="0"/>
              <a:t> and/or R colon – budesonide 9mg/day</a:t>
            </a:r>
          </a:p>
          <a:p>
            <a:pPr lvl="2"/>
            <a:r>
              <a:rPr lang="en-AU" dirty="0" err="1" smtClean="0"/>
              <a:t>Crohn’s</a:t>
            </a:r>
            <a:r>
              <a:rPr lang="en-AU" dirty="0" smtClean="0"/>
              <a:t> colitis – appropriate salicylate compound (oral and/or enema)</a:t>
            </a:r>
          </a:p>
          <a:p>
            <a:pPr lvl="2"/>
            <a:r>
              <a:rPr lang="en-AU" dirty="0" smtClean="0"/>
              <a:t>Perianal disease – metronidazole 400mg TDS or ciprofloxacin 500mg BD</a:t>
            </a:r>
          </a:p>
          <a:p>
            <a:pPr lvl="1"/>
            <a:endParaRPr lang="en-AU" dirty="0"/>
          </a:p>
          <a:p>
            <a:pPr lvl="1"/>
            <a:r>
              <a:rPr lang="en-AU" dirty="0" smtClean="0"/>
              <a:t>Severe disease </a:t>
            </a:r>
          </a:p>
          <a:p>
            <a:pPr lvl="2"/>
            <a:r>
              <a:rPr lang="en-AU" dirty="0" smtClean="0"/>
              <a:t>IV prednisone 60-80mg/day</a:t>
            </a:r>
          </a:p>
          <a:p>
            <a:pPr lvl="2"/>
            <a:r>
              <a:rPr lang="en-AU" dirty="0" smtClean="0"/>
              <a:t>Infliximab or other biological</a:t>
            </a:r>
          </a:p>
          <a:p>
            <a:endParaRPr lang="en-AU" dirty="0"/>
          </a:p>
          <a:p>
            <a:r>
              <a:rPr lang="en-AU" dirty="0" smtClean="0"/>
              <a:t>Maintenance of remission</a:t>
            </a:r>
          </a:p>
          <a:p>
            <a:pPr lvl="1"/>
            <a:r>
              <a:rPr lang="en-AU" dirty="0" err="1" smtClean="0"/>
              <a:t>Azithioprine</a:t>
            </a:r>
            <a:r>
              <a:rPr lang="en-AU" dirty="0" smtClean="0"/>
              <a:t>, 6MP, MTX, budesonide 6mg/day (</a:t>
            </a:r>
            <a:r>
              <a:rPr lang="en-AU" dirty="0" err="1" smtClean="0"/>
              <a:t>ileal</a:t>
            </a:r>
            <a:r>
              <a:rPr lang="en-AU" dirty="0" smtClean="0"/>
              <a:t> and/or R colon)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99865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Summary of medical treatment options for UC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dirty="0" smtClean="0"/>
              <a:t>Acute severe UC</a:t>
            </a:r>
          </a:p>
          <a:p>
            <a:pPr lvl="1"/>
            <a:r>
              <a:rPr lang="en-AU" dirty="0" smtClean="0"/>
              <a:t>General supportive </a:t>
            </a:r>
          </a:p>
          <a:p>
            <a:pPr lvl="1"/>
            <a:r>
              <a:rPr lang="en-AU" dirty="0" smtClean="0"/>
              <a:t>IV hydrocortisone 100mg QID</a:t>
            </a:r>
          </a:p>
          <a:p>
            <a:pPr lvl="1"/>
            <a:r>
              <a:rPr lang="en-AU" dirty="0" smtClean="0"/>
              <a:t>No response – 2</a:t>
            </a:r>
            <a:r>
              <a:rPr lang="en-AU" baseline="30000" dirty="0" smtClean="0"/>
              <a:t>nd</a:t>
            </a:r>
            <a:r>
              <a:rPr lang="en-AU" dirty="0" smtClean="0"/>
              <a:t> line is </a:t>
            </a:r>
            <a:r>
              <a:rPr lang="en-AU" dirty="0" err="1" smtClean="0"/>
              <a:t>cyclosporin</a:t>
            </a:r>
            <a:r>
              <a:rPr lang="en-AU" dirty="0" smtClean="0"/>
              <a:t>/</a:t>
            </a:r>
            <a:r>
              <a:rPr lang="en-AU" dirty="0" err="1" smtClean="0"/>
              <a:t>tacrolimus</a:t>
            </a:r>
            <a:r>
              <a:rPr lang="en-AU" dirty="0" smtClean="0"/>
              <a:t> or infliximab (or colectomy)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Chronic UC</a:t>
            </a:r>
          </a:p>
          <a:p>
            <a:pPr lvl="1"/>
            <a:r>
              <a:rPr lang="en-AU" dirty="0" err="1" smtClean="0"/>
              <a:t>Proctitis</a:t>
            </a:r>
            <a:r>
              <a:rPr lang="en-AU" dirty="0" smtClean="0"/>
              <a:t> – topical 5ASA (</a:t>
            </a:r>
            <a:r>
              <a:rPr lang="en-AU" dirty="0" err="1" smtClean="0"/>
              <a:t>mesalazine</a:t>
            </a:r>
            <a:r>
              <a:rPr lang="en-AU" dirty="0" smtClean="0"/>
              <a:t> 1g daily); escalate to addition of topical steroid or oral 5ASA</a:t>
            </a:r>
          </a:p>
          <a:p>
            <a:pPr lvl="1"/>
            <a:r>
              <a:rPr lang="en-AU" dirty="0" smtClean="0"/>
              <a:t>L sided disease – topical 5ASA and oral </a:t>
            </a:r>
            <a:r>
              <a:rPr lang="en-AU" dirty="0" err="1" smtClean="0"/>
              <a:t>mesalazine</a:t>
            </a:r>
            <a:r>
              <a:rPr lang="en-AU" dirty="0" smtClean="0"/>
              <a:t> (2g/day)</a:t>
            </a:r>
          </a:p>
          <a:p>
            <a:pPr lvl="1"/>
            <a:r>
              <a:rPr lang="en-AU" dirty="0" smtClean="0"/>
              <a:t>No response – oral steroids with a reducing dose over 8 weeks</a:t>
            </a:r>
          </a:p>
          <a:p>
            <a:pPr lvl="1"/>
            <a:r>
              <a:rPr lang="en-AU" dirty="0" smtClean="0"/>
              <a:t>Extensive disease – as for L sided disease but lower threshold for use of steroids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67043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When is surgery </a:t>
            </a:r>
            <a:r>
              <a:rPr lang="en-AU" smtClean="0"/>
              <a:t>indicated for UC?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Indications exist for acute and chronic disease</a:t>
            </a:r>
          </a:p>
          <a:p>
            <a:r>
              <a:rPr lang="en-AU" dirty="0" smtClean="0"/>
              <a:t>Acute colitis</a:t>
            </a:r>
          </a:p>
          <a:p>
            <a:pPr lvl="1"/>
            <a:r>
              <a:rPr lang="en-AU" dirty="0" smtClean="0"/>
              <a:t>The need for surgery is greatest during the first year after the onset of disease</a:t>
            </a:r>
          </a:p>
          <a:p>
            <a:pPr lvl="1"/>
            <a:r>
              <a:rPr lang="en-AU" dirty="0" smtClean="0"/>
              <a:t>The operation = colectomy with ileostomy and preservation of the rectum +/- mucous fistula</a:t>
            </a:r>
          </a:p>
          <a:p>
            <a:pPr lvl="1"/>
            <a:r>
              <a:rPr lang="en-AU" dirty="0" smtClean="0"/>
              <a:t>Major indications - BUMP</a:t>
            </a:r>
          </a:p>
          <a:p>
            <a:pPr lvl="2"/>
            <a:r>
              <a:rPr lang="en-AU" dirty="0" smtClean="0"/>
              <a:t>Unresponsiveness to medical therapy</a:t>
            </a:r>
          </a:p>
          <a:p>
            <a:pPr lvl="2"/>
            <a:r>
              <a:rPr lang="en-AU" dirty="0" smtClean="0"/>
              <a:t>Bleeding</a:t>
            </a:r>
          </a:p>
          <a:p>
            <a:pPr lvl="2"/>
            <a:r>
              <a:rPr lang="en-AU" dirty="0" err="1" smtClean="0"/>
              <a:t>Megacolon</a:t>
            </a:r>
            <a:endParaRPr lang="en-AU" dirty="0" smtClean="0"/>
          </a:p>
          <a:p>
            <a:pPr lvl="2"/>
            <a:r>
              <a:rPr lang="en-AU" dirty="0" smtClean="0"/>
              <a:t>Perforation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20356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Acute Circumstance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Unresponsive to medical treatment</a:t>
            </a:r>
          </a:p>
          <a:p>
            <a:pPr lvl="1"/>
            <a:r>
              <a:rPr lang="en-AU" dirty="0" smtClean="0"/>
              <a:t>Daily discussion with medical and surgical teams</a:t>
            </a:r>
          </a:p>
          <a:p>
            <a:pPr lvl="1"/>
            <a:r>
              <a:rPr lang="en-AU" dirty="0" smtClean="0"/>
              <a:t>Maximum of 5 day trial – 70% of patients will respond</a:t>
            </a:r>
          </a:p>
          <a:p>
            <a:pPr lvl="1"/>
            <a:r>
              <a:rPr lang="en-AU" dirty="0" smtClean="0"/>
              <a:t>Stagnation over  several days with nil sign of improvement should indicate a need for surgical intervention</a:t>
            </a:r>
          </a:p>
          <a:p>
            <a:pPr lvl="1"/>
            <a:r>
              <a:rPr lang="en-AU" dirty="0" smtClean="0"/>
              <a:t>Review Truelove and </a:t>
            </a:r>
            <a:r>
              <a:rPr lang="en-AU" dirty="0" err="1" smtClean="0"/>
              <a:t>Witts</a:t>
            </a:r>
            <a:endParaRPr lang="en-AU" dirty="0" smtClean="0"/>
          </a:p>
          <a:p>
            <a:pPr lvl="1"/>
            <a:r>
              <a:rPr lang="en-AU" dirty="0" smtClean="0"/>
              <a:t>Previous acute attacks, poor general health, social circumstance should be taken into account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78932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Acute Circumstance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 err="1" smtClean="0"/>
              <a:t>Megacolon</a:t>
            </a:r>
            <a:r>
              <a:rPr lang="en-AU" dirty="0" smtClean="0"/>
              <a:t>, perforation and bleeding</a:t>
            </a:r>
          </a:p>
          <a:p>
            <a:pPr lvl="1"/>
            <a:r>
              <a:rPr lang="en-AU" dirty="0" err="1" smtClean="0"/>
              <a:t>Megacolon</a:t>
            </a:r>
            <a:r>
              <a:rPr lang="en-AU" dirty="0" smtClean="0"/>
              <a:t> is an indication for surgery</a:t>
            </a:r>
          </a:p>
          <a:p>
            <a:pPr lvl="1"/>
            <a:r>
              <a:rPr lang="en-AU" dirty="0" smtClean="0"/>
              <a:t>Perform an operation on a </a:t>
            </a:r>
            <a:r>
              <a:rPr lang="en-AU" dirty="0" err="1" smtClean="0"/>
              <a:t>peritonitic</a:t>
            </a:r>
            <a:r>
              <a:rPr lang="en-AU" dirty="0" smtClean="0"/>
              <a:t> patient</a:t>
            </a:r>
          </a:p>
          <a:p>
            <a:pPr lvl="2"/>
            <a:r>
              <a:rPr lang="en-AU" dirty="0" smtClean="0"/>
              <a:t>Pre perforation – mortality = 2-8%</a:t>
            </a:r>
          </a:p>
          <a:p>
            <a:pPr lvl="2"/>
            <a:r>
              <a:rPr lang="en-AU" dirty="0" smtClean="0"/>
              <a:t>Post perforation – mortality = 40%</a:t>
            </a:r>
            <a:endParaRPr lang="en-AU" dirty="0"/>
          </a:p>
          <a:p>
            <a:pPr lvl="1"/>
            <a:r>
              <a:rPr lang="en-AU" dirty="0" smtClean="0"/>
              <a:t>Beware the patient on high dose steroids who may have “silent” perforation, only evident on AXR</a:t>
            </a:r>
          </a:p>
          <a:p>
            <a:pPr lvl="1"/>
            <a:r>
              <a:rPr lang="en-AU" dirty="0" smtClean="0"/>
              <a:t>Beware the patient who has a sudden reduction in the number of bowel motions</a:t>
            </a:r>
          </a:p>
          <a:p>
            <a:pPr lvl="1"/>
            <a:r>
              <a:rPr lang="en-AU" dirty="0" smtClean="0"/>
              <a:t>Bleeding – usually arises from ulceration in the rectum</a:t>
            </a:r>
          </a:p>
        </p:txBody>
      </p:sp>
    </p:spTree>
    <p:extLst>
      <p:ext uri="{BB962C8B-B14F-4D97-AF65-F5344CB8AC3E}">
        <p14:creationId xmlns:p14="http://schemas.microsoft.com/office/powerpoint/2010/main" val="2235369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Chronic Circumstance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Indications – the 3 “Ms”</a:t>
            </a:r>
          </a:p>
          <a:p>
            <a:pPr lvl="1"/>
            <a:r>
              <a:rPr lang="en-AU" dirty="0" smtClean="0"/>
              <a:t>Medical treatment failure</a:t>
            </a:r>
          </a:p>
          <a:p>
            <a:pPr lvl="1"/>
            <a:r>
              <a:rPr lang="en-AU" dirty="0" smtClean="0"/>
              <a:t>Maturation (growth/nutrition) failure</a:t>
            </a:r>
          </a:p>
          <a:p>
            <a:pPr lvl="1"/>
            <a:r>
              <a:rPr lang="en-AU" dirty="0" smtClean="0"/>
              <a:t>Malignancy/severe dysplasia/DALM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31346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Chronic Circumstance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Medical treatment failure</a:t>
            </a:r>
          </a:p>
          <a:p>
            <a:pPr lvl="1"/>
            <a:r>
              <a:rPr lang="en-AU" dirty="0" smtClean="0"/>
              <a:t>Chronic disease</a:t>
            </a:r>
          </a:p>
          <a:p>
            <a:pPr lvl="2"/>
            <a:r>
              <a:rPr lang="en-AU" dirty="0" smtClean="0"/>
              <a:t>Systemic and local symptoms occur despite adequate medical treatment</a:t>
            </a:r>
          </a:p>
          <a:p>
            <a:pPr lvl="1"/>
            <a:r>
              <a:rPr lang="en-AU" dirty="0" smtClean="0"/>
              <a:t>Steroid dependence</a:t>
            </a:r>
          </a:p>
          <a:p>
            <a:pPr lvl="1"/>
            <a:r>
              <a:rPr lang="en-AU" dirty="0" smtClean="0"/>
              <a:t>Recurrent acute exacerbations</a:t>
            </a:r>
          </a:p>
          <a:p>
            <a:pPr lvl="1"/>
            <a:r>
              <a:rPr lang="en-AU" dirty="0" smtClean="0"/>
              <a:t>Severe symptoms</a:t>
            </a:r>
          </a:p>
          <a:p>
            <a:pPr lvl="1"/>
            <a:r>
              <a:rPr lang="en-AU" dirty="0" smtClean="0"/>
              <a:t>Extra alimentary manifestations</a:t>
            </a:r>
          </a:p>
          <a:p>
            <a:pPr lvl="2"/>
            <a:r>
              <a:rPr lang="en-AU" dirty="0" smtClean="0"/>
              <a:t>Not all symptoms respond – liver manifestations and </a:t>
            </a:r>
            <a:r>
              <a:rPr lang="en-AU" dirty="0" err="1" smtClean="0"/>
              <a:t>sacroiliitis</a:t>
            </a:r>
            <a:r>
              <a:rPr lang="en-AU" dirty="0" smtClean="0"/>
              <a:t> do not; activity related </a:t>
            </a:r>
            <a:r>
              <a:rPr lang="en-AU" dirty="0" err="1" smtClean="0"/>
              <a:t>polyarthropathy</a:t>
            </a:r>
            <a:r>
              <a:rPr lang="en-AU" dirty="0" smtClean="0"/>
              <a:t> does and some cases of </a:t>
            </a:r>
            <a:r>
              <a:rPr lang="en-AU" dirty="0" err="1" smtClean="0"/>
              <a:t>pyoderma</a:t>
            </a:r>
            <a:r>
              <a:rPr lang="en-AU" dirty="0" smtClean="0"/>
              <a:t> </a:t>
            </a:r>
            <a:r>
              <a:rPr lang="en-AU" dirty="0" err="1" smtClean="0"/>
              <a:t>gangrenosum</a:t>
            </a:r>
            <a:r>
              <a:rPr lang="en-AU" dirty="0" smtClean="0"/>
              <a:t> may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73605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Orientation to UC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Chiefly affects a young population</a:t>
            </a:r>
          </a:p>
          <a:p>
            <a:r>
              <a:rPr lang="en-AU" dirty="0" smtClean="0"/>
              <a:t>Male = female</a:t>
            </a:r>
          </a:p>
          <a:p>
            <a:r>
              <a:rPr lang="en-AU" dirty="0" smtClean="0"/>
              <a:t>Approximately twice as common as </a:t>
            </a:r>
            <a:r>
              <a:rPr lang="en-AU" dirty="0" err="1" smtClean="0"/>
              <a:t>Crohn’s</a:t>
            </a:r>
            <a:r>
              <a:rPr lang="en-AU" dirty="0" smtClean="0"/>
              <a:t> (10/100, 000 for UC; 5/100, 000 for </a:t>
            </a:r>
            <a:r>
              <a:rPr lang="en-AU" dirty="0" err="1" smtClean="0"/>
              <a:t>Crohn’s</a:t>
            </a:r>
            <a:r>
              <a:rPr lang="en-AU" dirty="0" smtClean="0"/>
              <a:t>)</a:t>
            </a:r>
          </a:p>
          <a:p>
            <a:r>
              <a:rPr lang="en-AU" dirty="0" smtClean="0"/>
              <a:t>Incidence of UC is relatively unchanged over 30 </a:t>
            </a:r>
            <a:r>
              <a:rPr lang="en-AU" dirty="0" err="1" smtClean="0"/>
              <a:t>yrs</a:t>
            </a:r>
            <a:endParaRPr lang="en-AU" dirty="0" smtClean="0"/>
          </a:p>
          <a:p>
            <a:r>
              <a:rPr lang="en-AU" dirty="0" smtClean="0"/>
              <a:t>The incidence of </a:t>
            </a:r>
            <a:r>
              <a:rPr lang="en-AU" dirty="0" err="1" smtClean="0"/>
              <a:t>Crohn’s</a:t>
            </a:r>
            <a:r>
              <a:rPr lang="en-AU" dirty="0"/>
              <a:t> </a:t>
            </a:r>
            <a:r>
              <a:rPr lang="en-AU" dirty="0" smtClean="0"/>
              <a:t>has increased about fivefold over the same time frame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80927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Chronic Circumstance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Maturation failure</a:t>
            </a:r>
          </a:p>
          <a:p>
            <a:pPr lvl="1"/>
            <a:r>
              <a:rPr lang="en-AU" dirty="0" smtClean="0"/>
              <a:t>UC can have an inhibitory effect on growth and the development of secondary sexual characteristics</a:t>
            </a:r>
          </a:p>
          <a:p>
            <a:pPr lvl="1"/>
            <a:r>
              <a:rPr lang="en-AU" dirty="0" smtClean="0"/>
              <a:t>Steroid medication can lead to early fusion of epiphyses</a:t>
            </a:r>
          </a:p>
          <a:p>
            <a:r>
              <a:rPr lang="en-AU" dirty="0" smtClean="0"/>
              <a:t>Malignant transformation</a:t>
            </a:r>
          </a:p>
          <a:p>
            <a:pPr lvl="1"/>
            <a:r>
              <a:rPr lang="en-AU" dirty="0" smtClean="0"/>
              <a:t>Presence of high or low grade dysplasia or an established cancer is an indication for colectomy</a:t>
            </a:r>
          </a:p>
          <a:p>
            <a:pPr lvl="1"/>
            <a:r>
              <a:rPr lang="en-AU" dirty="0" smtClean="0"/>
              <a:t>Perform your procedure according to oncologic principles in case invasion has already occurred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79058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Surgical Options in the Chronic Circumstance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dirty="0" smtClean="0"/>
              <a:t>Colectomy with ileostomy and preservation of the rectum</a:t>
            </a:r>
          </a:p>
          <a:p>
            <a:r>
              <a:rPr lang="en-AU" dirty="0" smtClean="0"/>
              <a:t>Conventional </a:t>
            </a:r>
            <a:r>
              <a:rPr lang="en-AU" dirty="0" err="1" smtClean="0"/>
              <a:t>proctocolectomy</a:t>
            </a:r>
            <a:r>
              <a:rPr lang="en-AU" dirty="0" smtClean="0"/>
              <a:t> and permanent ileostomy</a:t>
            </a:r>
          </a:p>
          <a:p>
            <a:pPr lvl="1"/>
            <a:r>
              <a:rPr lang="en-AU" dirty="0" smtClean="0"/>
              <a:t>Disease is cured</a:t>
            </a:r>
          </a:p>
          <a:p>
            <a:pPr lvl="1"/>
            <a:r>
              <a:rPr lang="en-AU" dirty="0" smtClean="0"/>
              <a:t>Indications  - rectum and anus not suitable for a restorative procedure (inadequate sphincter, cancer in the low rectum); patient preference</a:t>
            </a:r>
          </a:p>
          <a:p>
            <a:r>
              <a:rPr lang="en-AU" dirty="0" smtClean="0"/>
              <a:t>Colectomy and </a:t>
            </a:r>
            <a:r>
              <a:rPr lang="en-AU" dirty="0" err="1" smtClean="0"/>
              <a:t>ileorectal</a:t>
            </a:r>
            <a:r>
              <a:rPr lang="en-AU" dirty="0" smtClean="0"/>
              <a:t> anastomosis</a:t>
            </a:r>
          </a:p>
          <a:p>
            <a:pPr lvl="1"/>
            <a:r>
              <a:rPr lang="en-AU" dirty="0" smtClean="0"/>
              <a:t>Less commonly used now</a:t>
            </a:r>
          </a:p>
          <a:p>
            <a:pPr lvl="1"/>
            <a:r>
              <a:rPr lang="en-AU" dirty="0" smtClean="0"/>
              <a:t>Remaining risk of active disease and malignancy in the rectal stump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53148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Surgical Options in the Chronic Circumstance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AU" dirty="0" smtClean="0"/>
              <a:t>Restorative </a:t>
            </a:r>
            <a:r>
              <a:rPr lang="en-AU" dirty="0" err="1" smtClean="0"/>
              <a:t>proctocolectomy</a:t>
            </a:r>
            <a:r>
              <a:rPr lang="en-AU" dirty="0" smtClean="0"/>
              <a:t> with </a:t>
            </a:r>
            <a:r>
              <a:rPr lang="en-AU" dirty="0" err="1" smtClean="0"/>
              <a:t>ileal</a:t>
            </a:r>
            <a:r>
              <a:rPr lang="en-AU" dirty="0" smtClean="0"/>
              <a:t> reservoir</a:t>
            </a:r>
          </a:p>
          <a:p>
            <a:pPr lvl="1"/>
            <a:r>
              <a:rPr lang="en-AU" dirty="0" smtClean="0"/>
              <a:t>Avoids a permanent ileostomy</a:t>
            </a:r>
          </a:p>
          <a:p>
            <a:pPr lvl="1"/>
            <a:r>
              <a:rPr lang="en-AU" dirty="0" smtClean="0"/>
              <a:t>Beware failure and complication rates, especially </a:t>
            </a:r>
            <a:r>
              <a:rPr lang="en-AU" dirty="0" err="1" smtClean="0"/>
              <a:t>pouchitis</a:t>
            </a:r>
            <a:endParaRPr lang="en-AU" dirty="0" smtClean="0"/>
          </a:p>
          <a:p>
            <a:pPr lvl="1"/>
            <a:r>
              <a:rPr lang="en-AU" dirty="0" smtClean="0"/>
              <a:t>Controversies</a:t>
            </a:r>
          </a:p>
          <a:p>
            <a:pPr lvl="2"/>
            <a:r>
              <a:rPr lang="en-AU" dirty="0" smtClean="0"/>
              <a:t>Age – incontinence rates may be greater in people &gt;45 </a:t>
            </a:r>
            <a:r>
              <a:rPr lang="en-AU" dirty="0" err="1" smtClean="0"/>
              <a:t>yrs</a:t>
            </a:r>
            <a:endParaRPr lang="en-AU" dirty="0" smtClean="0"/>
          </a:p>
          <a:p>
            <a:pPr lvl="2"/>
            <a:r>
              <a:rPr lang="en-AU" dirty="0" smtClean="0"/>
              <a:t>Female fertility – infertility increased more than three times post restorative </a:t>
            </a:r>
            <a:r>
              <a:rPr lang="en-AU" dirty="0" err="1" smtClean="0"/>
              <a:t>proctocolectomy</a:t>
            </a:r>
            <a:endParaRPr lang="en-AU" dirty="0" smtClean="0"/>
          </a:p>
          <a:p>
            <a:pPr lvl="2"/>
            <a:r>
              <a:rPr lang="en-AU" dirty="0" err="1" smtClean="0"/>
              <a:t>Crohn’s</a:t>
            </a:r>
            <a:r>
              <a:rPr lang="en-AU" dirty="0" smtClean="0"/>
              <a:t> disease – generally not recommended for this group</a:t>
            </a:r>
          </a:p>
          <a:p>
            <a:pPr lvl="2"/>
            <a:r>
              <a:rPr lang="en-AU" dirty="0" smtClean="0"/>
              <a:t>Indeterminate colitis – complication and failure rate is similar as to the UC </a:t>
            </a:r>
            <a:r>
              <a:rPr lang="en-AU" dirty="0" err="1" smtClean="0"/>
              <a:t>goup</a:t>
            </a:r>
            <a:endParaRPr lang="en-AU" dirty="0" smtClean="0"/>
          </a:p>
          <a:p>
            <a:pPr lvl="2"/>
            <a:r>
              <a:rPr lang="en-AU" dirty="0" smtClean="0"/>
              <a:t>Previous anal pathology – increases the risk of failure</a:t>
            </a:r>
          </a:p>
          <a:p>
            <a:pPr lvl="2"/>
            <a:r>
              <a:rPr lang="en-AU" dirty="0" smtClean="0"/>
              <a:t>PSC – this group have double the risk of </a:t>
            </a:r>
            <a:r>
              <a:rPr lang="en-AU" dirty="0" err="1" smtClean="0"/>
              <a:t>pouchitis</a:t>
            </a:r>
            <a:r>
              <a:rPr lang="en-AU" dirty="0" smtClean="0"/>
              <a:t> post operatively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86273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Grading severity of a flare of a patient with UC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Truelove and Witt criteria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32856"/>
            <a:ext cx="5832648" cy="4390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1612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the malignant risk of UC?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dirty="0" smtClean="0"/>
              <a:t>In general	</a:t>
            </a:r>
          </a:p>
          <a:p>
            <a:pPr lvl="1"/>
            <a:r>
              <a:rPr lang="en-AU" dirty="0" smtClean="0"/>
              <a:t>The incidence of cancer</a:t>
            </a:r>
            <a:r>
              <a:rPr lang="en-AU" dirty="0"/>
              <a:t> </a:t>
            </a:r>
            <a:r>
              <a:rPr lang="en-AU" dirty="0" smtClean="0"/>
              <a:t>depends on the duration of the disease</a:t>
            </a:r>
            <a:endParaRPr lang="en-AU" dirty="0"/>
          </a:p>
          <a:p>
            <a:pPr lvl="2"/>
            <a:r>
              <a:rPr lang="en-AU" dirty="0" smtClean="0"/>
              <a:t>&lt;1% within 10 years of onset</a:t>
            </a:r>
          </a:p>
          <a:p>
            <a:pPr lvl="2"/>
            <a:r>
              <a:rPr lang="en-AU" dirty="0" smtClean="0"/>
              <a:t>10-15% in the second decade</a:t>
            </a:r>
          </a:p>
          <a:p>
            <a:pPr lvl="2"/>
            <a:r>
              <a:rPr lang="en-AU" dirty="0" smtClean="0"/>
              <a:t>20% + in the third decade</a:t>
            </a:r>
          </a:p>
          <a:p>
            <a:pPr lvl="1"/>
            <a:r>
              <a:rPr lang="en-AU" dirty="0" smtClean="0"/>
              <a:t>After 10 years of colitis, the incidence of CRC increases by 1% pa</a:t>
            </a:r>
          </a:p>
          <a:p>
            <a:pPr lvl="1"/>
            <a:r>
              <a:rPr lang="en-AU" dirty="0" err="1" smtClean="0"/>
              <a:t>Colonoscopic</a:t>
            </a:r>
            <a:r>
              <a:rPr lang="en-AU" dirty="0" smtClean="0"/>
              <a:t> surveillance relies on flat dysplasia or DALM. Optimal identification with :</a:t>
            </a:r>
          </a:p>
          <a:p>
            <a:pPr lvl="2"/>
            <a:r>
              <a:rPr lang="en-AU" dirty="0" smtClean="0"/>
              <a:t>Multiple biopsies taken at 10cm intervals though the colon and rectum</a:t>
            </a:r>
          </a:p>
          <a:p>
            <a:pPr lvl="2"/>
            <a:r>
              <a:rPr lang="en-AU" dirty="0" err="1" smtClean="0"/>
              <a:t>Chromendoscopy</a:t>
            </a:r>
            <a:endParaRPr lang="en-AU" dirty="0" smtClean="0"/>
          </a:p>
          <a:p>
            <a:pPr lvl="2"/>
            <a:r>
              <a:rPr lang="en-AU" dirty="0" smtClean="0"/>
              <a:t>A dedicated pathologist with whom the clinician is in good communication</a:t>
            </a:r>
          </a:p>
          <a:p>
            <a:pPr lvl="2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017344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err="1" smtClean="0"/>
              <a:t>Dyplasia</a:t>
            </a:r>
            <a:r>
              <a:rPr lang="en-AU" dirty="0" smtClean="0"/>
              <a:t> Associated Lesion or Mass (DALM)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DALM – an </a:t>
            </a:r>
            <a:r>
              <a:rPr lang="en-AU" dirty="0" err="1" smtClean="0"/>
              <a:t>endoscopically</a:t>
            </a:r>
            <a:r>
              <a:rPr lang="en-AU" dirty="0" smtClean="0"/>
              <a:t> observed mass that histologically shows the presence of dysplastic epithelium</a:t>
            </a:r>
          </a:p>
          <a:p>
            <a:r>
              <a:rPr lang="en-AU" dirty="0" smtClean="0"/>
              <a:t>Variable appearance – plaques, </a:t>
            </a:r>
            <a:r>
              <a:rPr lang="en-AU" dirty="0" err="1" smtClean="0"/>
              <a:t>stricturing</a:t>
            </a:r>
            <a:r>
              <a:rPr lang="en-AU" dirty="0" smtClean="0"/>
              <a:t>, sessile or </a:t>
            </a:r>
            <a:r>
              <a:rPr lang="en-AU" dirty="0" err="1" smtClean="0"/>
              <a:t>pedunculated</a:t>
            </a:r>
            <a:r>
              <a:rPr lang="en-AU" dirty="0" smtClean="0"/>
              <a:t> masses</a:t>
            </a:r>
          </a:p>
          <a:p>
            <a:r>
              <a:rPr lang="en-AU" dirty="0" smtClean="0"/>
              <a:t>Dysplastic lesions within chronic IBD </a:t>
            </a:r>
          </a:p>
          <a:p>
            <a:pPr lvl="1"/>
            <a:r>
              <a:rPr lang="en-AU" dirty="0" smtClean="0"/>
              <a:t>Flat dysplasia – low grade (19-54% harbour cancer), high grade (42-67% harbour cancer)</a:t>
            </a:r>
          </a:p>
          <a:p>
            <a:pPr lvl="1"/>
            <a:r>
              <a:rPr lang="en-AU" dirty="0" err="1" smtClean="0"/>
              <a:t>Polypoid</a:t>
            </a:r>
            <a:r>
              <a:rPr lang="en-AU" dirty="0" smtClean="0"/>
              <a:t> dysplasia </a:t>
            </a:r>
          </a:p>
          <a:p>
            <a:pPr marL="0" indent="0">
              <a:buNone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253079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DALM </a:t>
            </a:r>
            <a:r>
              <a:rPr lang="en-AU" dirty="0" err="1" smtClean="0"/>
              <a:t>contd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dirty="0" smtClean="0"/>
              <a:t>An approach to the different types of dysplastic mass </a:t>
            </a:r>
          </a:p>
          <a:p>
            <a:pPr lvl="1"/>
            <a:r>
              <a:rPr lang="en-AU" dirty="0" smtClean="0"/>
              <a:t>True sporadic adenoma (typical adenomatous appearance proximal to the </a:t>
            </a:r>
            <a:r>
              <a:rPr lang="en-AU" dirty="0" err="1" smtClean="0"/>
              <a:t>colitic</a:t>
            </a:r>
            <a:r>
              <a:rPr lang="en-AU" dirty="0" smtClean="0"/>
              <a:t> zone) </a:t>
            </a:r>
          </a:p>
          <a:p>
            <a:pPr lvl="2"/>
            <a:r>
              <a:rPr lang="en-AU" dirty="0" err="1" smtClean="0"/>
              <a:t>Polypectomy</a:t>
            </a:r>
            <a:r>
              <a:rPr lang="en-AU" dirty="0" smtClean="0"/>
              <a:t>; treat as sporadic adenoma</a:t>
            </a:r>
          </a:p>
          <a:p>
            <a:pPr lvl="1"/>
            <a:r>
              <a:rPr lang="en-AU" dirty="0" smtClean="0"/>
              <a:t>Typical adenomatous appearance IN the </a:t>
            </a:r>
            <a:r>
              <a:rPr lang="en-AU" dirty="0" err="1" smtClean="0"/>
              <a:t>colitic</a:t>
            </a:r>
            <a:r>
              <a:rPr lang="en-AU" dirty="0" smtClean="0"/>
              <a:t> zone</a:t>
            </a:r>
          </a:p>
          <a:p>
            <a:pPr lvl="2"/>
            <a:r>
              <a:rPr lang="en-AU" dirty="0" err="1" smtClean="0"/>
              <a:t>Polypectomy</a:t>
            </a:r>
            <a:r>
              <a:rPr lang="en-AU" dirty="0" smtClean="0"/>
              <a:t> AND biopsy of adjacent mucosa</a:t>
            </a:r>
          </a:p>
          <a:p>
            <a:pPr lvl="2"/>
            <a:r>
              <a:rPr lang="en-AU" dirty="0" smtClean="0"/>
              <a:t>If typical histology, consider </a:t>
            </a:r>
            <a:r>
              <a:rPr lang="en-AU" dirty="0" err="1" smtClean="0"/>
              <a:t>polypectomy</a:t>
            </a:r>
            <a:r>
              <a:rPr lang="en-AU" dirty="0" smtClean="0"/>
              <a:t> as </a:t>
            </a:r>
            <a:r>
              <a:rPr lang="en-AU" dirty="0" err="1" smtClean="0"/>
              <a:t>sufficent</a:t>
            </a:r>
            <a:r>
              <a:rPr lang="en-AU" dirty="0" smtClean="0"/>
              <a:t> IF</a:t>
            </a:r>
          </a:p>
          <a:p>
            <a:pPr lvl="3"/>
            <a:r>
              <a:rPr lang="en-AU" dirty="0" smtClean="0"/>
              <a:t>The lesion is discrete</a:t>
            </a:r>
          </a:p>
          <a:p>
            <a:pPr lvl="3"/>
            <a:r>
              <a:rPr lang="en-AU" dirty="0" smtClean="0"/>
              <a:t>Complete excision with clear margins</a:t>
            </a:r>
          </a:p>
          <a:p>
            <a:pPr lvl="3"/>
            <a:r>
              <a:rPr lang="en-AU" dirty="0" smtClean="0"/>
              <a:t>No surrounding flat dysplasia</a:t>
            </a:r>
          </a:p>
          <a:p>
            <a:pPr lvl="3"/>
            <a:r>
              <a:rPr lang="en-AU" dirty="0" smtClean="0"/>
              <a:t>Patient and colon are easy to survey</a:t>
            </a:r>
            <a:endParaRPr lang="en-AU" dirty="0"/>
          </a:p>
          <a:p>
            <a:pPr lvl="1"/>
            <a:r>
              <a:rPr lang="en-AU" dirty="0" smtClean="0"/>
              <a:t>Atypical appearance OR adjacent flat dysplasia OR adenocarcinoma</a:t>
            </a:r>
          </a:p>
          <a:p>
            <a:pPr lvl="2"/>
            <a:r>
              <a:rPr lang="en-AU" dirty="0" smtClean="0"/>
              <a:t>Regard as DALM and consider colectomy</a:t>
            </a:r>
          </a:p>
        </p:txBody>
      </p:sp>
    </p:spTree>
    <p:extLst>
      <p:ext uri="{BB962C8B-B14F-4D97-AF65-F5344CB8AC3E}">
        <p14:creationId xmlns:p14="http://schemas.microsoft.com/office/powerpoint/2010/main" val="695835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are the drug options for IBD?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The concept of medical management – to induce remission and to maintain it</a:t>
            </a:r>
          </a:p>
          <a:p>
            <a:r>
              <a:rPr lang="en-AU" dirty="0" smtClean="0"/>
              <a:t>Currently, the concept of “top down” therapy is favoured – start with more powerful agents up front</a:t>
            </a:r>
          </a:p>
          <a:p>
            <a:r>
              <a:rPr lang="en-AU" dirty="0" smtClean="0"/>
              <a:t>Main groups of medical therapies</a:t>
            </a:r>
          </a:p>
          <a:p>
            <a:pPr lvl="1"/>
            <a:r>
              <a:rPr lang="en-AU" dirty="0" err="1" smtClean="0"/>
              <a:t>Aminosalycylates</a:t>
            </a:r>
            <a:r>
              <a:rPr lang="en-AU" dirty="0" smtClean="0"/>
              <a:t> – 5 ASA, sulfasalazine</a:t>
            </a:r>
            <a:endParaRPr lang="en-AU" dirty="0"/>
          </a:p>
          <a:p>
            <a:pPr lvl="1"/>
            <a:r>
              <a:rPr lang="en-AU" dirty="0" smtClean="0"/>
              <a:t>Steroids – prednisone, budesonide (orally, topical)</a:t>
            </a:r>
          </a:p>
          <a:p>
            <a:pPr lvl="1"/>
            <a:r>
              <a:rPr lang="en-AU" dirty="0" smtClean="0"/>
              <a:t>Antibiotics – metronidazole, ciprofloxacin</a:t>
            </a:r>
          </a:p>
          <a:p>
            <a:pPr lvl="1"/>
            <a:r>
              <a:rPr lang="en-AU" dirty="0" err="1" smtClean="0"/>
              <a:t>Immunomodulatory</a:t>
            </a:r>
            <a:r>
              <a:rPr lang="en-AU" dirty="0" smtClean="0"/>
              <a:t> therapy – </a:t>
            </a:r>
            <a:r>
              <a:rPr lang="en-AU" dirty="0" err="1" smtClean="0"/>
              <a:t>azithioprine</a:t>
            </a:r>
            <a:r>
              <a:rPr lang="en-AU" dirty="0" smtClean="0"/>
              <a:t>, 6MP, infliximab</a:t>
            </a:r>
          </a:p>
        </p:txBody>
      </p:sp>
    </p:spTree>
    <p:extLst>
      <p:ext uri="{BB962C8B-B14F-4D97-AF65-F5344CB8AC3E}">
        <p14:creationId xmlns:p14="http://schemas.microsoft.com/office/powerpoint/2010/main" val="2835900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Aminosalicylates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AU" dirty="0" smtClean="0"/>
              <a:t>Sulfasalazine, 5ASA (</a:t>
            </a:r>
            <a:r>
              <a:rPr lang="en-AU" dirty="0" err="1" smtClean="0"/>
              <a:t>mesalazine</a:t>
            </a:r>
            <a:r>
              <a:rPr lang="en-AU" dirty="0" smtClean="0"/>
              <a:t>, </a:t>
            </a:r>
            <a:r>
              <a:rPr lang="en-AU" dirty="0" err="1" smtClean="0"/>
              <a:t>mesalamine</a:t>
            </a:r>
            <a:r>
              <a:rPr lang="en-AU" dirty="0" smtClean="0"/>
              <a:t>)</a:t>
            </a:r>
          </a:p>
          <a:p>
            <a:r>
              <a:rPr lang="en-AU" dirty="0" smtClean="0"/>
              <a:t>Used to treat disease of mild to moderate severity in the colon</a:t>
            </a:r>
          </a:p>
          <a:p>
            <a:r>
              <a:rPr lang="en-AU" dirty="0" smtClean="0"/>
              <a:t>Sulfasalazine – has a </a:t>
            </a:r>
            <a:r>
              <a:rPr lang="en-AU" dirty="0" err="1" smtClean="0"/>
              <a:t>sulfapyridine</a:t>
            </a:r>
            <a:r>
              <a:rPr lang="en-AU" dirty="0" smtClean="0"/>
              <a:t> carrier linked to the active 5ASA. Bacteria cleave off the active 5ASA in the colon and about 20% is absorbed.</a:t>
            </a:r>
          </a:p>
          <a:p>
            <a:r>
              <a:rPr lang="en-AU" dirty="0" err="1" smtClean="0"/>
              <a:t>Sulfapyridine</a:t>
            </a:r>
            <a:r>
              <a:rPr lang="en-AU" dirty="0" smtClean="0"/>
              <a:t> produces most of the (dose related) adverse effects – N/V, heartburn, headache, </a:t>
            </a:r>
            <a:r>
              <a:rPr lang="en-AU" dirty="0" err="1" smtClean="0"/>
              <a:t>oligospermia</a:t>
            </a:r>
            <a:r>
              <a:rPr lang="en-AU" dirty="0" smtClean="0"/>
              <a:t>, low level haemolysis</a:t>
            </a:r>
          </a:p>
          <a:p>
            <a:r>
              <a:rPr lang="en-AU" dirty="0" smtClean="0"/>
              <a:t>Hypersensitivity reactions (unrelated to dose), including worsening colitis</a:t>
            </a:r>
          </a:p>
          <a:p>
            <a:r>
              <a:rPr lang="en-AU" dirty="0" smtClean="0"/>
              <a:t>Modern 5ASA drugs (</a:t>
            </a:r>
            <a:r>
              <a:rPr lang="en-AU" dirty="0" err="1" smtClean="0"/>
              <a:t>asacol</a:t>
            </a:r>
            <a:r>
              <a:rPr lang="en-AU" dirty="0" smtClean="0"/>
              <a:t>, </a:t>
            </a:r>
            <a:r>
              <a:rPr lang="en-AU" dirty="0" err="1" smtClean="0"/>
              <a:t>pentasa</a:t>
            </a:r>
            <a:r>
              <a:rPr lang="en-AU" dirty="0" smtClean="0"/>
              <a:t>, </a:t>
            </a:r>
            <a:r>
              <a:rPr lang="en-AU" dirty="0" err="1" smtClean="0"/>
              <a:t>balsalazide</a:t>
            </a:r>
            <a:r>
              <a:rPr lang="en-AU" dirty="0" smtClean="0"/>
              <a:t>) no longer contain sulphonamide</a:t>
            </a:r>
          </a:p>
          <a:p>
            <a:r>
              <a:rPr lang="en-AU" dirty="0"/>
              <a:t>S</a:t>
            </a:r>
            <a:r>
              <a:rPr lang="en-AU" dirty="0" smtClean="0"/>
              <a:t>ignificance of their role in </a:t>
            </a:r>
            <a:r>
              <a:rPr lang="en-AU" dirty="0" err="1" smtClean="0"/>
              <a:t>Crohn’s</a:t>
            </a:r>
            <a:r>
              <a:rPr lang="en-AU" dirty="0" smtClean="0"/>
              <a:t> disease is now questioned – alternative treatments now available. </a:t>
            </a:r>
          </a:p>
          <a:p>
            <a:pPr lvl="1"/>
            <a:r>
              <a:rPr lang="en-AU" dirty="0" smtClean="0"/>
              <a:t>They do have a role for </a:t>
            </a:r>
            <a:r>
              <a:rPr lang="en-AU" dirty="0" err="1" smtClean="0"/>
              <a:t>Crohn’s</a:t>
            </a:r>
            <a:r>
              <a:rPr lang="en-AU" dirty="0" smtClean="0"/>
              <a:t> patients in </a:t>
            </a:r>
          </a:p>
          <a:p>
            <a:pPr lvl="2"/>
            <a:r>
              <a:rPr lang="en-AU" dirty="0" smtClean="0"/>
              <a:t>Mild to moderate colonic disease</a:t>
            </a:r>
          </a:p>
          <a:p>
            <a:pPr lvl="2"/>
            <a:r>
              <a:rPr lang="en-AU" dirty="0" smtClean="0"/>
              <a:t>Preventing recurrence after SB resection</a:t>
            </a:r>
          </a:p>
        </p:txBody>
      </p:sp>
    </p:spTree>
    <p:extLst>
      <p:ext uri="{BB962C8B-B14F-4D97-AF65-F5344CB8AC3E}">
        <p14:creationId xmlns:p14="http://schemas.microsoft.com/office/powerpoint/2010/main" val="102485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Steroids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dirty="0" smtClean="0"/>
              <a:t>The most effective and commonly used drugs for moderate to severe </a:t>
            </a:r>
            <a:r>
              <a:rPr lang="en-AU" dirty="0" err="1" smtClean="0"/>
              <a:t>Crohn’s</a:t>
            </a:r>
            <a:r>
              <a:rPr lang="en-AU" dirty="0" smtClean="0"/>
              <a:t> disease and will induce remission in 70-80% of cases</a:t>
            </a:r>
          </a:p>
          <a:p>
            <a:r>
              <a:rPr lang="en-AU" dirty="0" smtClean="0"/>
              <a:t>20-40mg/day orally for moderately severe </a:t>
            </a:r>
            <a:r>
              <a:rPr lang="en-AU" dirty="0" err="1" smtClean="0"/>
              <a:t>Crohn’s</a:t>
            </a:r>
            <a:r>
              <a:rPr lang="en-AU" dirty="0" smtClean="0"/>
              <a:t> and 60-80mg/day IV for severe disease</a:t>
            </a:r>
          </a:p>
          <a:p>
            <a:r>
              <a:rPr lang="en-AU" dirty="0" smtClean="0"/>
              <a:t>Use in short doses and taper when a clinical response is achieved</a:t>
            </a:r>
          </a:p>
          <a:p>
            <a:r>
              <a:rPr lang="en-AU" dirty="0" smtClean="0"/>
              <a:t>No advantage in combining 5ASA with steroids – exception is 5ASA foam enema which can be used in conjunction with oral steroids</a:t>
            </a:r>
          </a:p>
          <a:p>
            <a:r>
              <a:rPr lang="en-AU" dirty="0" smtClean="0"/>
              <a:t>Rectal administration of steroid is effective for L sided colonic disease </a:t>
            </a:r>
          </a:p>
          <a:p>
            <a:r>
              <a:rPr lang="en-AU" dirty="0" smtClean="0"/>
              <a:t>Well known side effects of steroids (whether given orally, IV or topically)</a:t>
            </a:r>
          </a:p>
          <a:p>
            <a:r>
              <a:rPr lang="en-AU" dirty="0" smtClean="0"/>
              <a:t>Budesonide (slow release oral preparation or enema) has systemic bioavailability of 1-15% (first pass metabolism in the liver) but can still produce some suppression of plasma cortisol levels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1131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1442</Words>
  <Application>Microsoft Macintosh PowerPoint</Application>
  <PresentationFormat>On-screen Show (4:3)</PresentationFormat>
  <Paragraphs>172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Ulcerative Colitis</vt:lpstr>
      <vt:lpstr>Orientation to UC</vt:lpstr>
      <vt:lpstr>Grading severity of a flare of a patient with UC</vt:lpstr>
      <vt:lpstr>What is the malignant risk of UC?</vt:lpstr>
      <vt:lpstr>Dyplasia Associated Lesion or Mass (DALM)</vt:lpstr>
      <vt:lpstr>DALM contd</vt:lpstr>
      <vt:lpstr>What are the drug options for IBD?</vt:lpstr>
      <vt:lpstr>Aminosalicylates</vt:lpstr>
      <vt:lpstr>Steroids</vt:lpstr>
      <vt:lpstr>Antibiotics</vt:lpstr>
      <vt:lpstr>Immunomodulators -1</vt:lpstr>
      <vt:lpstr>Immunomodulators -2</vt:lpstr>
      <vt:lpstr>Summary of medical treatment options for Crohn’s Disease</vt:lpstr>
      <vt:lpstr>Summary of medical treatment options for UC</vt:lpstr>
      <vt:lpstr>When is surgery indicated for UC?</vt:lpstr>
      <vt:lpstr>The Acute Circumstance</vt:lpstr>
      <vt:lpstr>The Acute Circumstance</vt:lpstr>
      <vt:lpstr>The Chronic Circumstance</vt:lpstr>
      <vt:lpstr>The Chronic Circumstance</vt:lpstr>
      <vt:lpstr>The Chronic Circumstance</vt:lpstr>
      <vt:lpstr>Surgical Options in the Chronic Circumstance</vt:lpstr>
      <vt:lpstr>Surgical Options in the Chronic Circumstance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Ulcerative Colitis</dc:title>
  <dc:creator>officeworks</dc:creator>
  <cp:lastModifiedBy>Gratian  Punch</cp:lastModifiedBy>
  <cp:revision>18</cp:revision>
  <dcterms:created xsi:type="dcterms:W3CDTF">2014-02-11T06:51:12Z</dcterms:created>
  <dcterms:modified xsi:type="dcterms:W3CDTF">2015-01-31T05:12:58Z</dcterms:modified>
</cp:coreProperties>
</file>