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8" r:id="rId3"/>
    <p:sldId id="260" r:id="rId4"/>
    <p:sldId id="257" r:id="rId5"/>
    <p:sldId id="265" r:id="rId6"/>
    <p:sldId id="266" r:id="rId7"/>
    <p:sldId id="267" r:id="rId8"/>
    <p:sldId id="261" r:id="rId9"/>
    <p:sldId id="262" r:id="rId10"/>
    <p:sldId id="263" r:id="rId11"/>
    <p:sldId id="264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2/03/15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2/03/15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2/03/15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2/03/15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2/03/15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2/03/15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2/03/15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2/03/15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2/03/15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2/03/15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2/03/15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2/03/15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75days.com.au" TargetMode="External"/><Relationship Id="rId4" Type="http://schemas.openxmlformats.org/officeDocument/2006/relationships/hyperlink" Target="http://175days.com.au/monday-registrar-teaching/term-1-2014/" TargetMode="External"/><Relationship Id="rId5" Type="http://schemas.openxmlformats.org/officeDocument/2006/relationships/hyperlink" Target="http://175days.com.au/monday-registrar-teaching/term-2-2014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swahs.nsw.gov.au/liverpool/trauma/handbook1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qR3VcueqBg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Liverpool Monday Registrar Teaching </a:t>
            </a:r>
          </a:p>
          <a:p>
            <a:r>
              <a:rPr lang="en-US" dirty="0" smtClean="0"/>
              <a:t>Term 1 2015 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Gratian Punch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Intercostal catheters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93984" y="153705"/>
            <a:ext cx="1128431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1/14  </a:t>
            </a:r>
          </a:p>
        </p:txBody>
      </p:sp>
    </p:spTree>
    <p:extLst>
      <p:ext uri="{BB962C8B-B14F-4D97-AF65-F5344CB8AC3E}">
        <p14:creationId xmlns:p14="http://schemas.microsoft.com/office/powerpoint/2010/main" val="208986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5977"/>
            <a:ext cx="7924800" cy="1143000"/>
          </a:xfrm>
        </p:spPr>
        <p:txBody>
          <a:bodyPr/>
          <a:lstStyle/>
          <a:p>
            <a:pPr algn="ctr"/>
            <a:r>
              <a:rPr lang="en-US" sz="4000" dirty="0" smtClean="0"/>
              <a:t>Group discussion / pointers 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17134" y="153705"/>
            <a:ext cx="1305281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10/14  </a:t>
            </a:r>
          </a:p>
        </p:txBody>
      </p:sp>
    </p:spTree>
    <p:extLst>
      <p:ext uri="{BB962C8B-B14F-4D97-AF65-F5344CB8AC3E}">
        <p14:creationId xmlns:p14="http://schemas.microsoft.com/office/powerpoint/2010/main" val="112417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288"/>
            <a:ext cx="7924800" cy="1143000"/>
          </a:xfrm>
        </p:spPr>
        <p:txBody>
          <a:bodyPr/>
          <a:lstStyle/>
          <a:p>
            <a:r>
              <a:rPr lang="en-US" dirty="0" smtClean="0"/>
              <a:t>Complications of chest Drain's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49290" y="153705"/>
            <a:ext cx="1273126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11/14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290400"/>
            <a:ext cx="7924800" cy="51377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ANYTHING CAN BE DAMAGED BY INSERTIPON OF A CHEST DRAIN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THORACIC CAVITY </a:t>
            </a:r>
          </a:p>
          <a:p>
            <a:pPr marL="0" indent="0" algn="ctr">
              <a:buNone/>
            </a:pPr>
            <a:r>
              <a:rPr lang="en-US" dirty="0" smtClean="0"/>
              <a:t>RETROPERITONEAL </a:t>
            </a:r>
          </a:p>
          <a:p>
            <a:pPr marL="0" indent="0" algn="ctr">
              <a:buNone/>
            </a:pPr>
            <a:r>
              <a:rPr lang="en-US" dirty="0" smtClean="0"/>
              <a:t>ABDOMINAL CAVITY </a:t>
            </a:r>
          </a:p>
          <a:p>
            <a:pPr marL="0" indent="0" algn="ctr">
              <a:buNone/>
            </a:pPr>
            <a:r>
              <a:rPr lang="en-US" dirty="0" smtClean="0"/>
              <a:t>YOURSELF / ASSISTANTS</a:t>
            </a:r>
          </a:p>
          <a:p>
            <a:r>
              <a:rPr lang="en-US" dirty="0" smtClean="0"/>
              <a:t>International publication rates of </a:t>
            </a:r>
          </a:p>
          <a:p>
            <a:pPr marL="0" indent="0">
              <a:buNone/>
            </a:pPr>
            <a:r>
              <a:rPr lang="en-US" dirty="0" smtClean="0"/>
              <a:t>complication 10-30% and mortality at least 4%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hr-HR" sz="1300" dirty="0"/>
              <a:t>V.Y. Kong, D.L. 1436 Clarke </a:t>
            </a:r>
          </a:p>
          <a:p>
            <a:pPr marL="0" indent="0">
              <a:buNone/>
            </a:pPr>
            <a:r>
              <a:rPr lang="hr-HR" sz="1300" dirty="0" smtClean="0"/>
              <a:t> </a:t>
            </a:r>
            <a:r>
              <a:rPr lang="hr-HR" sz="1300" dirty="0"/>
              <a:t>Injury, Int. J. Care Injured 45 (2014) 1435–1439</a:t>
            </a:r>
            <a:endParaRPr lang="en-US" sz="1300" dirty="0"/>
          </a:p>
        </p:txBody>
      </p:sp>
      <p:pic>
        <p:nvPicPr>
          <p:cNvPr id="6" name="Picture 5" descr="Screen Shot 2015-02-26 at 12.39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696" y="3424423"/>
            <a:ext cx="4648719" cy="324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6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drainage system </a:t>
            </a:r>
            <a:br>
              <a:rPr lang="en-US" dirty="0" smtClean="0"/>
            </a:br>
            <a:r>
              <a:rPr lang="en-US" dirty="0" smtClean="0"/>
              <a:t>(or how to make one)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93984" y="153705"/>
            <a:ext cx="1128431" cy="395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12/14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Favoured</a:t>
            </a:r>
            <a:r>
              <a:rPr lang="en-US" dirty="0" smtClean="0"/>
              <a:t> question on FRACS Part II Pathophysiology – draw the setup of a 3 chambered UWSD ???</a:t>
            </a:r>
          </a:p>
        </p:txBody>
      </p:sp>
      <p:pic>
        <p:nvPicPr>
          <p:cNvPr id="3" name="Picture 2" descr="Screen Shot 2015-02-24 at 11.3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19" y="2415242"/>
            <a:ext cx="4517487" cy="4040029"/>
          </a:xfrm>
          <a:prstGeom prst="rect">
            <a:avLst/>
          </a:prstGeom>
        </p:spPr>
      </p:pic>
      <p:pic>
        <p:nvPicPr>
          <p:cNvPr id="6" name="Picture 5" descr="Screen Shot 2015-03-02 at 12.35.40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898" y="2591408"/>
            <a:ext cx="3983167" cy="3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6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remove a chest drain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65366" y="153705"/>
            <a:ext cx="1257049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13/14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chest drain should be removed only </a:t>
            </a:r>
            <a:r>
              <a:rPr lang="en-US" sz="2400" dirty="0" smtClean="0"/>
              <a:t>when: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all air leak and fluid drainage has </a:t>
            </a:r>
            <a:r>
              <a:rPr lang="en-US" sz="2400" dirty="0" smtClean="0"/>
              <a:t>ceased</a:t>
            </a:r>
          </a:p>
          <a:p>
            <a:pPr lvl="1"/>
            <a:r>
              <a:rPr lang="en-US" sz="2400" dirty="0" smtClean="0"/>
              <a:t>Lung </a:t>
            </a:r>
            <a:r>
              <a:rPr lang="en-US" sz="2400" dirty="0"/>
              <a:t>should be fully expanded on chest X-</a:t>
            </a:r>
            <a:r>
              <a:rPr lang="en-US" sz="2400" dirty="0" smtClean="0"/>
              <a:t>ray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chest tube must never be ‘clamped’ prior to </a:t>
            </a:r>
            <a:r>
              <a:rPr lang="en-US" sz="2400" dirty="0" smtClean="0"/>
              <a:t>removal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How?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patient is asked to breathe </a:t>
            </a:r>
            <a:r>
              <a:rPr lang="en-US" sz="2400" dirty="0" smtClean="0"/>
              <a:t>out maximally then the </a:t>
            </a:r>
            <a:r>
              <a:rPr lang="en-US" sz="2400" dirty="0"/>
              <a:t>tube is briskly removed and an occlusive dressing placed over the wound.</a:t>
            </a:r>
          </a:p>
        </p:txBody>
      </p:sp>
    </p:spTree>
    <p:extLst>
      <p:ext uri="{BB962C8B-B14F-4D97-AF65-F5344CB8AC3E}">
        <p14:creationId xmlns:p14="http://schemas.microsoft.com/office/powerpoint/2010/main" val="270289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90560"/>
            <a:ext cx="7924800" cy="1143000"/>
          </a:xfrm>
        </p:spPr>
        <p:txBody>
          <a:bodyPr/>
          <a:lstStyle/>
          <a:p>
            <a:pPr algn="ctr"/>
            <a:r>
              <a:rPr lang="en-US" sz="4000" dirty="0" smtClean="0"/>
              <a:t>Closure and questions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65367" y="153705"/>
            <a:ext cx="1273126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14/14  </a:t>
            </a:r>
          </a:p>
        </p:txBody>
      </p:sp>
    </p:spTree>
    <p:extLst>
      <p:ext uri="{BB962C8B-B14F-4D97-AF65-F5344CB8AC3E}">
        <p14:creationId xmlns:p14="http://schemas.microsoft.com/office/powerpoint/2010/main" val="375473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Scope + Timeline review </a:t>
            </a:r>
          </a:p>
          <a:p>
            <a:r>
              <a:rPr lang="en-US" dirty="0" smtClean="0"/>
              <a:t>Guided study </a:t>
            </a:r>
          </a:p>
          <a:p>
            <a:pPr lvl="1"/>
            <a:r>
              <a:rPr lang="en-US" dirty="0" smtClean="0"/>
              <a:t>Assumed reading</a:t>
            </a:r>
          </a:p>
          <a:p>
            <a:pPr lvl="1"/>
            <a:r>
              <a:rPr lang="en-US" dirty="0" smtClean="0"/>
              <a:t>Good reading list </a:t>
            </a:r>
          </a:p>
          <a:p>
            <a:r>
              <a:rPr lang="en-US" dirty="0" smtClean="0"/>
              <a:t>Anatomy of Chest Wall </a:t>
            </a:r>
          </a:p>
          <a:p>
            <a:r>
              <a:rPr lang="en-US" dirty="0" smtClean="0"/>
              <a:t>Indications for Chest drain </a:t>
            </a:r>
          </a:p>
          <a:p>
            <a:r>
              <a:rPr lang="en-US" dirty="0" smtClean="0"/>
              <a:t>How to put in a chest drain - video</a:t>
            </a:r>
          </a:p>
          <a:p>
            <a:r>
              <a:rPr lang="en-US" dirty="0" smtClean="0"/>
              <a:t>Group Discussion / Pointers for Insertion</a:t>
            </a:r>
          </a:p>
          <a:p>
            <a:r>
              <a:rPr lang="en-US" dirty="0" smtClean="0"/>
              <a:t>Complications of Chest Drains </a:t>
            </a:r>
          </a:p>
          <a:p>
            <a:r>
              <a:rPr lang="en-US" dirty="0" smtClean="0"/>
              <a:t>Know your drainage system or how to make one </a:t>
            </a:r>
          </a:p>
          <a:p>
            <a:r>
              <a:rPr lang="en-US" dirty="0" smtClean="0"/>
              <a:t>When and how to remove a chest drain </a:t>
            </a:r>
          </a:p>
          <a:p>
            <a:r>
              <a:rPr lang="en-US" dirty="0" smtClean="0"/>
              <a:t>Closure and Question's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7942" y="549284"/>
            <a:ext cx="2894116" cy="15776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Timeline </a:t>
            </a:r>
          </a:p>
          <a:p>
            <a:r>
              <a:rPr lang="en-US" dirty="0" smtClean="0"/>
              <a:t>Start 0700hrs</a:t>
            </a:r>
          </a:p>
          <a:p>
            <a:r>
              <a:rPr lang="en-US" dirty="0" smtClean="0"/>
              <a:t>30min education session </a:t>
            </a:r>
          </a:p>
          <a:p>
            <a:r>
              <a:rPr lang="en-US" dirty="0" smtClean="0"/>
              <a:t>End 0730hrs 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93984" y="153705"/>
            <a:ext cx="1128431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2/14  </a:t>
            </a:r>
          </a:p>
        </p:txBody>
      </p:sp>
    </p:spTree>
    <p:extLst>
      <p:ext uri="{BB962C8B-B14F-4D97-AF65-F5344CB8AC3E}">
        <p14:creationId xmlns:p14="http://schemas.microsoft.com/office/powerpoint/2010/main" val="159324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63162"/>
          </a:xfrm>
        </p:spPr>
        <p:txBody>
          <a:bodyPr/>
          <a:lstStyle/>
          <a:p>
            <a:r>
              <a:rPr lang="en-US" dirty="0" smtClean="0"/>
              <a:t>Guided study - Assumed Reading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98830"/>
            <a:ext cx="7924800" cy="45646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Handbook of Trauma Care – The Liverpool </a:t>
            </a:r>
            <a:r>
              <a:rPr lang="en-US" dirty="0" err="1" smtClean="0"/>
              <a:t>Hopsitall</a:t>
            </a:r>
            <a:r>
              <a:rPr lang="en-US" dirty="0" smtClean="0"/>
              <a:t> trauma manual 6</a:t>
            </a:r>
            <a:r>
              <a:rPr lang="en-US" baseline="30000" dirty="0" smtClean="0"/>
              <a:t>th</a:t>
            </a:r>
            <a:r>
              <a:rPr lang="en-US" dirty="0" smtClean="0"/>
              <a:t> Ed</a:t>
            </a:r>
          </a:p>
          <a:p>
            <a:pPr lvl="1"/>
            <a:r>
              <a:rPr lang="en-US" dirty="0">
                <a:hlinkClick r:id="rId2"/>
              </a:rPr>
              <a:t>http://www.sswahs.nsw.gov.au/liverpool/trauma/handbook1.</a:t>
            </a:r>
            <a:r>
              <a:rPr lang="en-US" dirty="0" smtClean="0">
                <a:hlinkClick r:id="rId2"/>
              </a:rPr>
              <a:t>html</a:t>
            </a:r>
            <a:endParaRPr lang="en-US" dirty="0"/>
          </a:p>
          <a:p>
            <a:r>
              <a:rPr lang="en-US" dirty="0" smtClean="0"/>
              <a:t>Previous Presentations on Chest Drains / Intercostal Catheters (found at </a:t>
            </a:r>
            <a:r>
              <a:rPr lang="en-US" dirty="0" smtClean="0">
                <a:hlinkClick r:id="rId3"/>
              </a:rPr>
              <a:t>www.175days.com.au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Term 1 2014 - Chest drains 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Cpilasi</a:t>
            </a:r>
            <a:r>
              <a:rPr lang="en-US" dirty="0"/>
              <a:t>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://175days.com.au/monday-registrar-teaching/term-1-2014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Term 2 2014 - Chest Drains – Insertion and </a:t>
            </a:r>
            <a:r>
              <a:rPr lang="en-US" dirty="0" smtClean="0"/>
              <a:t>Troubleshooting – </a:t>
            </a:r>
            <a:r>
              <a:rPr lang="en-US" dirty="0" err="1" smtClean="0"/>
              <a:t>Dr</a:t>
            </a:r>
            <a:r>
              <a:rPr lang="en-US" dirty="0" smtClean="0"/>
              <a:t> M </a:t>
            </a:r>
            <a:r>
              <a:rPr lang="en-US" dirty="0" err="1" smtClean="0"/>
              <a:t>Jarmin</a:t>
            </a:r>
            <a:r>
              <a:rPr lang="en-US" dirty="0"/>
              <a:t>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://175days.com.au/monday-registrar-teaching/term-2-2014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/>
              <a:t>Related Papers:  </a:t>
            </a:r>
          </a:p>
          <a:p>
            <a:pPr lvl="1"/>
            <a:r>
              <a:rPr lang="en-US" dirty="0" smtClean="0"/>
              <a:t>as emailed / found at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://175days.com.au/monday-registrar-teaching/term-2-2014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Chest Drain Visceral Injuries </a:t>
            </a:r>
            <a:r>
              <a:rPr lang="hr-HR" dirty="0" smtClean="0"/>
              <a:t> </a:t>
            </a:r>
          </a:p>
          <a:p>
            <a:pPr lvl="2"/>
            <a:r>
              <a:rPr lang="hr-HR" i="1" dirty="0" smtClean="0"/>
              <a:t>Kong, Clarke Injury, Int.J.Care Injured 45(</a:t>
            </a:r>
            <a:r>
              <a:rPr lang="hr-HR" i="1" dirty="0"/>
              <a:t>2014</a:t>
            </a:r>
            <a:r>
              <a:rPr lang="hr-HR" i="1" dirty="0" smtClean="0"/>
              <a:t>)1435</a:t>
            </a:r>
            <a:r>
              <a:rPr lang="hr-HR" i="1" dirty="0"/>
              <a:t>–1439</a:t>
            </a:r>
            <a:endParaRPr lang="en-US" i="1" dirty="0" smtClean="0"/>
          </a:p>
          <a:p>
            <a:pPr lvl="1"/>
            <a:r>
              <a:rPr lang="en-US" dirty="0" smtClean="0"/>
              <a:t>Pleural </a:t>
            </a:r>
            <a:r>
              <a:rPr lang="en-US" dirty="0"/>
              <a:t>decompression in trauma reception and </a:t>
            </a:r>
            <a:r>
              <a:rPr lang="en-US" dirty="0" smtClean="0"/>
              <a:t>resuscitation</a:t>
            </a:r>
          </a:p>
          <a:p>
            <a:pPr lvl="2"/>
            <a:r>
              <a:rPr lang="en-US" i="1" dirty="0" smtClean="0"/>
              <a:t>Fitzgerald, </a:t>
            </a:r>
            <a:r>
              <a:rPr lang="hr-HR" i="1" dirty="0"/>
              <a:t>Injury, Int. J. Care Injured (2008</a:t>
            </a:r>
            <a:r>
              <a:rPr lang="hr-HR" i="1" dirty="0" smtClean="0"/>
              <a:t>) 39, </a:t>
            </a:r>
            <a:r>
              <a:rPr lang="hr-HR" i="1" dirty="0"/>
              <a:t>9—20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93984" y="153705"/>
            <a:ext cx="1128431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3/14  </a:t>
            </a:r>
          </a:p>
        </p:txBody>
      </p:sp>
    </p:spTree>
    <p:extLst>
      <p:ext uri="{BB962C8B-B14F-4D97-AF65-F5344CB8AC3E}">
        <p14:creationId xmlns:p14="http://schemas.microsoft.com/office/powerpoint/2010/main" val="153077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study – Good reading list 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51684"/>
            <a:ext cx="7924800" cy="4011794"/>
          </a:xfrm>
        </p:spPr>
        <p:txBody>
          <a:bodyPr>
            <a:normAutofit/>
          </a:bodyPr>
          <a:lstStyle/>
          <a:p>
            <a:r>
              <a:rPr lang="en-US" dirty="0" smtClean="0"/>
              <a:t>Chapter 4 - Advanced Trauma Life Support (ATLS) for Doctors Student Course Manual 9th Edition </a:t>
            </a:r>
          </a:p>
          <a:p>
            <a:pPr lvl="1"/>
            <a:r>
              <a:rPr lang="en-US" dirty="0" err="1"/>
              <a:t>MyATLS</a:t>
            </a:r>
            <a:r>
              <a:rPr lang="en-US" dirty="0"/>
              <a:t> </a:t>
            </a:r>
            <a:r>
              <a:rPr lang="en-US" dirty="0" smtClean="0"/>
              <a:t>App (Google / Apple)</a:t>
            </a:r>
          </a:p>
          <a:p>
            <a:endParaRPr lang="en-US" dirty="0"/>
          </a:p>
          <a:p>
            <a:r>
              <a:rPr lang="en-US" dirty="0" smtClean="0"/>
              <a:t>Chapter </a:t>
            </a:r>
            <a:r>
              <a:rPr lang="en-US" dirty="0"/>
              <a:t>11 - </a:t>
            </a:r>
            <a:r>
              <a:rPr lang="en-US" dirty="0" smtClean="0"/>
              <a:t>Chest </a:t>
            </a:r>
            <a:r>
              <a:rPr lang="en-US" dirty="0"/>
              <a:t>Tube </a:t>
            </a:r>
            <a:r>
              <a:rPr lang="en-US" dirty="0" smtClean="0"/>
              <a:t>Insertion, </a:t>
            </a:r>
            <a:r>
              <a:rPr lang="en-US" dirty="0"/>
              <a:t>Pages 135-</a:t>
            </a:r>
            <a:r>
              <a:rPr lang="en-US" dirty="0" smtClean="0"/>
              <a:t>142, Surgical </a:t>
            </a:r>
            <a:r>
              <a:rPr lang="en-US" dirty="0"/>
              <a:t>Pitfalls: Prevention and </a:t>
            </a:r>
            <a:r>
              <a:rPr lang="en-US" dirty="0" smtClean="0"/>
              <a:t>Management Elsevier </a:t>
            </a:r>
            <a:r>
              <a:rPr lang="en-US" dirty="0"/>
              <a:t>Health Sciences</a:t>
            </a:r>
            <a:r>
              <a:rPr lang="en-US" dirty="0" smtClean="0"/>
              <a:t>, </a:t>
            </a:r>
            <a:r>
              <a:rPr lang="en-US" dirty="0"/>
              <a:t>2009 </a:t>
            </a:r>
            <a:r>
              <a:rPr lang="en-US" dirty="0" smtClean="0"/>
              <a:t> </a:t>
            </a:r>
            <a:r>
              <a:rPr lang="en-US" dirty="0" err="1" smtClean="0"/>
              <a:t>Aarti</a:t>
            </a:r>
            <a:r>
              <a:rPr lang="en-US" dirty="0" smtClean="0"/>
              <a:t> </a:t>
            </a:r>
            <a:r>
              <a:rPr lang="en-US" dirty="0" err="1"/>
              <a:t>Mathur</a:t>
            </a:r>
            <a:r>
              <a:rPr lang="en-US" dirty="0"/>
              <a:t>, Stephen R.T. Evans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93984" y="153705"/>
            <a:ext cx="1128431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4/14  </a:t>
            </a:r>
          </a:p>
        </p:txBody>
      </p:sp>
    </p:spTree>
    <p:extLst>
      <p:ext uri="{BB962C8B-B14F-4D97-AF65-F5344CB8AC3E}">
        <p14:creationId xmlns:p14="http://schemas.microsoft.com/office/powerpoint/2010/main" val="45336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2-24 at 11.1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457" y="76255"/>
            <a:ext cx="3730243" cy="4644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08" y="-19672"/>
            <a:ext cx="6360207" cy="1143000"/>
          </a:xfrm>
        </p:spPr>
        <p:txBody>
          <a:bodyPr/>
          <a:lstStyle/>
          <a:p>
            <a:r>
              <a:rPr lang="en-US" dirty="0" smtClean="0"/>
              <a:t>Anatomy of the chest wall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008" y="153705"/>
            <a:ext cx="1128431" cy="395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u="sng" dirty="0" smtClean="0">
                <a:solidFill>
                  <a:srgbClr val="FFFF00"/>
                </a:solidFill>
              </a:rPr>
              <a:t>Slide 5/14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455127" cy="4114800"/>
          </a:xfrm>
        </p:spPr>
        <p:txBody>
          <a:bodyPr/>
          <a:lstStyle/>
          <a:p>
            <a:r>
              <a:rPr lang="en-US" dirty="0" smtClean="0"/>
              <a:t>Need to Know</a:t>
            </a:r>
          </a:p>
          <a:p>
            <a:pPr lvl="1"/>
            <a:r>
              <a:rPr lang="en-US" dirty="0" smtClean="0"/>
              <a:t>Layers </a:t>
            </a:r>
          </a:p>
          <a:p>
            <a:pPr lvl="1"/>
            <a:r>
              <a:rPr lang="en-US" dirty="0" smtClean="0"/>
              <a:t>NV bundle location (VAN)</a:t>
            </a:r>
          </a:p>
          <a:p>
            <a:pPr lvl="1"/>
            <a:r>
              <a:rPr lang="en-US" dirty="0" smtClean="0"/>
              <a:t>Surface markings for rib levels</a:t>
            </a:r>
          </a:p>
          <a:p>
            <a:pPr lvl="1"/>
            <a:r>
              <a:rPr lang="en-US" dirty="0" smtClean="0"/>
              <a:t>Approx. Nipple Level (be careful)</a:t>
            </a:r>
          </a:p>
          <a:p>
            <a:pPr lvl="1"/>
            <a:r>
              <a:rPr lang="en-US" dirty="0" smtClean="0"/>
              <a:t>Infra-mammary fold </a:t>
            </a:r>
          </a:p>
          <a:p>
            <a:pPr lvl="1"/>
            <a:r>
              <a:rPr lang="en-US" dirty="0" smtClean="0"/>
              <a:t>Points of pleural reflection (Last’s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Level of diaphragm at </a:t>
            </a:r>
            <a:r>
              <a:rPr lang="en-US" dirty="0" err="1" smtClean="0"/>
              <a:t>insp</a:t>
            </a:r>
            <a:r>
              <a:rPr lang="en-US" dirty="0" smtClean="0"/>
              <a:t>/expiration</a:t>
            </a:r>
          </a:p>
          <a:p>
            <a:endParaRPr lang="en-US" dirty="0" smtClean="0"/>
          </a:p>
          <a:p>
            <a:r>
              <a:rPr lang="en-US" dirty="0" smtClean="0"/>
              <a:t>Triangle of Safety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5-02-24 at 11.20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457" y="4584700"/>
            <a:ext cx="3746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1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chest drain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93984" y="153705"/>
            <a:ext cx="1128431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6/14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Gas / Fluid / Pus </a:t>
            </a:r>
          </a:p>
          <a:p>
            <a:pPr lvl="1"/>
            <a:r>
              <a:rPr lang="en-US" dirty="0" smtClean="0"/>
              <a:t>Pneumothorax</a:t>
            </a:r>
          </a:p>
          <a:p>
            <a:pPr lvl="1"/>
            <a:r>
              <a:rPr lang="en-US" dirty="0" err="1" smtClean="0"/>
              <a:t>Haemothorax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Pleural Effusions </a:t>
            </a:r>
          </a:p>
          <a:p>
            <a:pPr lvl="1"/>
            <a:r>
              <a:rPr lang="en-US" dirty="0" err="1" smtClean="0"/>
              <a:t>Chylothorax</a:t>
            </a:r>
            <a:endParaRPr lang="en-US" dirty="0" smtClean="0"/>
          </a:p>
          <a:p>
            <a:pPr lvl="1"/>
            <a:r>
              <a:rPr lang="en-US" dirty="0" smtClean="0"/>
              <a:t>Empyema</a:t>
            </a:r>
          </a:p>
          <a:p>
            <a:endParaRPr lang="en-US" dirty="0"/>
          </a:p>
          <a:p>
            <a:r>
              <a:rPr lang="en-US" dirty="0" smtClean="0"/>
              <a:t>Trauma: </a:t>
            </a:r>
          </a:p>
          <a:p>
            <a:pPr lvl="1"/>
            <a:r>
              <a:rPr lang="en-US" dirty="0" smtClean="0"/>
              <a:t>Pneumothorax</a:t>
            </a:r>
            <a:r>
              <a:rPr lang="en-US" dirty="0"/>
              <a:t>: accumulation of air or gas in the pleural space.</a:t>
            </a:r>
          </a:p>
          <a:p>
            <a:pPr lvl="1"/>
            <a:r>
              <a:rPr lang="en-US" dirty="0" err="1" smtClean="0"/>
              <a:t>Haemothorax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Routine Postop : </a:t>
            </a:r>
            <a:r>
              <a:rPr lang="en-US" dirty="0" err="1" smtClean="0"/>
              <a:t>eg</a:t>
            </a:r>
            <a:r>
              <a:rPr lang="en-US" dirty="0" smtClean="0"/>
              <a:t>.  </a:t>
            </a:r>
            <a:r>
              <a:rPr lang="en-US" dirty="0"/>
              <a:t>thoracotomy, </a:t>
            </a:r>
            <a:r>
              <a:rPr lang="en-US" dirty="0" err="1"/>
              <a:t>oesophagectomy</a:t>
            </a:r>
            <a:r>
              <a:rPr lang="en-US" dirty="0"/>
              <a:t>, cardiac </a:t>
            </a:r>
            <a:r>
              <a:rPr lang="en-US" dirty="0" smtClean="0"/>
              <a:t>surgery, posterior renal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322"/>
            <a:ext cx="7924800" cy="813536"/>
          </a:xfrm>
        </p:spPr>
        <p:txBody>
          <a:bodyPr/>
          <a:lstStyle/>
          <a:p>
            <a:r>
              <a:rPr lang="en-US" dirty="0" smtClean="0"/>
              <a:t>Know your equipment (QUICK INTERACTIVE)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93984" y="153705"/>
            <a:ext cx="1128431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7/14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154308"/>
            <a:ext cx="7924800" cy="516543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Chest drains – sizes </a:t>
            </a:r>
          </a:p>
          <a:p>
            <a:pPr lvl="1"/>
            <a:r>
              <a:rPr lang="en-US" dirty="0" smtClean="0"/>
              <a:t>Explain the “French sizing system”</a:t>
            </a:r>
            <a:endParaRPr lang="en-US" dirty="0"/>
          </a:p>
          <a:p>
            <a:pPr lvl="1"/>
            <a:r>
              <a:rPr lang="en-US" dirty="0" smtClean="0"/>
              <a:t>Which size do you choose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equipment required for insertion: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Describe the “basics” if no kit available </a:t>
            </a:r>
          </a:p>
          <a:p>
            <a:pPr lvl="1"/>
            <a:r>
              <a:rPr lang="en-US" dirty="0" smtClean="0"/>
              <a:t>What is in the kit?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Dressings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Connecting / Securing the Tubing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UWSD </a:t>
            </a:r>
            <a:r>
              <a:rPr lang="en-US" dirty="0" smtClean="0"/>
              <a:t>– discussed later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Suction or No suction (Low / wall / settings)</a:t>
            </a:r>
          </a:p>
          <a:p>
            <a:endParaRPr lang="en-US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07147" y="1138817"/>
            <a:ext cx="4847888" cy="165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French Catheter Gauge System (Bigger = Bigger)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Size Diameter (mm) = </a:t>
            </a:r>
            <a:r>
              <a:rPr lang="en-US" dirty="0" err="1" smtClean="0">
                <a:solidFill>
                  <a:srgbClr val="FFFFFF"/>
                </a:solidFill>
              </a:rPr>
              <a:t>Fr</a:t>
            </a:r>
            <a:r>
              <a:rPr lang="en-US" dirty="0" smtClean="0">
                <a:solidFill>
                  <a:srgbClr val="FFFFFF"/>
                </a:solidFill>
              </a:rPr>
              <a:t> / 3 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French Needle – Gauge system (bigger = smaller)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376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place a chest drain (</a:t>
            </a:r>
            <a:r>
              <a:rPr lang="en-US" dirty="0" err="1" smtClean="0"/>
              <a:t>Atls</a:t>
            </a:r>
            <a:r>
              <a:rPr lang="en-US" dirty="0" smtClean="0"/>
              <a:t> video)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51684"/>
            <a:ext cx="7924800" cy="40117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link not working then visit: </a:t>
            </a:r>
          </a:p>
          <a:p>
            <a:pPr marL="0" indent="0">
              <a:buNone/>
            </a:pPr>
            <a:r>
              <a:rPr lang="en-US" dirty="0" smtClean="0"/>
              <a:t>YouTube ATLS Chest drain video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http://youtu.be/</a:t>
            </a:r>
            <a:r>
              <a:rPr lang="en-US" dirty="0" smtClean="0">
                <a:hlinkClick r:id="rId2"/>
              </a:rPr>
              <a:t>qR3VcueqBgc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93984" y="153705"/>
            <a:ext cx="1128431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8/14  </a:t>
            </a:r>
          </a:p>
        </p:txBody>
      </p:sp>
    </p:spTree>
    <p:extLst>
      <p:ext uri="{BB962C8B-B14F-4D97-AF65-F5344CB8AC3E}">
        <p14:creationId xmlns:p14="http://schemas.microsoft.com/office/powerpoint/2010/main" val="404917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893984" y="153705"/>
            <a:ext cx="1128431" cy="39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Slide 9/14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WILL NEED TO EITHER: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WATCH THE VIDEO AS SEPARATE FILE ON THIS SITE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FIND VIDEO ON YOUTUBE </a:t>
            </a:r>
          </a:p>
          <a:p>
            <a:pPr marL="800100" lvl="1" indent="-34290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AS FILE WAS UNABLE TO BE UPLOADED WITH THIS VIDEO DUE TO SIZE RESTRAINTS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4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329</TotalTime>
  <Words>788</Words>
  <Application>Microsoft Macintosh PowerPoint</Application>
  <PresentationFormat>On-screen Show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Intercostal catheters</vt:lpstr>
      <vt:lpstr>Scope of this session</vt:lpstr>
      <vt:lpstr>Guided study - Assumed Reading  </vt:lpstr>
      <vt:lpstr>Guided study – Good reading list   </vt:lpstr>
      <vt:lpstr>Anatomy of the chest wall </vt:lpstr>
      <vt:lpstr>Indications for chest drain</vt:lpstr>
      <vt:lpstr>Know your equipment (QUICK INTERACTIVE)</vt:lpstr>
      <vt:lpstr>How to place a chest drain (Atls video)</vt:lpstr>
      <vt:lpstr>PowerPoint Presentation</vt:lpstr>
      <vt:lpstr>Group discussion / pointers </vt:lpstr>
      <vt:lpstr>Complications of chest Drain's</vt:lpstr>
      <vt:lpstr>Know your drainage system  (or how to make one)</vt:lpstr>
      <vt:lpstr>How to remove a chest drain</vt:lpstr>
      <vt:lpstr>Closure and questions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Intercostal catheters</dc:title>
  <dc:subject/>
  <dc:creator>Gratian  Punch</dc:creator>
  <cp:keywords/>
  <dc:description/>
  <cp:lastModifiedBy>Gratian  Punch</cp:lastModifiedBy>
  <cp:revision>26</cp:revision>
  <dcterms:created xsi:type="dcterms:W3CDTF">2015-02-24T10:29:28Z</dcterms:created>
  <dcterms:modified xsi:type="dcterms:W3CDTF">2015-03-01T13:41:13Z</dcterms:modified>
  <cp:category/>
</cp:coreProperties>
</file>