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63" r:id="rId2"/>
    <p:sldId id="257" r:id="rId3"/>
    <p:sldId id="265" r:id="rId4"/>
    <p:sldId id="290" r:id="rId5"/>
    <p:sldId id="264" r:id="rId6"/>
    <p:sldId id="271" r:id="rId7"/>
    <p:sldId id="363" r:id="rId8"/>
    <p:sldId id="364" r:id="rId9"/>
    <p:sldId id="408" r:id="rId10"/>
    <p:sldId id="409" r:id="rId11"/>
    <p:sldId id="407" r:id="rId12"/>
    <p:sldId id="275" r:id="rId13"/>
    <p:sldId id="387" r:id="rId14"/>
    <p:sldId id="380" r:id="rId15"/>
    <p:sldId id="411" r:id="rId16"/>
    <p:sldId id="381" r:id="rId17"/>
    <p:sldId id="383" r:id="rId18"/>
    <p:sldId id="384" r:id="rId19"/>
    <p:sldId id="385" r:id="rId20"/>
    <p:sldId id="388" r:id="rId21"/>
    <p:sldId id="403" r:id="rId22"/>
    <p:sldId id="404" r:id="rId23"/>
    <p:sldId id="389" r:id="rId24"/>
    <p:sldId id="393" r:id="rId25"/>
    <p:sldId id="394" r:id="rId26"/>
    <p:sldId id="391" r:id="rId27"/>
    <p:sldId id="392" r:id="rId28"/>
    <p:sldId id="395" r:id="rId29"/>
    <p:sldId id="398" r:id="rId30"/>
    <p:sldId id="400" r:id="rId31"/>
    <p:sldId id="401" r:id="rId32"/>
    <p:sldId id="300" r:id="rId33"/>
    <p:sldId id="402" r:id="rId34"/>
    <p:sldId id="301" r:id="rId35"/>
    <p:sldId id="337" r:id="rId36"/>
    <p:sldId id="303" r:id="rId37"/>
    <p:sldId id="292" r:id="rId38"/>
    <p:sldId id="315" r:id="rId39"/>
    <p:sldId id="322" r:id="rId40"/>
    <p:sldId id="324" r:id="rId41"/>
    <p:sldId id="310" r:id="rId42"/>
    <p:sldId id="312" r:id="rId43"/>
    <p:sldId id="326" r:id="rId44"/>
    <p:sldId id="316" r:id="rId45"/>
    <p:sldId id="413" r:id="rId46"/>
    <p:sldId id="313" r:id="rId47"/>
    <p:sldId id="334" r:id="rId48"/>
    <p:sldId id="415" r:id="rId49"/>
    <p:sldId id="328" r:id="rId50"/>
    <p:sldId id="332" r:id="rId51"/>
    <p:sldId id="335" r:id="rId52"/>
    <p:sldId id="336" r:id="rId53"/>
    <p:sldId id="339" r:id="rId54"/>
    <p:sldId id="340" r:id="rId55"/>
    <p:sldId id="348" r:id="rId56"/>
    <p:sldId id="417" r:id="rId57"/>
    <p:sldId id="349" r:id="rId58"/>
    <p:sldId id="350" r:id="rId59"/>
    <p:sldId id="351" r:id="rId60"/>
    <p:sldId id="357" r:id="rId61"/>
    <p:sldId id="418" r:id="rId62"/>
    <p:sldId id="419" r:id="rId63"/>
    <p:sldId id="420" r:id="rId64"/>
    <p:sldId id="375" r:id="rId65"/>
    <p:sldId id="422" r:id="rId66"/>
    <p:sldId id="424" r:id="rId67"/>
    <p:sldId id="278" r:id="rId68"/>
    <p:sldId id="362" r:id="rId69"/>
    <p:sldId id="369" r:id="rId70"/>
    <p:sldId id="425" r:id="rId71"/>
    <p:sldId id="370" r:id="rId72"/>
    <p:sldId id="371" r:id="rId73"/>
    <p:sldId id="427" r:id="rId74"/>
    <p:sldId id="372" r:id="rId75"/>
    <p:sldId id="373"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559" autoAdjust="0"/>
    <p:restoredTop sz="94624" autoAdjust="0"/>
  </p:normalViewPr>
  <p:slideViewPr>
    <p:cSldViewPr>
      <p:cViewPr varScale="1">
        <p:scale>
          <a:sx n="74" d="100"/>
          <a:sy n="74" d="100"/>
        </p:scale>
        <p:origin x="-87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1A667A-8CA4-48BB-B2D0-5E68C8A358A2}" type="datetimeFigureOut">
              <a:rPr lang="en-US" smtClean="0"/>
              <a:pPr/>
              <a:t>3/9/2015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856EE1-695A-42E3-B241-1D225A168FCC}" type="slidenum">
              <a:rPr lang="en-AU" smtClean="0"/>
              <a:pPr/>
              <a:t>‹#›</a:t>
            </a:fld>
            <a:endParaRPr lang="en-AU"/>
          </a:p>
        </p:txBody>
      </p:sp>
    </p:spTree>
    <p:extLst>
      <p:ext uri="{BB962C8B-B14F-4D97-AF65-F5344CB8AC3E}">
        <p14:creationId xmlns:p14="http://schemas.microsoft.com/office/powerpoint/2010/main" val="205940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C239EEDE-3FAE-43CB-9CB1-BC0F6A0E289E}" type="datetimeFigureOut">
              <a:rPr lang="en-US" smtClean="0"/>
              <a:pPr/>
              <a:t>3/9/2015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20DE4F8-B3BC-43A5-A847-51ECD94FCD2F}"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239EEDE-3FAE-43CB-9CB1-BC0F6A0E289E}" type="datetimeFigureOut">
              <a:rPr lang="en-US" smtClean="0"/>
              <a:pPr/>
              <a:t>3/9/2015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20DE4F8-B3BC-43A5-A847-51ECD94FCD2F}"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239EEDE-3FAE-43CB-9CB1-BC0F6A0E289E}" type="datetimeFigureOut">
              <a:rPr lang="en-US" smtClean="0"/>
              <a:pPr/>
              <a:t>3/9/2015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20DE4F8-B3BC-43A5-A847-51ECD94FCD2F}"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239EEDE-3FAE-43CB-9CB1-BC0F6A0E289E}" type="datetimeFigureOut">
              <a:rPr lang="en-US" smtClean="0"/>
              <a:pPr/>
              <a:t>3/9/2015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20DE4F8-B3BC-43A5-A847-51ECD94FCD2F}"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39EEDE-3FAE-43CB-9CB1-BC0F6A0E289E}" type="datetimeFigureOut">
              <a:rPr lang="en-US" smtClean="0"/>
              <a:pPr/>
              <a:t>3/9/2015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20DE4F8-B3BC-43A5-A847-51ECD94FCD2F}"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239EEDE-3FAE-43CB-9CB1-BC0F6A0E289E}" type="datetimeFigureOut">
              <a:rPr lang="en-US" smtClean="0"/>
              <a:pPr/>
              <a:t>3/9/2015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20DE4F8-B3BC-43A5-A847-51ECD94FCD2F}"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C239EEDE-3FAE-43CB-9CB1-BC0F6A0E289E}" type="datetimeFigureOut">
              <a:rPr lang="en-US" smtClean="0"/>
              <a:pPr/>
              <a:t>3/9/2015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20DE4F8-B3BC-43A5-A847-51ECD94FCD2F}"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239EEDE-3FAE-43CB-9CB1-BC0F6A0E289E}" type="datetimeFigureOut">
              <a:rPr lang="en-US" smtClean="0"/>
              <a:pPr/>
              <a:t>3/9/2015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20DE4F8-B3BC-43A5-A847-51ECD94FCD2F}"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9EEDE-3FAE-43CB-9CB1-BC0F6A0E289E}" type="datetimeFigureOut">
              <a:rPr lang="en-US" smtClean="0"/>
              <a:pPr/>
              <a:t>3/9/2015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20DE4F8-B3BC-43A5-A847-51ECD94FCD2F}"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39EEDE-3FAE-43CB-9CB1-BC0F6A0E289E}" type="datetimeFigureOut">
              <a:rPr lang="en-US" smtClean="0"/>
              <a:pPr/>
              <a:t>3/9/2015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20DE4F8-B3BC-43A5-A847-51ECD94FCD2F}"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39EEDE-3FAE-43CB-9CB1-BC0F6A0E289E}" type="datetimeFigureOut">
              <a:rPr lang="en-US" smtClean="0"/>
              <a:pPr/>
              <a:t>3/9/2015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20DE4F8-B3BC-43A5-A847-51ECD94FCD2F}"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9EEDE-3FAE-43CB-9CB1-BC0F6A0E289E}" type="datetimeFigureOut">
              <a:rPr lang="en-US" smtClean="0"/>
              <a:pPr/>
              <a:t>3/9/2015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DE4F8-B3BC-43A5-A847-51ECD94FCD2F}"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35.jpe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40.jpeg"/><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hyperlink" Target="http://radiopaedia.org/articles/missing?article%5btitle%5d=exaggerated+craniocaudal+view" TargetMode="External"/><Relationship Id="rId2" Type="http://schemas.openxmlformats.org/officeDocument/2006/relationships/slideLayout" Target="../slideLayouts/slideLayout7.xml"/><Relationship Id="rId1" Type="http://schemas.openxmlformats.org/officeDocument/2006/relationships/tags" Target="../tags/tag45.xml"/><Relationship Id="rId5" Type="http://schemas.openxmlformats.org/officeDocument/2006/relationships/image" Target="../media/image48.png"/><Relationship Id="rId4" Type="http://schemas.openxmlformats.org/officeDocument/2006/relationships/hyperlink" Target="http://radiopaedia.org/articles/mlo-view"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7.xml"/><Relationship Id="rId1" Type="http://schemas.openxmlformats.org/officeDocument/2006/relationships/tags" Target="../tags/tag49.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7.xml"/><Relationship Id="rId1" Type="http://schemas.openxmlformats.org/officeDocument/2006/relationships/tags" Target="../tags/tag54.xml"/><Relationship Id="rId5" Type="http://schemas.openxmlformats.org/officeDocument/2006/relationships/hyperlink" Target="http://breast-cancer.ca/6a-pathology-tests/" TargetMode="External"/><Relationship Id="rId4" Type="http://schemas.openxmlformats.org/officeDocument/2006/relationships/hyperlink" Target="http://www.cancer.gov/Common/PopUps/popDefinition.aspx?id=426416&amp;version=Patient&amp;language=English"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breast-cancer.ca/5c-papillary-types/" TargetMode="External"/><Relationship Id="rId2" Type="http://schemas.openxmlformats.org/officeDocument/2006/relationships/slideLayout" Target="../slideLayouts/slideLayout7.xml"/><Relationship Id="rId1" Type="http://schemas.openxmlformats.org/officeDocument/2006/relationships/tags" Target="../tags/tag55.xml"/><Relationship Id="rId4" Type="http://schemas.openxmlformats.org/officeDocument/2006/relationships/image" Target="../media/image58.jpeg"/></Relationships>
</file>

<file path=ppt/slides/_rels/slide5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7.xml"/><Relationship Id="rId1" Type="http://schemas.openxmlformats.org/officeDocument/2006/relationships/tags" Target="../tags/tag57.xml"/><Relationship Id="rId4" Type="http://schemas.openxmlformats.org/officeDocument/2006/relationships/hyperlink" Target="http://breast-cancer.ca/microcalcs/" TargetMode="Externa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7.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64.jpeg"/></Relationships>
</file>

<file path=ppt/slides/_rels/slide6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66.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7.xml"/><Relationship Id="rId1" Type="http://schemas.openxmlformats.org/officeDocument/2006/relationships/tags" Target="../tags/tag65.xml"/><Relationship Id="rId4" Type="http://schemas.openxmlformats.org/officeDocument/2006/relationships/image" Target="../media/image68.jpeg"/></Relationships>
</file>

<file path=ppt/slides/_rels/slide6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6.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7.xml"/><Relationship Id="rId1" Type="http://schemas.openxmlformats.org/officeDocument/2006/relationships/tags" Target="../tags/tag71.xml"/><Relationship Id="rId4" Type="http://schemas.openxmlformats.org/officeDocument/2006/relationships/image" Target="../media/image74.jpeg"/></Relationships>
</file>

<file path=ppt/slides/_rels/slide7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7.xml"/><Relationship Id="rId1" Type="http://schemas.openxmlformats.org/officeDocument/2006/relationships/tags" Target="../tags/tag72.xml"/><Relationship Id="rId4" Type="http://schemas.openxmlformats.org/officeDocument/2006/relationships/image" Target="../media/image76.jpeg"/></Relationships>
</file>

<file path=ppt/slides/_rels/slide7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7.xml"/><Relationship Id="rId1" Type="http://schemas.openxmlformats.org/officeDocument/2006/relationships/tags" Target="../tags/tag73.xml"/></Relationships>
</file>

<file path=ppt/slides/_rels/slide7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Layout" Target="../slideLayouts/slideLayout7.xml"/><Relationship Id="rId1" Type="http://schemas.openxmlformats.org/officeDocument/2006/relationships/tags" Target="../tags/tag74.xml"/><Relationship Id="rId4" Type="http://schemas.openxmlformats.org/officeDocument/2006/relationships/image" Target="../media/image79.jpeg"/></Relationships>
</file>

<file path=ppt/slides/_rels/slide7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reast cancer powerpoint"/>
          <p:cNvPicPr>
            <a:picLocks noChangeAspect="1" noChangeArrowheads="1"/>
          </p:cNvPicPr>
          <p:nvPr/>
        </p:nvPicPr>
        <p:blipFill>
          <a:blip r:embed="rId3"/>
          <a:srcRect/>
          <a:stretch>
            <a:fillRect/>
          </a:stretch>
        </p:blipFill>
        <p:spPr bwMode="auto">
          <a:xfrm>
            <a:off x="1785918" y="285728"/>
            <a:ext cx="6025508" cy="3714776"/>
          </a:xfrm>
          <a:prstGeom prst="rect">
            <a:avLst/>
          </a:prstGeom>
          <a:noFill/>
        </p:spPr>
      </p:pic>
      <p:sp>
        <p:nvSpPr>
          <p:cNvPr id="4" name="Rectangle 3"/>
          <p:cNvSpPr/>
          <p:nvPr/>
        </p:nvSpPr>
        <p:spPr>
          <a:xfrm rot="10800000" flipV="1">
            <a:off x="1500166" y="4071942"/>
            <a:ext cx="7215238" cy="1723549"/>
          </a:xfrm>
          <a:prstGeom prst="rect">
            <a:avLst/>
          </a:prstGeom>
        </p:spPr>
        <p:txBody>
          <a:bodyPr wrap="square">
            <a:spAutoFit/>
          </a:bodyPr>
          <a:lstStyle/>
          <a:p>
            <a:r>
              <a:rPr lang="en-AU" sz="3200" b="1" dirty="0" smtClean="0"/>
              <a:t>      investigations of the breast lump</a:t>
            </a:r>
          </a:p>
          <a:p>
            <a:r>
              <a:rPr lang="en-AU" sz="3200" b="1" dirty="0" smtClean="0"/>
              <a:t>     </a:t>
            </a:r>
            <a:r>
              <a:rPr lang="en-AU" sz="2400" b="1" dirty="0" smtClean="0"/>
              <a:t>                   </a:t>
            </a:r>
          </a:p>
          <a:p>
            <a:r>
              <a:rPr lang="en-AU" sz="2400" b="1" dirty="0" smtClean="0"/>
              <a:t>                                    Azra Tabassum</a:t>
            </a:r>
          </a:p>
          <a:p>
            <a:r>
              <a:rPr lang="en-AU" dirty="0" smtClean="0"/>
              <a:t>  </a:t>
            </a:r>
            <a:endParaRPr lang="en-AU"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14" y="2428868"/>
            <a:ext cx="6858048" cy="1200329"/>
          </a:xfrm>
          <a:prstGeom prst="rect">
            <a:avLst/>
          </a:prstGeom>
        </p:spPr>
        <p:txBody>
          <a:bodyPr wrap="square">
            <a:spAutoFit/>
          </a:bodyPr>
          <a:lstStyle/>
          <a:p>
            <a:r>
              <a:rPr lang="en-AU" sz="3600" b="1" dirty="0" smtClean="0">
                <a:solidFill>
                  <a:srgbClr val="0070C0"/>
                </a:solidFill>
              </a:rPr>
              <a:t>Palpable lesions are always      imaged before a  biopsy is done.</a:t>
            </a:r>
            <a:endParaRPr lang="en-AU" sz="3600" dirty="0">
              <a:solidFill>
                <a:srgbClr val="0070C0"/>
              </a:solidFill>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Breast imaging studies</a:t>
            </a:r>
            <a:endParaRPr lang="en-AU" dirty="0"/>
          </a:p>
        </p:txBody>
      </p:sp>
      <p:sp>
        <p:nvSpPr>
          <p:cNvPr id="5" name="Rectangle 4"/>
          <p:cNvSpPr/>
          <p:nvPr/>
        </p:nvSpPr>
        <p:spPr>
          <a:xfrm>
            <a:off x="1000100" y="1714488"/>
            <a:ext cx="5214974" cy="3539430"/>
          </a:xfrm>
          <a:prstGeom prst="rect">
            <a:avLst/>
          </a:prstGeom>
        </p:spPr>
        <p:txBody>
          <a:bodyPr wrap="square">
            <a:spAutoFit/>
          </a:bodyPr>
          <a:lstStyle/>
          <a:p>
            <a:pPr>
              <a:buFont typeface="Arial" pitchFamily="34" charset="0"/>
              <a:buChar char="•"/>
            </a:pPr>
            <a:r>
              <a:rPr lang="en-AU" sz="2800" dirty="0" smtClean="0"/>
              <a:t>  Ultrasound</a:t>
            </a:r>
          </a:p>
          <a:p>
            <a:pPr>
              <a:buFont typeface="Arial" pitchFamily="34" charset="0"/>
              <a:buChar char="•"/>
            </a:pPr>
            <a:r>
              <a:rPr lang="en-AU" sz="2800" dirty="0" smtClean="0"/>
              <a:t>  Film screen mammography </a:t>
            </a:r>
          </a:p>
          <a:p>
            <a:r>
              <a:rPr lang="en-AU" sz="2800" dirty="0" smtClean="0"/>
              <a:t>    ( Screening  and diagnostic)</a:t>
            </a:r>
          </a:p>
          <a:p>
            <a:pPr>
              <a:buFont typeface="Arial" pitchFamily="34" charset="0"/>
              <a:buChar char="•"/>
            </a:pPr>
            <a:r>
              <a:rPr lang="en-AU" sz="2800" dirty="0" smtClean="0"/>
              <a:t>  Digital Mammography</a:t>
            </a:r>
          </a:p>
          <a:p>
            <a:pPr>
              <a:buFont typeface="Arial" pitchFamily="34" charset="0"/>
              <a:buChar char="•"/>
            </a:pPr>
            <a:r>
              <a:rPr lang="en-AU" sz="2800" dirty="0" smtClean="0"/>
              <a:t>  Nuclear medicine</a:t>
            </a:r>
          </a:p>
          <a:p>
            <a:pPr>
              <a:buFont typeface="Arial" pitchFamily="34" charset="0"/>
              <a:buChar char="•"/>
            </a:pPr>
            <a:r>
              <a:rPr lang="en-AU" sz="2800" dirty="0" smtClean="0"/>
              <a:t>  MRI</a:t>
            </a:r>
          </a:p>
          <a:p>
            <a:pPr>
              <a:buFont typeface="Arial" pitchFamily="34" charset="0"/>
              <a:buChar char="•"/>
            </a:pPr>
            <a:r>
              <a:rPr lang="en-AU" sz="2800" dirty="0" smtClean="0"/>
              <a:t>  CT </a:t>
            </a:r>
          </a:p>
          <a:p>
            <a:pPr>
              <a:buFont typeface="Arial" pitchFamily="34" charset="0"/>
              <a:buChar char="•"/>
            </a:pPr>
            <a:r>
              <a:rPr lang="en-AU" sz="2800" dirty="0" smtClean="0"/>
              <a:t>  </a:t>
            </a:r>
            <a:r>
              <a:rPr lang="en-AU" sz="2800" dirty="0" err="1" smtClean="0"/>
              <a:t>Galactography</a:t>
            </a:r>
            <a:r>
              <a:rPr lang="en-AU" sz="2800" dirty="0" smtClean="0"/>
              <a:t>  </a:t>
            </a:r>
            <a:endParaRPr lang="en-AU" sz="2800"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Ultrasound </a:t>
            </a:r>
            <a:endParaRPr lang="en-AU" b="1" dirty="0"/>
          </a:p>
        </p:txBody>
      </p:sp>
      <p:pic>
        <p:nvPicPr>
          <p:cNvPr id="3" name="Picture 2" descr="http://image.slidesharecdn.com/breastcancer-140220114523-phpapp02/95/breast-cancer-76-638.jpg?cb=1392919196"/>
          <p:cNvPicPr>
            <a:picLocks noChangeAspect="1" noChangeArrowheads="1"/>
          </p:cNvPicPr>
          <p:nvPr/>
        </p:nvPicPr>
        <p:blipFill>
          <a:blip r:embed="rId3"/>
          <a:srcRect/>
          <a:stretch>
            <a:fillRect/>
          </a:stretch>
        </p:blipFill>
        <p:spPr bwMode="auto">
          <a:xfrm>
            <a:off x="3214678" y="2143116"/>
            <a:ext cx="5715008" cy="4562475"/>
          </a:xfrm>
          <a:prstGeom prst="rect">
            <a:avLst/>
          </a:prstGeom>
          <a:noFill/>
        </p:spPr>
      </p:pic>
      <p:sp>
        <p:nvSpPr>
          <p:cNvPr id="5" name="Rectangle 4"/>
          <p:cNvSpPr/>
          <p:nvPr/>
        </p:nvSpPr>
        <p:spPr>
          <a:xfrm>
            <a:off x="500034" y="785794"/>
            <a:ext cx="2357454" cy="5262979"/>
          </a:xfrm>
          <a:prstGeom prst="rect">
            <a:avLst/>
          </a:prstGeom>
        </p:spPr>
        <p:txBody>
          <a:bodyPr wrap="square">
            <a:spAutoFit/>
          </a:bodyPr>
          <a:lstStyle/>
          <a:p>
            <a:r>
              <a:rPr lang="en-AU" sz="2400" b="1" i="1" dirty="0" smtClean="0"/>
              <a:t>Ultrasound has become a</a:t>
            </a:r>
          </a:p>
          <a:p>
            <a:r>
              <a:rPr lang="en-AU" sz="2400" b="1" i="1" dirty="0" smtClean="0"/>
              <a:t>valuable tool in assessing</a:t>
            </a:r>
          </a:p>
          <a:p>
            <a:r>
              <a:rPr lang="en-AU" sz="2400" b="1" i="1" dirty="0" smtClean="0"/>
              <a:t>breast masses, as it is</a:t>
            </a:r>
          </a:p>
          <a:p>
            <a:r>
              <a:rPr lang="en-AU" sz="2400" b="1" i="1" dirty="0" smtClean="0"/>
              <a:t>widely available, quick to</a:t>
            </a:r>
          </a:p>
          <a:p>
            <a:r>
              <a:rPr lang="en-AU" sz="2400" b="1" i="1" dirty="0" smtClean="0"/>
              <a:t>perform, non-invasive and</a:t>
            </a:r>
          </a:p>
          <a:p>
            <a:r>
              <a:rPr lang="en-AU" sz="2400" b="1" i="1" dirty="0" smtClean="0"/>
              <a:t>less expensive than other</a:t>
            </a:r>
          </a:p>
          <a:p>
            <a:r>
              <a:rPr lang="en-AU" sz="2400" b="1" i="1" dirty="0" smtClean="0"/>
              <a:t>imaging modalities</a:t>
            </a:r>
            <a:r>
              <a:rPr lang="en-AU" b="1" i="1" dirty="0" smtClean="0"/>
              <a:t>.</a:t>
            </a:r>
            <a:endParaRPr lang="en-AU"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image.slidesharecdn.com/breastultrasound-140327005918-phpapp01/95/breast-ultrasound-22-638.jpg?cb=1395900022"/>
          <p:cNvPicPr>
            <a:picLocks noChangeAspect="1" noChangeArrowheads="1"/>
          </p:cNvPicPr>
          <p:nvPr/>
        </p:nvPicPr>
        <p:blipFill>
          <a:blip r:embed="rId3"/>
          <a:srcRect/>
          <a:stretch>
            <a:fillRect/>
          </a:stretch>
        </p:blipFill>
        <p:spPr bwMode="auto">
          <a:xfrm>
            <a:off x="714348" y="428604"/>
            <a:ext cx="4286280" cy="6143668"/>
          </a:xfrm>
          <a:prstGeom prst="rect">
            <a:avLst/>
          </a:prstGeom>
          <a:noFill/>
        </p:spPr>
      </p:pic>
      <p:pic>
        <p:nvPicPr>
          <p:cNvPr id="3" name="Picture 2" descr="http://image.slidesharecdn.com/breastultrasound-140327005918-phpapp01/95/breast-ultrasound-23-638.jpg?cb=1395900022"/>
          <p:cNvPicPr>
            <a:picLocks noChangeAspect="1" noChangeArrowheads="1"/>
          </p:cNvPicPr>
          <p:nvPr/>
        </p:nvPicPr>
        <p:blipFill>
          <a:blip r:embed="rId4"/>
          <a:srcRect/>
          <a:stretch>
            <a:fillRect/>
          </a:stretch>
        </p:blipFill>
        <p:spPr bwMode="auto">
          <a:xfrm>
            <a:off x="5143504" y="500042"/>
            <a:ext cx="3719496" cy="4714908"/>
          </a:xfrm>
          <a:prstGeom prst="rect">
            <a:avLst/>
          </a:prstGeom>
          <a:noFill/>
        </p:spPr>
      </p:pic>
      <p:sp>
        <p:nvSpPr>
          <p:cNvPr id="4" name="Rectangle 3"/>
          <p:cNvSpPr/>
          <p:nvPr/>
        </p:nvSpPr>
        <p:spPr>
          <a:xfrm>
            <a:off x="5286380" y="5357826"/>
            <a:ext cx="3571868" cy="923330"/>
          </a:xfrm>
          <a:prstGeom prst="rect">
            <a:avLst/>
          </a:prstGeom>
        </p:spPr>
        <p:txBody>
          <a:bodyPr wrap="square">
            <a:spAutoFit/>
          </a:bodyPr>
          <a:lstStyle/>
          <a:p>
            <a:r>
              <a:rPr lang="en-AU" b="1" dirty="0" smtClean="0"/>
              <a:t>The specificity of ultrasound in</a:t>
            </a:r>
          </a:p>
          <a:p>
            <a:r>
              <a:rPr lang="en-AU" b="1" dirty="0" smtClean="0"/>
              <a:t>detecting cystic lesions is 98%, and cysts  ≥2 mm can be detected.</a:t>
            </a:r>
            <a:endParaRPr lang="en-AU" b="1"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Ultrasound </a:t>
            </a:r>
            <a:r>
              <a:rPr lang="en-AU" dirty="0" err="1" smtClean="0"/>
              <a:t>fcats</a:t>
            </a:r>
            <a:r>
              <a:rPr lang="en-AU" dirty="0" smtClean="0"/>
              <a:t> </a:t>
            </a:r>
            <a:endParaRPr lang="en-AU" dirty="0"/>
          </a:p>
        </p:txBody>
      </p:sp>
      <p:sp>
        <p:nvSpPr>
          <p:cNvPr id="4" name="Rectangle 3"/>
          <p:cNvSpPr/>
          <p:nvPr/>
        </p:nvSpPr>
        <p:spPr>
          <a:xfrm>
            <a:off x="214282" y="1285860"/>
            <a:ext cx="8501090" cy="5078313"/>
          </a:xfrm>
          <a:prstGeom prst="rect">
            <a:avLst/>
          </a:prstGeom>
        </p:spPr>
        <p:txBody>
          <a:bodyPr wrap="square">
            <a:spAutoFit/>
          </a:bodyPr>
          <a:lstStyle/>
          <a:p>
            <a:pPr>
              <a:buFont typeface="Arial" pitchFamily="34" charset="0"/>
              <a:buChar char="•"/>
            </a:pPr>
            <a:r>
              <a:rPr lang="en-AU" dirty="0" smtClean="0"/>
              <a:t> Ultrasound has a higher sensitivity than mammography in detecting lesions in women</a:t>
            </a:r>
          </a:p>
          <a:p>
            <a:r>
              <a:rPr lang="en-AU" dirty="0" smtClean="0"/>
              <a:t>with dense breast tissue  </a:t>
            </a:r>
          </a:p>
          <a:p>
            <a:endParaRPr lang="en-AU" dirty="0" smtClean="0"/>
          </a:p>
          <a:p>
            <a:pPr>
              <a:buFont typeface="Arial" pitchFamily="34" charset="0"/>
              <a:buChar char="•"/>
            </a:pPr>
            <a:r>
              <a:rPr lang="en-AU" dirty="0" smtClean="0"/>
              <a:t> In this setting, its use as an adjunct to mammography may increase the accuracy by up to 7.4%</a:t>
            </a:r>
          </a:p>
          <a:p>
            <a:pPr>
              <a:buFont typeface="Arial" pitchFamily="34" charset="0"/>
              <a:buChar char="•"/>
            </a:pPr>
            <a:endParaRPr lang="en-AU" dirty="0" smtClean="0"/>
          </a:p>
          <a:p>
            <a:pPr>
              <a:buFont typeface="Arial" pitchFamily="34" charset="0"/>
              <a:buChar char="•"/>
            </a:pPr>
            <a:r>
              <a:rPr lang="en-AU" dirty="0" smtClean="0"/>
              <a:t> With regard to clinically palpable solid lesions, the specificity of ultrasound is superior</a:t>
            </a:r>
          </a:p>
          <a:p>
            <a:r>
              <a:rPr lang="en-AU" dirty="0" smtClean="0"/>
              <a:t>to mammography:  97% versus 87%</a:t>
            </a:r>
          </a:p>
          <a:p>
            <a:endParaRPr lang="en-AU" dirty="0" smtClean="0"/>
          </a:p>
          <a:p>
            <a:pPr>
              <a:buFont typeface="Arial" pitchFamily="34" charset="0"/>
              <a:buChar char="•"/>
            </a:pPr>
            <a:r>
              <a:rPr lang="en-AU" dirty="0" smtClean="0"/>
              <a:t> Complementary modality to an equivocal CBE and a normal mammogram in determining whether a mass is present</a:t>
            </a:r>
          </a:p>
          <a:p>
            <a:pPr>
              <a:buFont typeface="Arial" pitchFamily="34" charset="0"/>
              <a:buChar char="•"/>
            </a:pPr>
            <a:endParaRPr lang="en-AU" dirty="0" smtClean="0"/>
          </a:p>
          <a:p>
            <a:endParaRPr lang="en-AU" dirty="0" smtClean="0"/>
          </a:p>
          <a:p>
            <a:pPr>
              <a:buFont typeface="Arial" pitchFamily="34" charset="0"/>
              <a:buChar char="•"/>
            </a:pPr>
            <a:r>
              <a:rPr lang="en-AU" dirty="0" smtClean="0"/>
              <a:t> The evaluation of non palpable lesions detected on screening mammography,</a:t>
            </a:r>
          </a:p>
          <a:p>
            <a:r>
              <a:rPr lang="en-AU" dirty="0" smtClean="0"/>
              <a:t> image-guided biopsy of lesions and follow-up of benign lesions such as </a:t>
            </a:r>
            <a:r>
              <a:rPr lang="en-AU" dirty="0" err="1" smtClean="0"/>
              <a:t>fibroadenomas</a:t>
            </a:r>
            <a:r>
              <a:rPr lang="en-AU" dirty="0" smtClean="0"/>
              <a:t>.</a:t>
            </a:r>
          </a:p>
          <a:p>
            <a:r>
              <a:rPr lang="en-AU" dirty="0" smtClean="0"/>
              <a:t> </a:t>
            </a:r>
          </a:p>
          <a:p>
            <a:endParaRPr lang="en-AU" dirty="0" smtClean="0"/>
          </a:p>
          <a:p>
            <a:r>
              <a:rPr lang="en-AU" b="1" dirty="0" smtClean="0"/>
              <a:t>It is an operator dependent technique with a lower sensitivity than  mammography</a:t>
            </a:r>
            <a:r>
              <a:rPr lang="en-AU" dirty="0" smtClean="0"/>
              <a:t>.</a:t>
            </a:r>
            <a:endParaRPr lang="en-AU" dirty="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age.slidesharecdn.com/breastultrasound-140327005918-phpapp01/95/breast-ultrasound-10-638.jpg?cb=1395900022"/>
          <p:cNvPicPr>
            <a:picLocks noChangeAspect="1" noChangeArrowheads="1"/>
          </p:cNvPicPr>
          <p:nvPr/>
        </p:nvPicPr>
        <p:blipFill>
          <a:blip r:embed="rId3"/>
          <a:srcRect/>
          <a:stretch>
            <a:fillRect/>
          </a:stretch>
        </p:blipFill>
        <p:spPr bwMode="auto">
          <a:xfrm>
            <a:off x="428596" y="428604"/>
            <a:ext cx="3500462" cy="6143668"/>
          </a:xfrm>
          <a:prstGeom prst="rect">
            <a:avLst/>
          </a:prstGeom>
          <a:noFill/>
        </p:spPr>
      </p:pic>
      <p:pic>
        <p:nvPicPr>
          <p:cNvPr id="3" name="Picture 2" descr="http://image.slidesharecdn.com/breastultrasound-140327005918-phpapp01/95/breast-ultrasound-11-638.jpg?cb=1395900022"/>
          <p:cNvPicPr>
            <a:picLocks noChangeAspect="1" noChangeArrowheads="1"/>
          </p:cNvPicPr>
          <p:nvPr/>
        </p:nvPicPr>
        <p:blipFill>
          <a:blip r:embed="rId4"/>
          <a:srcRect/>
          <a:stretch>
            <a:fillRect/>
          </a:stretch>
        </p:blipFill>
        <p:spPr bwMode="auto">
          <a:xfrm>
            <a:off x="4071934" y="500042"/>
            <a:ext cx="4643470" cy="6000792"/>
          </a:xfrm>
          <a:prstGeom prst="rect">
            <a:avLst/>
          </a:prstGeom>
          <a:noFill/>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breastultrasound-140327005918-phpapp01/95/breast-ultrasound-14-638.jpg?cb=1395900022"/>
          <p:cNvPicPr>
            <a:picLocks noChangeAspect="1" noChangeArrowheads="1"/>
          </p:cNvPicPr>
          <p:nvPr/>
        </p:nvPicPr>
        <p:blipFill>
          <a:blip r:embed="rId3"/>
          <a:srcRect/>
          <a:stretch>
            <a:fillRect/>
          </a:stretch>
        </p:blipFill>
        <p:spPr bwMode="auto">
          <a:xfrm>
            <a:off x="642910" y="1000108"/>
            <a:ext cx="7786742" cy="5286412"/>
          </a:xfrm>
          <a:prstGeom prst="rect">
            <a:avLst/>
          </a:prstGeom>
          <a:noFill/>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image.slidesharecdn.com/breastultrasound-140327005918-phpapp01/95/breast-ultrasound-16-638.jpg?cb=1395900022"/>
          <p:cNvPicPr>
            <a:picLocks noChangeAspect="1" noChangeArrowheads="1"/>
          </p:cNvPicPr>
          <p:nvPr/>
        </p:nvPicPr>
        <p:blipFill>
          <a:blip r:embed="rId3"/>
          <a:srcRect/>
          <a:stretch>
            <a:fillRect/>
          </a:stretch>
        </p:blipFill>
        <p:spPr bwMode="auto">
          <a:xfrm>
            <a:off x="1643042" y="1142984"/>
            <a:ext cx="6076950" cy="4562475"/>
          </a:xfrm>
          <a:prstGeom prst="rect">
            <a:avLst/>
          </a:prstGeom>
          <a:noFill/>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breastultrasound-140327005918-phpapp01/95/breast-ultrasound-19-638.jpg?cb=1395900022"/>
          <p:cNvPicPr>
            <a:picLocks noChangeAspect="1" noChangeArrowheads="1"/>
          </p:cNvPicPr>
          <p:nvPr/>
        </p:nvPicPr>
        <p:blipFill>
          <a:blip r:embed="rId3"/>
          <a:srcRect/>
          <a:stretch>
            <a:fillRect/>
          </a:stretch>
        </p:blipFill>
        <p:spPr bwMode="auto">
          <a:xfrm>
            <a:off x="928662" y="428604"/>
            <a:ext cx="7143800" cy="5715040"/>
          </a:xfrm>
          <a:prstGeom prst="rect">
            <a:avLst/>
          </a:prstGeom>
          <a:noFill/>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breastultrasound-140327005918-phpapp01/95/breast-ultrasound-21-638.jpg?cb=1395900022"/>
          <p:cNvPicPr>
            <a:picLocks noChangeAspect="1" noChangeArrowheads="1"/>
          </p:cNvPicPr>
          <p:nvPr/>
        </p:nvPicPr>
        <p:blipFill>
          <a:blip r:embed="rId3"/>
          <a:srcRect/>
          <a:stretch>
            <a:fillRect/>
          </a:stretch>
        </p:blipFill>
        <p:spPr bwMode="auto">
          <a:xfrm>
            <a:off x="1071538" y="928670"/>
            <a:ext cx="7000924" cy="5286412"/>
          </a:xfrm>
          <a:prstGeom prst="rect">
            <a:avLst/>
          </a:prstGeom>
          <a:noFill/>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Facts about Breast cancer </a:t>
            </a:r>
            <a:endParaRPr lang="en-AU" dirty="0"/>
          </a:p>
        </p:txBody>
      </p:sp>
      <p:sp>
        <p:nvSpPr>
          <p:cNvPr id="3" name="Rectangle 2"/>
          <p:cNvSpPr/>
          <p:nvPr/>
        </p:nvSpPr>
        <p:spPr>
          <a:xfrm>
            <a:off x="857224" y="1214422"/>
            <a:ext cx="7572428" cy="5355312"/>
          </a:xfrm>
          <a:prstGeom prst="rect">
            <a:avLst/>
          </a:prstGeom>
        </p:spPr>
        <p:txBody>
          <a:bodyPr wrap="square">
            <a:spAutoFit/>
          </a:bodyPr>
          <a:lstStyle/>
          <a:p>
            <a:pPr>
              <a:buFont typeface="Arial" pitchFamily="34" charset="0"/>
              <a:buChar char="•"/>
            </a:pPr>
            <a:r>
              <a:rPr lang="en-AU" dirty="0" smtClean="0"/>
              <a:t> Worldwide increasing incidence -&gt; 1 million newly diagnosed cases  each yr</a:t>
            </a:r>
          </a:p>
          <a:p>
            <a:endParaRPr lang="en-AU" dirty="0" smtClean="0"/>
          </a:p>
          <a:p>
            <a:pPr>
              <a:buFont typeface="Arial" pitchFamily="34" charset="0"/>
              <a:buChar char="•"/>
            </a:pPr>
            <a:r>
              <a:rPr lang="en-AU" dirty="0" smtClean="0"/>
              <a:t>  2</a:t>
            </a:r>
            <a:r>
              <a:rPr lang="en-AU" baseline="30000" dirty="0" smtClean="0"/>
              <a:t>nd</a:t>
            </a:r>
            <a:r>
              <a:rPr lang="en-AU" dirty="0" smtClean="0"/>
              <a:t> leading cause of death and 2</a:t>
            </a:r>
            <a:r>
              <a:rPr lang="en-AU" baseline="30000" dirty="0" smtClean="0"/>
              <a:t>nd</a:t>
            </a:r>
            <a:r>
              <a:rPr lang="en-AU" dirty="0" smtClean="0"/>
              <a:t> most common cancer  in women</a:t>
            </a:r>
          </a:p>
          <a:p>
            <a:endParaRPr lang="en-AU" dirty="0" smtClean="0"/>
          </a:p>
          <a:p>
            <a:pPr>
              <a:buFont typeface="Arial" pitchFamily="34" charset="0"/>
              <a:buChar char="•"/>
            </a:pPr>
            <a:r>
              <a:rPr lang="en-AU" dirty="0" smtClean="0"/>
              <a:t> Mortality  highest in UK  ---28</a:t>
            </a:r>
            <a:r>
              <a:rPr lang="en-AU" baseline="30000" dirty="0" smtClean="0"/>
              <a:t>th</a:t>
            </a:r>
            <a:r>
              <a:rPr lang="en-AU" dirty="0" smtClean="0"/>
              <a:t> deaths/100,000women per </a:t>
            </a:r>
            <a:r>
              <a:rPr lang="en-AU" dirty="0" err="1" smtClean="0"/>
              <a:t>anum</a:t>
            </a:r>
            <a:r>
              <a:rPr lang="en-AU" dirty="0" smtClean="0"/>
              <a:t> </a:t>
            </a:r>
          </a:p>
          <a:p>
            <a:endParaRPr lang="en-AU" dirty="0" smtClean="0"/>
          </a:p>
          <a:p>
            <a:pPr>
              <a:buFont typeface="Arial" pitchFamily="34" charset="0"/>
              <a:buChar char="•"/>
            </a:pPr>
            <a:r>
              <a:rPr lang="en-AU" dirty="0" smtClean="0"/>
              <a:t> Incidence increasing with age  </a:t>
            </a:r>
          </a:p>
          <a:p>
            <a:endParaRPr lang="en-AU" dirty="0" smtClean="0"/>
          </a:p>
          <a:p>
            <a:pPr>
              <a:buFont typeface="Arial" pitchFamily="34" charset="0"/>
              <a:buChar char="•"/>
            </a:pPr>
            <a:r>
              <a:rPr lang="en-AU" dirty="0" smtClean="0"/>
              <a:t> All women are at risk</a:t>
            </a:r>
          </a:p>
          <a:p>
            <a:endParaRPr lang="en-AU" dirty="0" smtClean="0"/>
          </a:p>
          <a:p>
            <a:pPr>
              <a:buFont typeface="Arial" pitchFamily="34" charset="0"/>
              <a:buChar char="•"/>
            </a:pPr>
            <a:r>
              <a:rPr lang="en-AU" dirty="0" smtClean="0"/>
              <a:t> Most </a:t>
            </a:r>
            <a:r>
              <a:rPr lang="en-AU" dirty="0"/>
              <a:t>masses are benign; that is, they are not cancerous, do not grow uncontrollably or spread, and are not life-threatening</a:t>
            </a:r>
            <a:r>
              <a:rPr lang="en-AU" dirty="0" smtClean="0"/>
              <a:t>.</a:t>
            </a:r>
          </a:p>
          <a:p>
            <a:endParaRPr lang="en-AU" dirty="0"/>
          </a:p>
          <a:p>
            <a:r>
              <a:rPr lang="en-AU" dirty="0"/>
              <a:t>• Some breast cancers are called in situ because they are confined within the ducts (</a:t>
            </a:r>
            <a:r>
              <a:rPr lang="en-AU" dirty="0" err="1"/>
              <a:t>ductal</a:t>
            </a:r>
            <a:r>
              <a:rPr lang="en-AU" dirty="0"/>
              <a:t> carcinoma in situ or DCIS) or lobules (lobular carcinoma in situ or LCIS) where they originated. </a:t>
            </a:r>
            <a:endParaRPr lang="en-AU" dirty="0" smtClean="0"/>
          </a:p>
          <a:p>
            <a:endParaRPr lang="en-AU" dirty="0"/>
          </a:p>
          <a:p>
            <a:pPr>
              <a:buFont typeface="Arial" pitchFamily="34" charset="0"/>
              <a:buChar char="•"/>
            </a:pPr>
            <a:r>
              <a:rPr lang="en-AU" dirty="0" smtClean="0"/>
              <a:t> The </a:t>
            </a:r>
            <a:r>
              <a:rPr lang="en-AU" dirty="0"/>
              <a:t>majority of in situ breast cancers are DCIS, which accounted for about 83% of in situ cases diagnosed during 2004-2008</a:t>
            </a:r>
            <a:r>
              <a:rPr lang="en-AU" dirty="0" smtClean="0"/>
              <a:t>.</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breastultrasound-140327005918-phpapp01/95/breast-ultrasound-30-638.jpg?cb=1395900022"/>
          <p:cNvPicPr>
            <a:picLocks noChangeAspect="1" noChangeArrowheads="1"/>
          </p:cNvPicPr>
          <p:nvPr/>
        </p:nvPicPr>
        <p:blipFill>
          <a:blip r:embed="rId3"/>
          <a:srcRect/>
          <a:stretch>
            <a:fillRect/>
          </a:stretch>
        </p:blipFill>
        <p:spPr bwMode="auto">
          <a:xfrm>
            <a:off x="857224" y="500042"/>
            <a:ext cx="3571900" cy="5929354"/>
          </a:xfrm>
          <a:prstGeom prst="rect">
            <a:avLst/>
          </a:prstGeom>
          <a:noFill/>
        </p:spPr>
      </p:pic>
      <p:pic>
        <p:nvPicPr>
          <p:cNvPr id="3" name="Picture 2" descr="http://image.slidesharecdn.com/breastultrasound-140327005918-phpapp01/95/breast-ultrasound-31-638.jpg?cb=1395900022"/>
          <p:cNvPicPr>
            <a:picLocks noChangeAspect="1" noChangeArrowheads="1"/>
          </p:cNvPicPr>
          <p:nvPr/>
        </p:nvPicPr>
        <p:blipFill>
          <a:blip r:embed="rId4"/>
          <a:srcRect/>
          <a:stretch>
            <a:fillRect/>
          </a:stretch>
        </p:blipFill>
        <p:spPr bwMode="auto">
          <a:xfrm>
            <a:off x="4857752" y="500042"/>
            <a:ext cx="3862372" cy="5857916"/>
          </a:xfrm>
          <a:prstGeom prst="rect">
            <a:avLst/>
          </a:prstGeom>
          <a:noFill/>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breastultrasound-140327005918-phpapp01/95/breast-ultrasound-41-638.jpg?cb=1395900022"/>
          <p:cNvPicPr>
            <a:picLocks noChangeAspect="1" noChangeArrowheads="1"/>
          </p:cNvPicPr>
          <p:nvPr/>
        </p:nvPicPr>
        <p:blipFill>
          <a:blip r:embed="rId3"/>
          <a:srcRect/>
          <a:stretch>
            <a:fillRect/>
          </a:stretch>
        </p:blipFill>
        <p:spPr bwMode="auto">
          <a:xfrm>
            <a:off x="1500166" y="928670"/>
            <a:ext cx="6076950" cy="4562475"/>
          </a:xfrm>
          <a:prstGeom prst="rect">
            <a:avLst/>
          </a:prstGeom>
          <a:noFill/>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breastultrasound-140327005918-phpapp01/95/breast-ultrasound-35-638.jpg?cb=1395900022"/>
          <p:cNvPicPr>
            <a:picLocks noChangeAspect="1" noChangeArrowheads="1"/>
          </p:cNvPicPr>
          <p:nvPr/>
        </p:nvPicPr>
        <p:blipFill>
          <a:blip r:embed="rId3"/>
          <a:srcRect/>
          <a:stretch>
            <a:fillRect/>
          </a:stretch>
        </p:blipFill>
        <p:spPr bwMode="auto">
          <a:xfrm>
            <a:off x="571472" y="214290"/>
            <a:ext cx="8215370" cy="6429420"/>
          </a:xfrm>
          <a:prstGeom prst="rect">
            <a:avLst/>
          </a:prstGeom>
          <a:noFill/>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breastultrasound-140327005918-phpapp01/95/breast-ultrasound-32-638.jpg?cb=1395900022"/>
          <p:cNvPicPr>
            <a:picLocks noChangeAspect="1" noChangeArrowheads="1"/>
          </p:cNvPicPr>
          <p:nvPr/>
        </p:nvPicPr>
        <p:blipFill>
          <a:blip r:embed="rId3"/>
          <a:srcRect/>
          <a:stretch>
            <a:fillRect/>
          </a:stretch>
        </p:blipFill>
        <p:spPr bwMode="auto">
          <a:xfrm>
            <a:off x="1071538" y="642918"/>
            <a:ext cx="6648454" cy="5786478"/>
          </a:xfrm>
          <a:prstGeom prst="rect">
            <a:avLst/>
          </a:prstGeom>
          <a:noFill/>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breastultrasound-140327005918-phpapp01/95/breast-ultrasound-36-638.jpg?cb=1395900022"/>
          <p:cNvPicPr>
            <a:picLocks noChangeAspect="1" noChangeArrowheads="1"/>
          </p:cNvPicPr>
          <p:nvPr/>
        </p:nvPicPr>
        <p:blipFill>
          <a:blip r:embed="rId3"/>
          <a:srcRect/>
          <a:stretch>
            <a:fillRect/>
          </a:stretch>
        </p:blipFill>
        <p:spPr bwMode="auto">
          <a:xfrm>
            <a:off x="1357290" y="1214422"/>
            <a:ext cx="6076950" cy="4562475"/>
          </a:xfrm>
          <a:prstGeom prst="rect">
            <a:avLst/>
          </a:prstGeom>
          <a:noFill/>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age.slidesharecdn.com/breastultrasound-140327005918-phpapp01/95/breast-ultrasound-28-638.jpg?cb=1395900022"/>
          <p:cNvPicPr>
            <a:picLocks noChangeAspect="1" noChangeArrowheads="1"/>
          </p:cNvPicPr>
          <p:nvPr/>
        </p:nvPicPr>
        <p:blipFill>
          <a:blip r:embed="rId3"/>
          <a:srcRect/>
          <a:stretch>
            <a:fillRect/>
          </a:stretch>
        </p:blipFill>
        <p:spPr bwMode="auto">
          <a:xfrm>
            <a:off x="1214414" y="857232"/>
            <a:ext cx="7000924" cy="5072098"/>
          </a:xfrm>
          <a:prstGeom prst="rect">
            <a:avLst/>
          </a:prstGeom>
          <a:noFill/>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image.slidesharecdn.com/breastultrasound-140327005918-phpapp01/95/breast-ultrasound-33-638.jpg?cb=1395900022"/>
          <p:cNvPicPr>
            <a:picLocks noChangeAspect="1" noChangeArrowheads="1"/>
          </p:cNvPicPr>
          <p:nvPr/>
        </p:nvPicPr>
        <p:blipFill>
          <a:blip r:embed="rId3"/>
          <a:srcRect/>
          <a:stretch>
            <a:fillRect/>
          </a:stretch>
        </p:blipFill>
        <p:spPr bwMode="auto">
          <a:xfrm>
            <a:off x="1428728" y="714356"/>
            <a:ext cx="6500858" cy="5143536"/>
          </a:xfrm>
          <a:prstGeom prst="rect">
            <a:avLst/>
          </a:prstGeom>
          <a:noFill/>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breastultrasound-140327005918-phpapp01/95/breast-ultrasound-34-638.jpg?cb=1395900022"/>
          <p:cNvPicPr>
            <a:picLocks noChangeAspect="1" noChangeArrowheads="1"/>
          </p:cNvPicPr>
          <p:nvPr/>
        </p:nvPicPr>
        <p:blipFill>
          <a:blip r:embed="rId3"/>
          <a:srcRect/>
          <a:stretch>
            <a:fillRect/>
          </a:stretch>
        </p:blipFill>
        <p:spPr bwMode="auto">
          <a:xfrm>
            <a:off x="1643042" y="1071546"/>
            <a:ext cx="6076950" cy="4562475"/>
          </a:xfrm>
          <a:prstGeom prst="rect">
            <a:avLst/>
          </a:prstGeom>
          <a:noFill/>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breastultrasound-140327005918-phpapp01/95/breast-ultrasound-37-638.jpg?cb=1395900022"/>
          <p:cNvPicPr>
            <a:picLocks noChangeAspect="1" noChangeArrowheads="1"/>
          </p:cNvPicPr>
          <p:nvPr/>
        </p:nvPicPr>
        <p:blipFill>
          <a:blip r:embed="rId3"/>
          <a:srcRect/>
          <a:stretch>
            <a:fillRect/>
          </a:stretch>
        </p:blipFill>
        <p:spPr bwMode="auto">
          <a:xfrm>
            <a:off x="1571604" y="928670"/>
            <a:ext cx="6076950" cy="4562475"/>
          </a:xfrm>
          <a:prstGeom prst="rect">
            <a:avLst/>
          </a:prstGeom>
          <a:noFill/>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breastultrasound-140327005918-phpapp01/95/breast-ultrasound-40-638.jpg?cb=1395900022"/>
          <p:cNvPicPr>
            <a:picLocks noChangeAspect="1" noChangeArrowheads="1"/>
          </p:cNvPicPr>
          <p:nvPr/>
        </p:nvPicPr>
        <p:blipFill>
          <a:blip r:embed="rId3"/>
          <a:srcRect/>
          <a:stretch>
            <a:fillRect/>
          </a:stretch>
        </p:blipFill>
        <p:spPr bwMode="auto">
          <a:xfrm>
            <a:off x="1785918" y="1000108"/>
            <a:ext cx="6076950" cy="4562475"/>
          </a:xfrm>
          <a:prstGeom prst="rect">
            <a:avLst/>
          </a:prstGeom>
          <a:noFill/>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Australian facts &amp; figures   </a:t>
            </a:r>
            <a:endParaRPr lang="en-AU" dirty="0"/>
          </a:p>
        </p:txBody>
      </p:sp>
      <p:sp>
        <p:nvSpPr>
          <p:cNvPr id="3" name="Rectangle 2"/>
          <p:cNvSpPr/>
          <p:nvPr/>
        </p:nvSpPr>
        <p:spPr>
          <a:xfrm>
            <a:off x="285720" y="1357298"/>
            <a:ext cx="8572560" cy="4339650"/>
          </a:xfrm>
          <a:prstGeom prst="rect">
            <a:avLst/>
          </a:prstGeom>
        </p:spPr>
        <p:txBody>
          <a:bodyPr wrap="square">
            <a:spAutoFit/>
          </a:bodyPr>
          <a:lstStyle/>
          <a:p>
            <a:pPr>
              <a:buFont typeface="Arial" pitchFamily="34" charset="0"/>
              <a:buChar char="•"/>
            </a:pPr>
            <a:r>
              <a:rPr lang="en-AU" dirty="0" smtClean="0"/>
              <a:t>Breast cancer is a major cause of illness and death for females in Australia</a:t>
            </a:r>
          </a:p>
          <a:p>
            <a:endParaRPr lang="en-AU" dirty="0" smtClean="0"/>
          </a:p>
          <a:p>
            <a:pPr>
              <a:buFont typeface="Arial" pitchFamily="34" charset="0"/>
              <a:buChar char="•"/>
            </a:pPr>
            <a:r>
              <a:rPr lang="en-AU" dirty="0" smtClean="0"/>
              <a:t> On average, one in eight Australian females will develop breast cancer and one in 37 females will die from it before the age of 85 years.</a:t>
            </a:r>
          </a:p>
          <a:p>
            <a:endParaRPr lang="en-AU" dirty="0" smtClean="0"/>
          </a:p>
          <a:p>
            <a:r>
              <a:rPr lang="en-AU" sz="2400" b="1" dirty="0" smtClean="0"/>
              <a:t>In 2008 in Australia: </a:t>
            </a:r>
          </a:p>
          <a:p>
            <a:r>
              <a:rPr lang="en-AU" dirty="0" smtClean="0"/>
              <a:t>• Breast cancer was by far the most commonly diagnosed invasive cancer in females ,    accounting for 28% of all cancers in females</a:t>
            </a:r>
          </a:p>
          <a:p>
            <a:endParaRPr lang="en-AU" dirty="0" smtClean="0"/>
          </a:p>
          <a:p>
            <a:r>
              <a:rPr lang="en-AU" dirty="0" smtClean="0"/>
              <a:t> • A total of 13,567 breast cancers were diagnosed in Australian females. </a:t>
            </a:r>
          </a:p>
          <a:p>
            <a:endParaRPr lang="en-AU" dirty="0" smtClean="0"/>
          </a:p>
          <a:p>
            <a:pPr>
              <a:buFont typeface="Arial" pitchFamily="34" charset="0"/>
              <a:buChar char="•"/>
            </a:pPr>
            <a:r>
              <a:rPr lang="en-AU" dirty="0" smtClean="0"/>
              <a:t> More than 69% of breast cancers were diagnosed in those aged 40–69</a:t>
            </a:r>
          </a:p>
          <a:p>
            <a:endParaRPr lang="en-AU" dirty="0" smtClean="0"/>
          </a:p>
          <a:p>
            <a:pPr>
              <a:buFont typeface="Arial" pitchFamily="34" charset="0"/>
              <a:buChar char="•"/>
            </a:pPr>
            <a:r>
              <a:rPr lang="en-AU" dirty="0" smtClean="0"/>
              <a:t> The risk that a female would be diagnosed with breast cancer before the age of 85 was 1 in 8. </a:t>
            </a:r>
            <a:endParaRPr lang="en-AU"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breastlesionbyultrasound-140318173417-phpapp01/95/breast-lesion-by-ultrasound-6-638.jpg?cb=1395182231"/>
          <p:cNvPicPr>
            <a:picLocks noChangeAspect="1" noChangeArrowheads="1"/>
          </p:cNvPicPr>
          <p:nvPr/>
        </p:nvPicPr>
        <p:blipFill>
          <a:blip r:embed="rId3"/>
          <a:srcRect/>
          <a:stretch>
            <a:fillRect/>
          </a:stretch>
        </p:blipFill>
        <p:spPr bwMode="auto">
          <a:xfrm>
            <a:off x="714348" y="857232"/>
            <a:ext cx="7291396" cy="5429288"/>
          </a:xfrm>
          <a:prstGeom prst="rect">
            <a:avLst/>
          </a:prstGeom>
          <a:noFill/>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breastlesionbyultrasound-140318173417-phpapp01/95/breast-lesion-by-ultrasound-7-638.jpg?cb=1395182231"/>
          <p:cNvPicPr>
            <a:picLocks noChangeAspect="1" noChangeArrowheads="1"/>
          </p:cNvPicPr>
          <p:nvPr/>
        </p:nvPicPr>
        <p:blipFill>
          <a:blip r:embed="rId3"/>
          <a:srcRect/>
          <a:stretch>
            <a:fillRect/>
          </a:stretch>
        </p:blipFill>
        <p:spPr bwMode="auto">
          <a:xfrm>
            <a:off x="928662" y="428604"/>
            <a:ext cx="7715304" cy="5723958"/>
          </a:xfrm>
          <a:prstGeom prst="rect">
            <a:avLst/>
          </a:prstGeom>
          <a:noFill/>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Mammogram</a:t>
            </a:r>
            <a:endParaRPr lang="en-AU" dirty="0"/>
          </a:p>
        </p:txBody>
      </p:sp>
      <p:pic>
        <p:nvPicPr>
          <p:cNvPr id="3" name="Picture 2" descr="http://image.slidesharecdn.com/breastcancer-140220114523-phpapp02/95/breast-cancer-73-638.jpg?cb=1392919196"/>
          <p:cNvPicPr>
            <a:picLocks noChangeAspect="1" noChangeArrowheads="1"/>
          </p:cNvPicPr>
          <p:nvPr/>
        </p:nvPicPr>
        <p:blipFill>
          <a:blip r:embed="rId3"/>
          <a:srcRect/>
          <a:stretch>
            <a:fillRect/>
          </a:stretch>
        </p:blipFill>
        <p:spPr bwMode="auto">
          <a:xfrm>
            <a:off x="1428728" y="1428736"/>
            <a:ext cx="6076950" cy="4562475"/>
          </a:xfrm>
          <a:prstGeom prst="rect">
            <a:avLst/>
          </a:prstGeom>
          <a:noFill/>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breastlesionbyultrasound-140318173417-phpapp01/95/breast-lesion-by-ultrasound-8-638.jpg?cb=1395182231"/>
          <p:cNvPicPr>
            <a:picLocks noChangeAspect="1" noChangeArrowheads="1"/>
          </p:cNvPicPr>
          <p:nvPr/>
        </p:nvPicPr>
        <p:blipFill>
          <a:blip r:embed="rId3"/>
          <a:srcRect/>
          <a:stretch>
            <a:fillRect/>
          </a:stretch>
        </p:blipFill>
        <p:spPr bwMode="auto">
          <a:xfrm>
            <a:off x="500034" y="214538"/>
            <a:ext cx="8459671" cy="6351383"/>
          </a:xfrm>
          <a:prstGeom prst="rect">
            <a:avLst/>
          </a:prstGeom>
          <a:noFill/>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Facts </a:t>
            </a:r>
            <a:endParaRPr lang="en-AU" dirty="0"/>
          </a:p>
        </p:txBody>
      </p:sp>
      <p:sp>
        <p:nvSpPr>
          <p:cNvPr id="3" name="Rectangle 2"/>
          <p:cNvSpPr/>
          <p:nvPr/>
        </p:nvSpPr>
        <p:spPr>
          <a:xfrm>
            <a:off x="642910" y="1428736"/>
            <a:ext cx="8072494" cy="5078313"/>
          </a:xfrm>
          <a:prstGeom prst="rect">
            <a:avLst/>
          </a:prstGeom>
        </p:spPr>
        <p:txBody>
          <a:bodyPr wrap="square">
            <a:spAutoFit/>
          </a:bodyPr>
          <a:lstStyle/>
          <a:p>
            <a:pPr>
              <a:buFont typeface="Arial" pitchFamily="34" charset="0"/>
              <a:buChar char="•"/>
            </a:pPr>
            <a:r>
              <a:rPr lang="en-AU" dirty="0" smtClean="0"/>
              <a:t> The sensitivity of diagnostic mammography is around  90% (90% in fatty replaced breast and 65% in dense breast ) and </a:t>
            </a:r>
            <a:r>
              <a:rPr lang="en-AU" dirty="0" err="1" smtClean="0"/>
              <a:t>and</a:t>
            </a:r>
            <a:r>
              <a:rPr lang="en-AU" dirty="0" smtClean="0"/>
              <a:t> the specificity up to 88%.</a:t>
            </a:r>
          </a:p>
          <a:p>
            <a:endParaRPr lang="en-AU" dirty="0" smtClean="0"/>
          </a:p>
          <a:p>
            <a:pPr>
              <a:buFont typeface="Arial" pitchFamily="34" charset="0"/>
              <a:buChar char="•"/>
            </a:pPr>
            <a:r>
              <a:rPr lang="en-AU" dirty="0" smtClean="0"/>
              <a:t> Bilateral synchronous cancers are reported in 3% of cases; approximately 65% of these are detected only by mammography. </a:t>
            </a:r>
          </a:p>
          <a:p>
            <a:endParaRPr lang="en-AU" dirty="0" smtClean="0"/>
          </a:p>
          <a:p>
            <a:pPr>
              <a:buFont typeface="Arial" pitchFamily="34" charset="0"/>
              <a:buChar char="•"/>
            </a:pPr>
            <a:r>
              <a:rPr lang="en-AU" dirty="0" smtClean="0"/>
              <a:t> The known false negative  rate of mammography is between 8% and 10%. </a:t>
            </a:r>
          </a:p>
          <a:p>
            <a:endParaRPr lang="en-AU" dirty="0" smtClean="0"/>
          </a:p>
          <a:p>
            <a:pPr>
              <a:buFont typeface="Arial" pitchFamily="34" charset="0"/>
              <a:buChar char="•"/>
            </a:pPr>
            <a:r>
              <a:rPr lang="en-AU" dirty="0" smtClean="0"/>
              <a:t> The sensitivity of mammography is decreased by dense breast tissue obscuring a</a:t>
            </a:r>
          </a:p>
          <a:p>
            <a:r>
              <a:rPr lang="en-AU" dirty="0" smtClean="0"/>
              <a:t>lesion. </a:t>
            </a:r>
          </a:p>
          <a:p>
            <a:endParaRPr lang="en-AU" dirty="0" smtClean="0"/>
          </a:p>
          <a:p>
            <a:pPr>
              <a:buFont typeface="Arial" pitchFamily="34" charset="0"/>
              <a:buChar char="•"/>
            </a:pPr>
            <a:r>
              <a:rPr lang="en-AU" dirty="0" smtClean="0"/>
              <a:t> False-negative results arise with poor technique and inadequate views that do not</a:t>
            </a:r>
          </a:p>
          <a:p>
            <a:r>
              <a:rPr lang="en-AU" dirty="0" smtClean="0"/>
              <a:t>include the mass, or when the findings are misinterpreted by the radiologist, notably</a:t>
            </a:r>
          </a:p>
          <a:p>
            <a:r>
              <a:rPr lang="en-AU" dirty="0" smtClean="0"/>
              <a:t>when there is overlap in the mammographic features of benign and malignant masses</a:t>
            </a:r>
          </a:p>
          <a:p>
            <a:endParaRPr lang="en-AU" dirty="0" smtClean="0"/>
          </a:p>
          <a:p>
            <a:r>
              <a:rPr lang="en-AU" dirty="0" smtClean="0"/>
              <a:t> </a:t>
            </a:r>
          </a:p>
          <a:p>
            <a:endParaRPr lang="en-AU" dirty="0"/>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857232"/>
          </a:xfrm>
        </p:spPr>
        <p:txBody>
          <a:bodyPr/>
          <a:lstStyle/>
          <a:p>
            <a:r>
              <a:rPr lang="en-AU" dirty="0" smtClean="0"/>
              <a:t>Mammography</a:t>
            </a:r>
            <a:endParaRPr lang="en-AU" dirty="0"/>
          </a:p>
        </p:txBody>
      </p:sp>
      <p:pic>
        <p:nvPicPr>
          <p:cNvPr id="3" name="Picture 2" descr="http://image.slidesharecdn.com/breastcancer-140220114523-phpapp02/95/breast-cancer-71-638.jpg?cb=1392919196"/>
          <p:cNvPicPr>
            <a:picLocks noChangeAspect="1" noChangeArrowheads="1"/>
          </p:cNvPicPr>
          <p:nvPr/>
        </p:nvPicPr>
        <p:blipFill>
          <a:blip r:embed="rId3"/>
          <a:srcRect/>
          <a:stretch>
            <a:fillRect/>
          </a:stretch>
        </p:blipFill>
        <p:spPr bwMode="auto">
          <a:xfrm>
            <a:off x="1071538" y="785794"/>
            <a:ext cx="6929486" cy="3643339"/>
          </a:xfrm>
          <a:prstGeom prst="rect">
            <a:avLst/>
          </a:prstGeom>
          <a:noFill/>
        </p:spPr>
      </p:pic>
      <p:pic>
        <p:nvPicPr>
          <p:cNvPr id="31745" name="Picture 1" descr="C:\Users\Azra\Desktop\imaging-breast-mammogram-8-1024.jpg"/>
          <p:cNvPicPr>
            <a:picLocks noChangeAspect="1" noChangeArrowheads="1"/>
          </p:cNvPicPr>
          <p:nvPr/>
        </p:nvPicPr>
        <p:blipFill>
          <a:blip r:embed="rId4" cstate="print"/>
          <a:srcRect/>
          <a:stretch>
            <a:fillRect/>
          </a:stretch>
        </p:blipFill>
        <p:spPr bwMode="auto">
          <a:xfrm>
            <a:off x="5072066" y="4572008"/>
            <a:ext cx="3786182" cy="2285992"/>
          </a:xfrm>
          <a:prstGeom prst="rect">
            <a:avLst/>
          </a:prstGeom>
          <a:noFill/>
        </p:spPr>
      </p:pic>
      <p:pic>
        <p:nvPicPr>
          <p:cNvPr id="70658" name="Picture 2" descr="C:\Users\Azra\Desktop\imaging-breast-mammogram-7-1024.jpg"/>
          <p:cNvPicPr>
            <a:picLocks noChangeAspect="1" noChangeArrowheads="1"/>
          </p:cNvPicPr>
          <p:nvPr/>
        </p:nvPicPr>
        <p:blipFill>
          <a:blip r:embed="rId5" cstate="print"/>
          <a:srcRect/>
          <a:stretch>
            <a:fillRect/>
          </a:stretch>
        </p:blipFill>
        <p:spPr bwMode="auto">
          <a:xfrm>
            <a:off x="357158" y="4643446"/>
            <a:ext cx="4000528" cy="2000240"/>
          </a:xfrm>
          <a:prstGeom prst="rect">
            <a:avLst/>
          </a:prstGeom>
          <a:noFill/>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image.slidesharecdn.com/breastcancerppt-121008024558-phpapp01/95/breast-cancer-ppt-20-728.jpg?cb=1349682452"/>
          <p:cNvPicPr>
            <a:picLocks noChangeAspect="1" noChangeArrowheads="1"/>
          </p:cNvPicPr>
          <p:nvPr/>
        </p:nvPicPr>
        <p:blipFill>
          <a:blip r:embed="rId3"/>
          <a:srcRect/>
          <a:stretch>
            <a:fillRect/>
          </a:stretch>
        </p:blipFill>
        <p:spPr bwMode="auto">
          <a:xfrm>
            <a:off x="5072066" y="1071546"/>
            <a:ext cx="3857652" cy="5200650"/>
          </a:xfrm>
          <a:prstGeom prst="rect">
            <a:avLst/>
          </a:prstGeom>
          <a:noFill/>
        </p:spPr>
      </p:pic>
      <p:pic>
        <p:nvPicPr>
          <p:cNvPr id="3" name="Picture 2" descr="http://image.slidesharecdn.com/breast-imaging-claudia-e-galbomd2678/95/breast-imaging-claudia-e-galbomd-10-638.jpg?cb=1422613460"/>
          <p:cNvPicPr>
            <a:picLocks noChangeAspect="1" noChangeArrowheads="1"/>
          </p:cNvPicPr>
          <p:nvPr/>
        </p:nvPicPr>
        <p:blipFill>
          <a:blip r:embed="rId4"/>
          <a:srcRect/>
          <a:stretch>
            <a:fillRect/>
          </a:stretch>
        </p:blipFill>
        <p:spPr bwMode="auto">
          <a:xfrm>
            <a:off x="428596" y="642918"/>
            <a:ext cx="4500594" cy="5491169"/>
          </a:xfrm>
          <a:prstGeom prst="rect">
            <a:avLst/>
          </a:prstGeom>
          <a:noFill/>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fontScale="90000"/>
          </a:bodyPr>
          <a:lstStyle/>
          <a:p>
            <a:r>
              <a:rPr lang="en-AU" dirty="0" smtClean="0"/>
              <a:t>Digital </a:t>
            </a:r>
            <a:r>
              <a:rPr lang="en-AU" dirty="0" err="1" smtClean="0"/>
              <a:t>vs</a:t>
            </a:r>
            <a:r>
              <a:rPr lang="en-AU" dirty="0" smtClean="0"/>
              <a:t> film screen mammography </a:t>
            </a:r>
            <a:br>
              <a:rPr lang="en-AU" dirty="0" smtClean="0"/>
            </a:br>
            <a:endParaRPr lang="en-AU" dirty="0"/>
          </a:p>
        </p:txBody>
      </p:sp>
      <p:pic>
        <p:nvPicPr>
          <p:cNvPr id="4" name="Picture 3" descr="http://image.slidesharecdn.com/mammographypresentation-110504125808-phpapp02-131017101929-phpapp01/95/mammography-how-safe-effective-screening-tool-40-638.jpg?cb=1382023241"/>
          <p:cNvPicPr/>
          <p:nvPr/>
        </p:nvPicPr>
        <p:blipFill>
          <a:blip r:embed="rId3"/>
          <a:srcRect/>
          <a:stretch>
            <a:fillRect/>
          </a:stretch>
        </p:blipFill>
        <p:spPr bwMode="auto">
          <a:xfrm>
            <a:off x="5072066" y="3357562"/>
            <a:ext cx="4071934" cy="3500438"/>
          </a:xfrm>
          <a:prstGeom prst="rect">
            <a:avLst/>
          </a:prstGeom>
          <a:noFill/>
          <a:ln w="9525">
            <a:noFill/>
            <a:miter lim="800000"/>
            <a:headEnd/>
            <a:tailEnd/>
          </a:ln>
        </p:spPr>
      </p:pic>
      <p:pic>
        <p:nvPicPr>
          <p:cNvPr id="5" name="Picture 4" descr="http://image.slidesharecdn.com/breast-imaging-claudia-e-galbomd2678/95/breast-imaging-claudia-e-galbomd-5-638.jpg?cb=1422613460"/>
          <p:cNvPicPr>
            <a:picLocks noChangeAspect="1" noChangeArrowheads="1"/>
          </p:cNvPicPr>
          <p:nvPr/>
        </p:nvPicPr>
        <p:blipFill>
          <a:blip r:embed="rId4"/>
          <a:srcRect/>
          <a:stretch>
            <a:fillRect/>
          </a:stretch>
        </p:blipFill>
        <p:spPr bwMode="auto">
          <a:xfrm>
            <a:off x="1142976" y="1071546"/>
            <a:ext cx="4000528" cy="3857653"/>
          </a:xfrm>
          <a:prstGeom prst="rect">
            <a:avLst/>
          </a:prstGeom>
          <a:noFill/>
        </p:spPr>
      </p:pic>
      <p:pic>
        <p:nvPicPr>
          <p:cNvPr id="6" name="Picture 5" descr="http://image.slidesharecdn.com/mammographypresentation-110504125808-phpapp02-131017101929-phpapp01/95/mammography-how-safe-effective-screening-tool-41-638.jpg?cb=1382023241"/>
          <p:cNvPicPr/>
          <p:nvPr/>
        </p:nvPicPr>
        <p:blipFill>
          <a:blip r:embed="rId5"/>
          <a:srcRect/>
          <a:stretch>
            <a:fillRect/>
          </a:stretch>
        </p:blipFill>
        <p:spPr bwMode="auto">
          <a:xfrm>
            <a:off x="5929322" y="1142984"/>
            <a:ext cx="2928958" cy="2428892"/>
          </a:xfrm>
          <a:prstGeom prst="rect">
            <a:avLst/>
          </a:prstGeom>
          <a:noFill/>
          <a:ln w="9525">
            <a:noFill/>
            <a:miter lim="800000"/>
            <a:headEnd/>
            <a:tailEnd/>
          </a:ln>
        </p:spPr>
      </p:pic>
      <p:sp>
        <p:nvSpPr>
          <p:cNvPr id="7" name="Rectangle 6"/>
          <p:cNvSpPr/>
          <p:nvPr/>
        </p:nvSpPr>
        <p:spPr>
          <a:xfrm>
            <a:off x="1000100" y="5214950"/>
            <a:ext cx="4000528" cy="1200329"/>
          </a:xfrm>
          <a:prstGeom prst="rect">
            <a:avLst/>
          </a:prstGeom>
        </p:spPr>
        <p:txBody>
          <a:bodyPr wrap="square">
            <a:spAutoFit/>
          </a:bodyPr>
          <a:lstStyle/>
          <a:p>
            <a:r>
              <a:rPr lang="en-AU" dirty="0" smtClean="0"/>
              <a:t>Advantages of digital mammography include better image quality, fewer artefacts, fewer  patient recalls and </a:t>
            </a:r>
            <a:r>
              <a:rPr lang="en-AU" dirty="0" err="1" smtClean="0"/>
              <a:t>telemammography</a:t>
            </a:r>
            <a:r>
              <a:rPr lang="en-AU" dirty="0" smtClean="0"/>
              <a:t>.</a:t>
            </a:r>
            <a:endParaRPr lang="en-AU" dirty="0"/>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8194" name="Picture 2" descr="C:\Users\Azra\Desktop\mammography-presentation-23-102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AU" dirty="0" smtClean="0"/>
              <a:t>Mammographic view </a:t>
            </a:r>
            <a:endParaRPr lang="en-AU" dirty="0"/>
          </a:p>
        </p:txBody>
      </p:sp>
      <p:sp>
        <p:nvSpPr>
          <p:cNvPr id="3" name="Rectangle 2"/>
          <p:cNvSpPr/>
          <p:nvPr/>
        </p:nvSpPr>
        <p:spPr>
          <a:xfrm>
            <a:off x="214282" y="857232"/>
            <a:ext cx="8715436" cy="954107"/>
          </a:xfrm>
          <a:prstGeom prst="rect">
            <a:avLst/>
          </a:prstGeom>
        </p:spPr>
        <p:txBody>
          <a:bodyPr wrap="square">
            <a:spAutoFit/>
          </a:bodyPr>
          <a:lstStyle/>
          <a:p>
            <a:r>
              <a:rPr lang="en-AU" sz="3200" b="1" dirty="0" smtClean="0"/>
              <a:t>Standard views</a:t>
            </a:r>
          </a:p>
          <a:p>
            <a:r>
              <a:rPr lang="en-AU" sz="2400" b="1" dirty="0" smtClean="0"/>
              <a:t>   </a:t>
            </a:r>
            <a:r>
              <a:rPr lang="en-AU" sz="2400" b="1" dirty="0" err="1" smtClean="0"/>
              <a:t>Mediolateral</a:t>
            </a:r>
            <a:r>
              <a:rPr lang="en-AU" sz="2400" b="1" dirty="0" smtClean="0"/>
              <a:t> View – MLO views   </a:t>
            </a:r>
            <a:r>
              <a:rPr lang="en-AU" sz="2400" b="1" dirty="0" err="1" smtClean="0"/>
              <a:t>Craniocaudal</a:t>
            </a:r>
            <a:r>
              <a:rPr lang="en-AU" sz="2400" b="1" dirty="0" smtClean="0"/>
              <a:t> views CC Views</a:t>
            </a:r>
          </a:p>
        </p:txBody>
      </p:sp>
      <p:pic>
        <p:nvPicPr>
          <p:cNvPr id="17410" name="Picture 2" descr="http://mammoguide.files.wordpress.com/2012/04/cc.png?w=630"/>
          <p:cNvPicPr>
            <a:picLocks noChangeAspect="1" noChangeArrowheads="1"/>
          </p:cNvPicPr>
          <p:nvPr/>
        </p:nvPicPr>
        <p:blipFill>
          <a:blip r:embed="rId3"/>
          <a:srcRect/>
          <a:stretch>
            <a:fillRect/>
          </a:stretch>
        </p:blipFill>
        <p:spPr bwMode="auto">
          <a:xfrm>
            <a:off x="4714876" y="2143116"/>
            <a:ext cx="4214800" cy="4505325"/>
          </a:xfrm>
          <a:prstGeom prst="rect">
            <a:avLst/>
          </a:prstGeom>
          <a:noFill/>
        </p:spPr>
      </p:pic>
      <p:pic>
        <p:nvPicPr>
          <p:cNvPr id="17412" name="Picture 4" descr="http://mammoguide.files.wordpress.com/2012/04/mlo1.png?w=630"/>
          <p:cNvPicPr>
            <a:picLocks noChangeAspect="1" noChangeArrowheads="1"/>
          </p:cNvPicPr>
          <p:nvPr/>
        </p:nvPicPr>
        <p:blipFill>
          <a:blip r:embed="rId4"/>
          <a:srcRect/>
          <a:stretch>
            <a:fillRect/>
          </a:stretch>
        </p:blipFill>
        <p:spPr bwMode="auto">
          <a:xfrm>
            <a:off x="214282" y="2143116"/>
            <a:ext cx="4286248" cy="4505325"/>
          </a:xfrm>
          <a:prstGeom prst="rect">
            <a:avLst/>
          </a:prstGeom>
          <a:noFill/>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sgppowerpoint-100513110428-phpapp02/95/sg-ppowerpoint-13-728.jpg?cb=1273766739"/>
          <p:cNvPicPr>
            <a:picLocks noChangeAspect="1" noChangeArrowheads="1"/>
          </p:cNvPicPr>
          <p:nvPr/>
        </p:nvPicPr>
        <p:blipFill>
          <a:blip r:embed="rId3"/>
          <a:srcRect/>
          <a:stretch>
            <a:fillRect/>
          </a:stretch>
        </p:blipFill>
        <p:spPr bwMode="auto">
          <a:xfrm>
            <a:off x="357158" y="432139"/>
            <a:ext cx="8001056" cy="6000793"/>
          </a:xfrm>
          <a:prstGeom prst="rect">
            <a:avLst/>
          </a:prstGeom>
          <a:noFill/>
        </p:spPr>
      </p:pic>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zra\Desktop\mammography-presentation-5-102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zra\Desktop\mammography-presentation-9-1024.jpg"/>
          <p:cNvPicPr>
            <a:picLocks noChangeAspect="1" noChangeArrowheads="1"/>
          </p:cNvPicPr>
          <p:nvPr/>
        </p:nvPicPr>
        <p:blipFill>
          <a:blip r:embed="rId3"/>
          <a:srcRect/>
          <a:stretch>
            <a:fillRect/>
          </a:stretch>
        </p:blipFill>
        <p:spPr bwMode="auto">
          <a:xfrm>
            <a:off x="3143240" y="214290"/>
            <a:ext cx="6000760" cy="6357982"/>
          </a:xfrm>
          <a:prstGeom prst="rect">
            <a:avLst/>
          </a:prstGeom>
          <a:noFill/>
        </p:spPr>
      </p:pic>
      <p:sp>
        <p:nvSpPr>
          <p:cNvPr id="3" name="Rectangle 2"/>
          <p:cNvSpPr/>
          <p:nvPr/>
        </p:nvSpPr>
        <p:spPr>
          <a:xfrm>
            <a:off x="214282" y="1071546"/>
            <a:ext cx="3286180" cy="4401205"/>
          </a:xfrm>
          <a:prstGeom prst="rect">
            <a:avLst/>
          </a:prstGeom>
        </p:spPr>
        <p:txBody>
          <a:bodyPr wrap="square">
            <a:spAutoFit/>
          </a:bodyPr>
          <a:lstStyle/>
          <a:p>
            <a:r>
              <a:rPr lang="en-AU" sz="2800" b="1" dirty="0" smtClean="0"/>
              <a:t> </a:t>
            </a:r>
            <a:r>
              <a:rPr lang="en-AU" sz="2800" b="1" dirty="0" err="1" smtClean="0"/>
              <a:t>Craniocaudal</a:t>
            </a:r>
            <a:r>
              <a:rPr lang="en-AU" sz="2800" b="1" dirty="0" smtClean="0"/>
              <a:t> Views </a:t>
            </a:r>
          </a:p>
          <a:p>
            <a:endParaRPr lang="en-AU" dirty="0" smtClean="0"/>
          </a:p>
          <a:p>
            <a:r>
              <a:rPr lang="en-AU" dirty="0" smtClean="0"/>
              <a:t>abnormality  demonstrated are seen medical or lateral to  the nipple</a:t>
            </a:r>
          </a:p>
          <a:p>
            <a:endParaRPr lang="en-AU" dirty="0" smtClean="0"/>
          </a:p>
          <a:p>
            <a:pPr>
              <a:buFont typeface="Arial" pitchFamily="34" charset="0"/>
              <a:buChar char="•"/>
            </a:pPr>
            <a:r>
              <a:rPr lang="en-AU" dirty="0" smtClean="0"/>
              <a:t>  for lateral pathologies  is more clearly demonstrated by rotating  the breast medically  </a:t>
            </a:r>
          </a:p>
          <a:p>
            <a:r>
              <a:rPr lang="en-AU" dirty="0" smtClean="0"/>
              <a:t>                     and </a:t>
            </a:r>
          </a:p>
          <a:p>
            <a:pPr>
              <a:buFont typeface="Arial" pitchFamily="34" charset="0"/>
              <a:buChar char="•"/>
            </a:pPr>
            <a:r>
              <a:rPr lang="en-AU" dirty="0" smtClean="0"/>
              <a:t> for medical pathology rotating</a:t>
            </a:r>
          </a:p>
          <a:p>
            <a:r>
              <a:rPr lang="en-AU" dirty="0" smtClean="0"/>
              <a:t> the breast laterally </a:t>
            </a:r>
          </a:p>
          <a:p>
            <a:endParaRPr lang="en-AU" dirty="0" smtClean="0"/>
          </a:p>
          <a:p>
            <a:endParaRPr lang="en-AU" dirty="0" smtClean="0"/>
          </a:p>
          <a:p>
            <a:r>
              <a:rPr lang="en-AU" dirty="0" smtClean="0"/>
              <a:t> </a:t>
            </a:r>
            <a:endParaRPr lang="en-AU" dirty="0"/>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zra\Desktop\mammography-presentation-8-1024.jpg"/>
          <p:cNvPicPr>
            <a:picLocks noChangeAspect="1" noChangeArrowheads="1"/>
          </p:cNvPicPr>
          <p:nvPr/>
        </p:nvPicPr>
        <p:blipFill>
          <a:blip r:embed="rId3"/>
          <a:srcRect/>
          <a:stretch>
            <a:fillRect/>
          </a:stretch>
        </p:blipFill>
        <p:spPr bwMode="auto">
          <a:xfrm>
            <a:off x="3000364" y="0"/>
            <a:ext cx="6572264" cy="6858000"/>
          </a:xfrm>
          <a:prstGeom prst="rect">
            <a:avLst/>
          </a:prstGeom>
          <a:noFill/>
        </p:spPr>
      </p:pic>
      <p:sp>
        <p:nvSpPr>
          <p:cNvPr id="3" name="Rectangle 2"/>
          <p:cNvSpPr/>
          <p:nvPr/>
        </p:nvSpPr>
        <p:spPr>
          <a:xfrm>
            <a:off x="285720" y="1000108"/>
            <a:ext cx="2714644" cy="4278094"/>
          </a:xfrm>
          <a:prstGeom prst="rect">
            <a:avLst/>
          </a:prstGeom>
        </p:spPr>
        <p:txBody>
          <a:bodyPr wrap="square">
            <a:spAutoFit/>
          </a:bodyPr>
          <a:lstStyle/>
          <a:p>
            <a:r>
              <a:rPr lang="en-AU" sz="2800" b="1" dirty="0" err="1" smtClean="0"/>
              <a:t>Mediolateral</a:t>
            </a:r>
            <a:r>
              <a:rPr lang="en-AU" sz="2800" b="1" dirty="0" smtClean="0"/>
              <a:t> Views</a:t>
            </a:r>
          </a:p>
          <a:p>
            <a:r>
              <a:rPr lang="en-AU" dirty="0" smtClean="0"/>
              <a:t> Demonstrate the maximum amount of the breast tissue.</a:t>
            </a:r>
          </a:p>
          <a:p>
            <a:r>
              <a:rPr lang="en-AU" dirty="0" smtClean="0"/>
              <a:t> A technically adequate exam has the nipple in profile, allows visualization of the </a:t>
            </a:r>
          </a:p>
          <a:p>
            <a:pPr>
              <a:buFont typeface="Arial" pitchFamily="34" charset="0"/>
              <a:buChar char="•"/>
            </a:pPr>
            <a:r>
              <a:rPr lang="en-AU" dirty="0" smtClean="0"/>
              <a:t>  Axillary tail</a:t>
            </a:r>
          </a:p>
          <a:p>
            <a:pPr>
              <a:buFont typeface="Arial" pitchFamily="34" charset="0"/>
              <a:buChar char="•"/>
            </a:pPr>
            <a:r>
              <a:rPr lang="en-AU" dirty="0" smtClean="0"/>
              <a:t>  pectoral muscle</a:t>
            </a:r>
          </a:p>
          <a:p>
            <a:pPr>
              <a:buFont typeface="Arial" pitchFamily="34" charset="0"/>
              <a:buChar char="•"/>
            </a:pPr>
            <a:r>
              <a:rPr lang="en-AU" dirty="0" smtClean="0"/>
              <a:t>  </a:t>
            </a:r>
            <a:r>
              <a:rPr lang="en-AU" dirty="0" err="1" smtClean="0"/>
              <a:t>inframammary</a:t>
            </a:r>
            <a:r>
              <a:rPr lang="en-AU" dirty="0" smtClean="0"/>
              <a:t> fold </a:t>
            </a:r>
          </a:p>
          <a:p>
            <a:endParaRPr lang="en-AU" dirty="0" smtClean="0"/>
          </a:p>
          <a:p>
            <a:endParaRPr lang="en-AU" dirty="0"/>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Mammographic view </a:t>
            </a:r>
            <a:endParaRPr lang="en-AU" dirty="0"/>
          </a:p>
        </p:txBody>
      </p:sp>
      <p:sp>
        <p:nvSpPr>
          <p:cNvPr id="3" name="Rectangle 2"/>
          <p:cNvSpPr/>
          <p:nvPr/>
        </p:nvSpPr>
        <p:spPr>
          <a:xfrm>
            <a:off x="1142976" y="1714488"/>
            <a:ext cx="6858048" cy="3293209"/>
          </a:xfrm>
          <a:prstGeom prst="rect">
            <a:avLst/>
          </a:prstGeom>
        </p:spPr>
        <p:txBody>
          <a:bodyPr wrap="square">
            <a:spAutoFit/>
          </a:bodyPr>
          <a:lstStyle/>
          <a:p>
            <a:endParaRPr lang="en-AU" dirty="0" smtClean="0"/>
          </a:p>
          <a:p>
            <a:r>
              <a:rPr lang="en-AU" sz="2800" b="1" dirty="0" smtClean="0"/>
              <a:t>Additional views – additional information</a:t>
            </a:r>
          </a:p>
          <a:p>
            <a:pPr>
              <a:buFont typeface="Arial" pitchFamily="34" charset="0"/>
              <a:buChar char="•"/>
            </a:pPr>
            <a:r>
              <a:rPr lang="en-AU" dirty="0" smtClean="0"/>
              <a:t> Extended CC view  --  medical  or </a:t>
            </a:r>
            <a:r>
              <a:rPr lang="en-AU" dirty="0" err="1" smtClean="0"/>
              <a:t>lateal</a:t>
            </a:r>
            <a:r>
              <a:rPr lang="en-AU" dirty="0" smtClean="0"/>
              <a:t> rotation</a:t>
            </a:r>
          </a:p>
          <a:p>
            <a:pPr>
              <a:buFont typeface="Arial" pitchFamily="34" charset="0"/>
              <a:buChar char="•"/>
            </a:pPr>
            <a:r>
              <a:rPr lang="en-AU" dirty="0" smtClean="0"/>
              <a:t>  Extended CC VIEWS – Cleopatra views</a:t>
            </a:r>
          </a:p>
          <a:p>
            <a:pPr>
              <a:buFont typeface="Arial" pitchFamily="34" charset="0"/>
              <a:buChar char="•"/>
            </a:pPr>
            <a:r>
              <a:rPr lang="en-AU" dirty="0" smtClean="0"/>
              <a:t>  True lateral </a:t>
            </a:r>
          </a:p>
          <a:p>
            <a:pPr>
              <a:buFont typeface="Arial" pitchFamily="34" charset="0"/>
              <a:buChar char="•"/>
            </a:pPr>
            <a:r>
              <a:rPr lang="en-AU" dirty="0" smtClean="0"/>
              <a:t>  Axillary  view – Axillary tail view</a:t>
            </a:r>
          </a:p>
          <a:p>
            <a:pPr>
              <a:buFont typeface="Arial" pitchFamily="34" charset="0"/>
              <a:buChar char="•"/>
            </a:pPr>
            <a:r>
              <a:rPr lang="en-AU" dirty="0" smtClean="0"/>
              <a:t>  Cleavage views– valley views</a:t>
            </a:r>
          </a:p>
          <a:p>
            <a:pPr>
              <a:buFont typeface="Arial" pitchFamily="34" charset="0"/>
              <a:buChar char="•"/>
            </a:pPr>
            <a:r>
              <a:rPr lang="en-AU" dirty="0" smtClean="0"/>
              <a:t>  Paddle compression views </a:t>
            </a:r>
          </a:p>
          <a:p>
            <a:pPr>
              <a:buFont typeface="Arial" pitchFamily="34" charset="0"/>
              <a:buChar char="•"/>
            </a:pPr>
            <a:r>
              <a:rPr lang="en-AU" dirty="0" smtClean="0"/>
              <a:t>  Spot views </a:t>
            </a:r>
          </a:p>
          <a:p>
            <a:pPr>
              <a:buFont typeface="Arial" pitchFamily="34" charset="0"/>
              <a:buChar char="•"/>
            </a:pPr>
            <a:r>
              <a:rPr lang="en-AU" dirty="0" smtClean="0"/>
              <a:t>  Magnification views</a:t>
            </a:r>
          </a:p>
          <a:p>
            <a:pPr>
              <a:buFont typeface="Arial" pitchFamily="34" charset="0"/>
              <a:buChar char="•"/>
            </a:pPr>
            <a:r>
              <a:rPr lang="en-AU" dirty="0" smtClean="0"/>
              <a:t>  </a:t>
            </a:r>
            <a:r>
              <a:rPr lang="en-AU" dirty="0" err="1" smtClean="0"/>
              <a:t>Eklund</a:t>
            </a:r>
            <a:r>
              <a:rPr lang="en-AU" dirty="0" smtClean="0"/>
              <a:t> views – for breast implant </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zra\Desktop\mammography-presentation-6-102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714356"/>
            <a:ext cx="3714776" cy="4524315"/>
          </a:xfrm>
          <a:prstGeom prst="rect">
            <a:avLst/>
          </a:prstGeom>
        </p:spPr>
        <p:txBody>
          <a:bodyPr wrap="square">
            <a:spAutoFit/>
          </a:bodyPr>
          <a:lstStyle/>
          <a:p>
            <a:r>
              <a:rPr lang="en-AU" dirty="0" smtClean="0"/>
              <a:t>An </a:t>
            </a:r>
            <a:r>
              <a:rPr lang="en-AU" b="1" dirty="0" err="1" smtClean="0"/>
              <a:t>axillary</a:t>
            </a:r>
            <a:r>
              <a:rPr lang="en-AU" b="1" dirty="0" smtClean="0"/>
              <a:t> view</a:t>
            </a:r>
            <a:r>
              <a:rPr lang="en-AU" dirty="0" smtClean="0"/>
              <a:t> (also known as a "</a:t>
            </a:r>
            <a:r>
              <a:rPr lang="en-AU" b="1" dirty="0" smtClean="0"/>
              <a:t>Cleopatra view</a:t>
            </a:r>
            <a:r>
              <a:rPr lang="en-AU" dirty="0" smtClean="0"/>
              <a:t>“) is a type of supplementary mammographic view</a:t>
            </a:r>
            <a:r>
              <a:rPr lang="en-AU" b="1" dirty="0" smtClean="0"/>
              <a:t>. </a:t>
            </a:r>
          </a:p>
          <a:p>
            <a:r>
              <a:rPr lang="en-AU" dirty="0" smtClean="0"/>
              <a:t>It is an </a:t>
            </a:r>
            <a:r>
              <a:rPr lang="en-AU" dirty="0" smtClean="0">
                <a:hlinkClick r:id="rId3" tooltip="exaggerated craniocaudal view"/>
              </a:rPr>
              <a:t>exaggerated </a:t>
            </a:r>
            <a:r>
              <a:rPr lang="en-AU" dirty="0" err="1" smtClean="0">
                <a:hlinkClick r:id="rId3" tooltip="exaggerated craniocaudal view"/>
              </a:rPr>
              <a:t>craniocaudal</a:t>
            </a:r>
            <a:r>
              <a:rPr lang="en-AU" dirty="0" smtClean="0">
                <a:hlinkClick r:id="rId3" tooltip="exaggerated craniocaudal view"/>
              </a:rPr>
              <a:t> view</a:t>
            </a:r>
            <a:r>
              <a:rPr lang="en-AU" dirty="0" smtClean="0"/>
              <a:t> for better imaging of the lateral portion of the breast to the </a:t>
            </a:r>
            <a:r>
              <a:rPr lang="en-AU" dirty="0" err="1" smtClean="0"/>
              <a:t>axillary</a:t>
            </a:r>
            <a:r>
              <a:rPr lang="en-AU" dirty="0" smtClean="0"/>
              <a:t> tail. </a:t>
            </a:r>
          </a:p>
          <a:p>
            <a:r>
              <a:rPr lang="en-AU" dirty="0" smtClean="0"/>
              <a:t>This projection is performed whenever we want to show a lesion seen only in the </a:t>
            </a:r>
            <a:r>
              <a:rPr lang="en-AU" dirty="0" err="1" smtClean="0"/>
              <a:t>axillary</a:t>
            </a:r>
            <a:r>
              <a:rPr lang="en-AU" dirty="0" smtClean="0"/>
              <a:t> tail on the </a:t>
            </a:r>
            <a:r>
              <a:rPr lang="en-AU" dirty="0" smtClean="0">
                <a:hlinkClick r:id="rId4" tooltip="MLO view"/>
              </a:rPr>
              <a:t>MLO view</a:t>
            </a:r>
            <a:r>
              <a:rPr lang="en-AU" dirty="0" smtClean="0"/>
              <a:t>. An optimal </a:t>
            </a:r>
            <a:r>
              <a:rPr lang="en-AU" dirty="0" err="1" smtClean="0"/>
              <a:t>axillary</a:t>
            </a:r>
            <a:r>
              <a:rPr lang="en-AU" dirty="0" smtClean="0"/>
              <a:t> view require to be clearly displayed the most lateral portion of the breast including the Axillary tail, as well the pectoral muscle and the nipple in profile.</a:t>
            </a:r>
            <a:endParaRPr lang="en-AU" dirty="0"/>
          </a:p>
        </p:txBody>
      </p:sp>
      <p:pic>
        <p:nvPicPr>
          <p:cNvPr id="128002" name="Picture 2" descr="http://images.radiopaedia.org/images/2880409/b2b674045e9743b8897d2aeb2baffe.png"/>
          <p:cNvPicPr>
            <a:picLocks noChangeAspect="1" noChangeArrowheads="1"/>
          </p:cNvPicPr>
          <p:nvPr/>
        </p:nvPicPr>
        <p:blipFill>
          <a:blip r:embed="rId5"/>
          <a:srcRect/>
          <a:stretch>
            <a:fillRect/>
          </a:stretch>
        </p:blipFill>
        <p:spPr bwMode="auto">
          <a:xfrm>
            <a:off x="5715008" y="926893"/>
            <a:ext cx="2714644" cy="4952680"/>
          </a:xfrm>
          <a:prstGeom prst="rect">
            <a:avLst/>
          </a:prstGeom>
          <a:noFill/>
        </p:spPr>
      </p:pic>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mammoguide.files.wordpress.com/2012/04/mag1.png?w=630"/>
          <p:cNvPicPr>
            <a:picLocks noChangeAspect="1" noChangeArrowheads="1"/>
          </p:cNvPicPr>
          <p:nvPr/>
        </p:nvPicPr>
        <p:blipFill>
          <a:blip r:embed="rId3"/>
          <a:srcRect/>
          <a:stretch>
            <a:fillRect/>
          </a:stretch>
        </p:blipFill>
        <p:spPr bwMode="auto">
          <a:xfrm>
            <a:off x="3000364" y="214290"/>
            <a:ext cx="6143636" cy="6357982"/>
          </a:xfrm>
          <a:prstGeom prst="rect">
            <a:avLst/>
          </a:prstGeom>
          <a:noFill/>
        </p:spPr>
      </p:pic>
      <p:sp>
        <p:nvSpPr>
          <p:cNvPr id="4" name="Rectangle 3"/>
          <p:cNvSpPr/>
          <p:nvPr/>
        </p:nvSpPr>
        <p:spPr>
          <a:xfrm>
            <a:off x="428596" y="785794"/>
            <a:ext cx="2143140" cy="4801314"/>
          </a:xfrm>
          <a:prstGeom prst="rect">
            <a:avLst/>
          </a:prstGeom>
        </p:spPr>
        <p:txBody>
          <a:bodyPr wrap="square">
            <a:spAutoFit/>
          </a:bodyPr>
          <a:lstStyle/>
          <a:p>
            <a:endParaRPr lang="en-AU" dirty="0" smtClean="0"/>
          </a:p>
          <a:p>
            <a:r>
              <a:rPr lang="en-AU" dirty="0" smtClean="0"/>
              <a:t>A </a:t>
            </a:r>
            <a:r>
              <a:rPr lang="en-AU" b="1" dirty="0" smtClean="0"/>
              <a:t>magnification view </a:t>
            </a:r>
            <a:r>
              <a:rPr lang="en-AU" dirty="0" smtClean="0"/>
              <a:t>is performed to evaluate and count </a:t>
            </a:r>
            <a:r>
              <a:rPr lang="en-AU" dirty="0" err="1" smtClean="0"/>
              <a:t>microcalcifications</a:t>
            </a:r>
            <a:r>
              <a:rPr lang="en-AU" dirty="0" smtClean="0"/>
              <a:t> and its extension (as well the assessment of the borders and the tissue structures of a suspicious area or a mass) by using a magnification device which brings the breast away from the film plate and closer to the x-ray source. </a:t>
            </a:r>
            <a:endParaRPr lang="en-AU" dirty="0"/>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mammoguide.files.wordpress.com/2012/04/mag2.png"/>
          <p:cNvPicPr>
            <a:picLocks noChangeAspect="1" noChangeArrowheads="1"/>
          </p:cNvPicPr>
          <p:nvPr/>
        </p:nvPicPr>
        <p:blipFill>
          <a:blip r:embed="rId3"/>
          <a:srcRect/>
          <a:stretch>
            <a:fillRect/>
          </a:stretch>
        </p:blipFill>
        <p:spPr bwMode="auto">
          <a:xfrm>
            <a:off x="1500166" y="1285860"/>
            <a:ext cx="5731692" cy="4071966"/>
          </a:xfrm>
          <a:prstGeom prst="rect">
            <a:avLst/>
          </a:prstGeom>
          <a:noFill/>
        </p:spPr>
      </p:pic>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mammoguide.files.wordpress.com/2012/04/spot-comp.png?w=630"/>
          <p:cNvPicPr>
            <a:picLocks noChangeAspect="1" noChangeArrowheads="1"/>
          </p:cNvPicPr>
          <p:nvPr/>
        </p:nvPicPr>
        <p:blipFill>
          <a:blip r:embed="rId3"/>
          <a:srcRect/>
          <a:stretch>
            <a:fillRect/>
          </a:stretch>
        </p:blipFill>
        <p:spPr bwMode="auto">
          <a:xfrm>
            <a:off x="3714744" y="1357298"/>
            <a:ext cx="5429256" cy="4929198"/>
          </a:xfrm>
          <a:prstGeom prst="rect">
            <a:avLst/>
          </a:prstGeom>
          <a:noFill/>
        </p:spPr>
      </p:pic>
      <p:sp>
        <p:nvSpPr>
          <p:cNvPr id="3" name="Rectangle 2"/>
          <p:cNvSpPr/>
          <p:nvPr/>
        </p:nvSpPr>
        <p:spPr>
          <a:xfrm>
            <a:off x="357158" y="1428736"/>
            <a:ext cx="3071834" cy="3693319"/>
          </a:xfrm>
          <a:prstGeom prst="rect">
            <a:avLst/>
          </a:prstGeom>
        </p:spPr>
        <p:txBody>
          <a:bodyPr wrap="square">
            <a:spAutoFit/>
          </a:bodyPr>
          <a:lstStyle/>
          <a:p>
            <a:r>
              <a:rPr lang="en-AU" b="1" dirty="0" smtClean="0"/>
              <a:t>Spot magnification views</a:t>
            </a:r>
          </a:p>
          <a:p>
            <a:endParaRPr lang="en-AU" b="1" dirty="0" smtClean="0"/>
          </a:p>
          <a:p>
            <a:r>
              <a:rPr lang="en-AU" b="1" dirty="0" smtClean="0"/>
              <a:t> </a:t>
            </a:r>
            <a:r>
              <a:rPr lang="en-AU" dirty="0" smtClean="0"/>
              <a:t>are a combination of spot compression (small paddle) and magnification (</a:t>
            </a:r>
            <a:r>
              <a:rPr lang="en-AU" dirty="0" err="1" smtClean="0"/>
              <a:t>mag</a:t>
            </a:r>
            <a:r>
              <a:rPr lang="en-AU" dirty="0" smtClean="0"/>
              <a:t> stand and settings) techniques. Spot magnification is often used to evaluate the margins of a mass.</a:t>
            </a:r>
          </a:p>
          <a:p>
            <a:r>
              <a:rPr lang="en-AU" dirty="0" smtClean="0"/>
              <a:t> Any time you are doing a spot or spot </a:t>
            </a:r>
            <a:r>
              <a:rPr lang="en-AU" dirty="0" err="1" smtClean="0"/>
              <a:t>mag</a:t>
            </a:r>
            <a:r>
              <a:rPr lang="en-AU" dirty="0" smtClean="0"/>
              <a:t> view, it is critical that your image includes the lesion in question. </a:t>
            </a:r>
            <a:endParaRPr lang="en-AU" dirty="0"/>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642918"/>
            <a:ext cx="2786082" cy="369332"/>
          </a:xfrm>
          <a:prstGeom prst="rect">
            <a:avLst/>
          </a:prstGeom>
        </p:spPr>
        <p:txBody>
          <a:bodyPr wrap="square">
            <a:spAutoFit/>
          </a:bodyPr>
          <a:lstStyle/>
          <a:p>
            <a:r>
              <a:rPr lang="en-AU" dirty="0" smtClean="0"/>
              <a:t> </a:t>
            </a:r>
          </a:p>
        </p:txBody>
      </p:sp>
      <p:pic>
        <p:nvPicPr>
          <p:cNvPr id="3" name="Picture 2" descr="C:\Users\Azra\Desktop\mammography-presentation-13-1024.jpg"/>
          <p:cNvPicPr>
            <a:picLocks noChangeAspect="1" noChangeArrowheads="1"/>
          </p:cNvPicPr>
          <p:nvPr/>
        </p:nvPicPr>
        <p:blipFill>
          <a:blip r:embed="rId3"/>
          <a:srcRect/>
          <a:stretch>
            <a:fillRect/>
          </a:stretch>
        </p:blipFill>
        <p:spPr bwMode="auto">
          <a:xfrm>
            <a:off x="4500562" y="3714752"/>
            <a:ext cx="4643438" cy="3143248"/>
          </a:xfrm>
          <a:prstGeom prst="rect">
            <a:avLst/>
          </a:prstGeom>
          <a:noFill/>
        </p:spPr>
      </p:pic>
      <p:pic>
        <p:nvPicPr>
          <p:cNvPr id="4" name="Picture 2" descr="http://mammoguide.files.wordpress.com/2012/04/cleavage.png?w=630"/>
          <p:cNvPicPr>
            <a:picLocks noChangeAspect="1" noChangeArrowheads="1"/>
          </p:cNvPicPr>
          <p:nvPr/>
        </p:nvPicPr>
        <p:blipFill>
          <a:blip r:embed="rId4"/>
          <a:srcRect/>
          <a:stretch>
            <a:fillRect/>
          </a:stretch>
        </p:blipFill>
        <p:spPr bwMode="auto">
          <a:xfrm>
            <a:off x="3643316" y="142852"/>
            <a:ext cx="5500684" cy="4505325"/>
          </a:xfrm>
          <a:prstGeom prst="rect">
            <a:avLst/>
          </a:prstGeom>
          <a:noFill/>
        </p:spPr>
      </p:pic>
      <p:sp>
        <p:nvSpPr>
          <p:cNvPr id="5" name="Rectangle 4"/>
          <p:cNvSpPr/>
          <p:nvPr/>
        </p:nvSpPr>
        <p:spPr>
          <a:xfrm>
            <a:off x="500034" y="1071546"/>
            <a:ext cx="2571768" cy="3416320"/>
          </a:xfrm>
          <a:prstGeom prst="rect">
            <a:avLst/>
          </a:prstGeom>
        </p:spPr>
        <p:txBody>
          <a:bodyPr wrap="square">
            <a:spAutoFit/>
          </a:bodyPr>
          <a:lstStyle/>
          <a:p>
            <a:r>
              <a:rPr lang="en-AU" dirty="0" smtClean="0"/>
              <a:t>The cleavage view is another attempt at maximizing visualization of medial breast tissue  when some of the breast being imaged may get pulled or left out of the compression field, or when a finding in the </a:t>
            </a:r>
            <a:r>
              <a:rPr lang="en-AU" dirty="0" err="1" smtClean="0"/>
              <a:t>mediolateral</a:t>
            </a:r>
            <a:r>
              <a:rPr lang="en-AU" dirty="0" smtClean="0"/>
              <a:t>-oblique view cannot be found on the cranial-caudal view. </a:t>
            </a:r>
            <a:endParaRPr lang="en-AU"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breastcancerppt-121008024558-phpapp01/95/breast-cancer-ppt-11-728.jpg?cb=1349682452"/>
          <p:cNvPicPr>
            <a:picLocks noChangeAspect="1" noChangeArrowheads="1"/>
          </p:cNvPicPr>
          <p:nvPr/>
        </p:nvPicPr>
        <p:blipFill>
          <a:blip r:embed="rId3"/>
          <a:srcRect/>
          <a:stretch>
            <a:fillRect/>
          </a:stretch>
        </p:blipFill>
        <p:spPr bwMode="auto">
          <a:xfrm>
            <a:off x="1357290" y="642918"/>
            <a:ext cx="6934200" cy="5200650"/>
          </a:xfrm>
          <a:prstGeom prst="rect">
            <a:avLst/>
          </a:prstGeom>
          <a:noFill/>
        </p:spPr>
      </p:pic>
      <p:sp>
        <p:nvSpPr>
          <p:cNvPr id="3" name="Rectangle 2"/>
          <p:cNvSpPr/>
          <p:nvPr/>
        </p:nvSpPr>
        <p:spPr>
          <a:xfrm>
            <a:off x="1357290" y="6072206"/>
            <a:ext cx="6852582" cy="461665"/>
          </a:xfrm>
          <a:prstGeom prst="rect">
            <a:avLst/>
          </a:prstGeom>
        </p:spPr>
        <p:txBody>
          <a:bodyPr wrap="none">
            <a:spAutoFit/>
          </a:bodyPr>
          <a:lstStyle/>
          <a:p>
            <a:r>
              <a:rPr lang="en-AU" sz="2400" b="1" dirty="0" smtClean="0"/>
              <a:t>How to detect breast  lump and further  investigate  </a:t>
            </a:r>
            <a:endParaRPr lang="en-AU" sz="2400" b="1" dirty="0"/>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mammoguide.files.wordpress.com/2012/04/lateral.png?w=630"/>
          <p:cNvPicPr>
            <a:picLocks noChangeAspect="1" noChangeArrowheads="1"/>
          </p:cNvPicPr>
          <p:nvPr/>
        </p:nvPicPr>
        <p:blipFill>
          <a:blip r:embed="rId3"/>
          <a:srcRect/>
          <a:stretch>
            <a:fillRect/>
          </a:stretch>
        </p:blipFill>
        <p:spPr bwMode="auto">
          <a:xfrm>
            <a:off x="3143250" y="2000240"/>
            <a:ext cx="6000750" cy="4505325"/>
          </a:xfrm>
          <a:prstGeom prst="rect">
            <a:avLst/>
          </a:prstGeom>
          <a:noFill/>
        </p:spPr>
      </p:pic>
      <p:sp>
        <p:nvSpPr>
          <p:cNvPr id="3" name="Rectangle 2"/>
          <p:cNvSpPr/>
          <p:nvPr/>
        </p:nvSpPr>
        <p:spPr>
          <a:xfrm>
            <a:off x="500034" y="2357430"/>
            <a:ext cx="2286016" cy="2862322"/>
          </a:xfrm>
          <a:prstGeom prst="rect">
            <a:avLst/>
          </a:prstGeom>
        </p:spPr>
        <p:txBody>
          <a:bodyPr wrap="square">
            <a:spAutoFit/>
          </a:bodyPr>
          <a:lstStyle/>
          <a:p>
            <a:r>
              <a:rPr lang="en-AU" dirty="0" smtClean="0"/>
              <a:t>   The</a:t>
            </a:r>
            <a:r>
              <a:rPr lang="en-AU" b="1" dirty="0" smtClean="0"/>
              <a:t> ML view </a:t>
            </a:r>
            <a:r>
              <a:rPr lang="en-AU" dirty="0" smtClean="0"/>
              <a:t>is best for lesions located in the central or lateral breast. </a:t>
            </a:r>
          </a:p>
          <a:p>
            <a:r>
              <a:rPr lang="en-AU" dirty="0" smtClean="0"/>
              <a:t> </a:t>
            </a:r>
            <a:r>
              <a:rPr lang="en-AU" b="1" dirty="0" smtClean="0"/>
              <a:t>LM views </a:t>
            </a:r>
            <a:r>
              <a:rPr lang="en-AU" dirty="0" smtClean="0"/>
              <a:t>are extremely useful in determining the exact location of an abnormality in the breast.</a:t>
            </a:r>
            <a:endParaRPr lang="en-AU" dirty="0"/>
          </a:p>
        </p:txBody>
      </p:sp>
      <p:sp>
        <p:nvSpPr>
          <p:cNvPr id="4" name="Rectangle 3"/>
          <p:cNvSpPr/>
          <p:nvPr/>
        </p:nvSpPr>
        <p:spPr>
          <a:xfrm>
            <a:off x="1500166" y="500042"/>
            <a:ext cx="6072230" cy="1200329"/>
          </a:xfrm>
          <a:prstGeom prst="rect">
            <a:avLst/>
          </a:prstGeom>
        </p:spPr>
        <p:txBody>
          <a:bodyPr wrap="square">
            <a:spAutoFit/>
          </a:bodyPr>
          <a:lstStyle/>
          <a:p>
            <a:r>
              <a:rPr lang="en-AU" dirty="0" smtClean="0"/>
              <a:t>The lateral view is an additional view obtained at virtually every diagnostic evaluation. A lateral view may be obtained as a </a:t>
            </a:r>
            <a:r>
              <a:rPr lang="en-AU" dirty="0" err="1" smtClean="0"/>
              <a:t>mediolateral</a:t>
            </a:r>
            <a:r>
              <a:rPr lang="en-AU" dirty="0" smtClean="0"/>
              <a:t> </a:t>
            </a:r>
            <a:r>
              <a:rPr lang="en-AU" b="1" dirty="0" smtClean="0"/>
              <a:t>(ML)</a:t>
            </a:r>
            <a:r>
              <a:rPr lang="en-AU" dirty="0" smtClean="0"/>
              <a:t> or </a:t>
            </a:r>
            <a:r>
              <a:rPr lang="en-AU" dirty="0" err="1" smtClean="0"/>
              <a:t>lateralmedial</a:t>
            </a:r>
            <a:r>
              <a:rPr lang="en-AU" dirty="0" smtClean="0"/>
              <a:t> </a:t>
            </a:r>
            <a:r>
              <a:rPr lang="en-AU" b="1" dirty="0" smtClean="0"/>
              <a:t>(LM)</a:t>
            </a:r>
            <a:r>
              <a:rPr lang="en-AU" dirty="0" smtClean="0"/>
              <a:t> view depending on where the imaging tube and detector are located.</a:t>
            </a:r>
            <a:endParaRPr lang="en-AU" dirty="0"/>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mammoguide.files.wordpress.com/2012/04/rolled.png?w=630"/>
          <p:cNvPicPr>
            <a:picLocks noChangeAspect="1" noChangeArrowheads="1"/>
          </p:cNvPicPr>
          <p:nvPr/>
        </p:nvPicPr>
        <p:blipFill>
          <a:blip r:embed="rId3"/>
          <a:srcRect/>
          <a:stretch>
            <a:fillRect/>
          </a:stretch>
        </p:blipFill>
        <p:spPr bwMode="auto">
          <a:xfrm>
            <a:off x="3143250" y="1571613"/>
            <a:ext cx="6000750" cy="5286388"/>
          </a:xfrm>
          <a:prstGeom prst="rect">
            <a:avLst/>
          </a:prstGeom>
          <a:noFill/>
        </p:spPr>
      </p:pic>
      <p:sp>
        <p:nvSpPr>
          <p:cNvPr id="3" name="Rectangle 2"/>
          <p:cNvSpPr/>
          <p:nvPr/>
        </p:nvSpPr>
        <p:spPr>
          <a:xfrm>
            <a:off x="428596" y="928670"/>
            <a:ext cx="2571768" cy="5355312"/>
          </a:xfrm>
          <a:prstGeom prst="rect">
            <a:avLst/>
          </a:prstGeom>
        </p:spPr>
        <p:txBody>
          <a:bodyPr wrap="square">
            <a:spAutoFit/>
          </a:bodyPr>
          <a:lstStyle/>
          <a:p>
            <a:r>
              <a:rPr lang="en-AU" dirty="0" smtClean="0"/>
              <a:t>Rolled views (rolled medial and rolled lateral) are used in the workup of an asymmetry on the CC view.</a:t>
            </a:r>
          </a:p>
          <a:p>
            <a:endParaRPr lang="en-AU" dirty="0" smtClean="0"/>
          </a:p>
          <a:p>
            <a:r>
              <a:rPr lang="en-AU" dirty="0" smtClean="0"/>
              <a:t> Prior to compressing, the technologist rolls the superior breast either medial or lateral, while simultaneously rolling the inferior breast in the </a:t>
            </a:r>
            <a:r>
              <a:rPr lang="en-AU" dirty="0" err="1" smtClean="0"/>
              <a:t>contralateral</a:t>
            </a:r>
            <a:r>
              <a:rPr lang="en-AU" dirty="0" smtClean="0"/>
              <a:t> direction </a:t>
            </a:r>
          </a:p>
          <a:p>
            <a:r>
              <a:rPr lang="en-AU" dirty="0" smtClean="0"/>
              <a:t> This motion separates the </a:t>
            </a:r>
            <a:r>
              <a:rPr lang="en-AU" dirty="0" err="1" smtClean="0"/>
              <a:t>tissues;superimposed</a:t>
            </a:r>
            <a:r>
              <a:rPr lang="en-AU" dirty="0" smtClean="0"/>
              <a:t> tissue will spread out, while a true lesion will persist. </a:t>
            </a:r>
          </a:p>
          <a:p>
            <a:endParaRPr lang="en-AU" dirty="0"/>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s://mammoguide.files.wordpress.com/2012/04/rolled2.png"/>
          <p:cNvPicPr>
            <a:picLocks noChangeAspect="1" noChangeArrowheads="1"/>
          </p:cNvPicPr>
          <p:nvPr/>
        </p:nvPicPr>
        <p:blipFill>
          <a:blip r:embed="rId3"/>
          <a:srcRect/>
          <a:stretch>
            <a:fillRect/>
          </a:stretch>
        </p:blipFill>
        <p:spPr bwMode="auto">
          <a:xfrm>
            <a:off x="1214414" y="1571612"/>
            <a:ext cx="6836308" cy="4286280"/>
          </a:xfrm>
          <a:prstGeom prst="rect">
            <a:avLst/>
          </a:prstGeom>
          <a:noFill/>
        </p:spPr>
      </p:pic>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Primary signs of cancer on Mammography </a:t>
            </a:r>
            <a:endParaRPr lang="en-AU" dirty="0"/>
          </a:p>
        </p:txBody>
      </p:sp>
      <p:sp>
        <p:nvSpPr>
          <p:cNvPr id="5" name="Rectangle 4"/>
          <p:cNvSpPr/>
          <p:nvPr/>
        </p:nvSpPr>
        <p:spPr>
          <a:xfrm>
            <a:off x="857224" y="1500174"/>
            <a:ext cx="7786742" cy="4524315"/>
          </a:xfrm>
          <a:prstGeom prst="rect">
            <a:avLst/>
          </a:prstGeom>
        </p:spPr>
        <p:txBody>
          <a:bodyPr wrap="square">
            <a:spAutoFit/>
          </a:bodyPr>
          <a:lstStyle/>
          <a:p>
            <a:r>
              <a:rPr lang="en-AU" b="1" dirty="0" smtClean="0"/>
              <a:t>Major Signs:</a:t>
            </a:r>
          </a:p>
          <a:p>
            <a:pPr>
              <a:buFont typeface="Arial" pitchFamily="34" charset="0"/>
              <a:buChar char="•"/>
            </a:pPr>
            <a:r>
              <a:rPr lang="en-AU" dirty="0" err="1" smtClean="0"/>
              <a:t>Stellate</a:t>
            </a:r>
            <a:r>
              <a:rPr lang="en-AU" dirty="0" smtClean="0"/>
              <a:t> mass </a:t>
            </a:r>
          </a:p>
          <a:p>
            <a:pPr>
              <a:buFont typeface="Arial" pitchFamily="34" charset="0"/>
              <a:buChar char="•"/>
            </a:pPr>
            <a:r>
              <a:rPr lang="en-AU" dirty="0" smtClean="0"/>
              <a:t>Calcification   -- Macro or  Micro – calcification - which has </a:t>
            </a:r>
            <a:r>
              <a:rPr lang="en-AU" dirty="0" err="1" smtClean="0"/>
              <a:t>charctersotc</a:t>
            </a:r>
            <a:r>
              <a:rPr lang="en-AU" dirty="0" smtClean="0"/>
              <a:t> suspicion for  malignancy </a:t>
            </a:r>
          </a:p>
          <a:p>
            <a:pPr>
              <a:buFont typeface="Arial" pitchFamily="34" charset="0"/>
              <a:buChar char="•"/>
            </a:pPr>
            <a:r>
              <a:rPr lang="en-AU" dirty="0" smtClean="0"/>
              <a:t>Breast Density  </a:t>
            </a:r>
          </a:p>
          <a:p>
            <a:pPr>
              <a:buFont typeface="Arial" pitchFamily="34" charset="0"/>
              <a:buChar char="•"/>
            </a:pPr>
            <a:r>
              <a:rPr lang="en-AU" dirty="0" smtClean="0"/>
              <a:t>Locali</a:t>
            </a:r>
            <a:r>
              <a:rPr lang="en-AU" b="1" dirty="0" smtClean="0"/>
              <a:t>z</a:t>
            </a:r>
            <a:r>
              <a:rPr lang="en-AU" dirty="0" smtClean="0"/>
              <a:t>ed </a:t>
            </a:r>
            <a:r>
              <a:rPr lang="en-AU" dirty="0" err="1" smtClean="0"/>
              <a:t>stromal</a:t>
            </a:r>
            <a:r>
              <a:rPr lang="en-AU" dirty="0" smtClean="0"/>
              <a:t> distortion or asymmetry of parenchyma with out previous surgery </a:t>
            </a:r>
          </a:p>
          <a:p>
            <a:endParaRPr lang="en-AU" b="1" dirty="0" smtClean="0"/>
          </a:p>
          <a:p>
            <a:r>
              <a:rPr lang="en-AU" b="1" dirty="0" smtClean="0"/>
              <a:t>Minor Signs:</a:t>
            </a:r>
          </a:p>
          <a:p>
            <a:pPr>
              <a:buFont typeface="Arial" pitchFamily="34" charset="0"/>
              <a:buChar char="•"/>
            </a:pPr>
            <a:r>
              <a:rPr lang="en-AU" dirty="0" smtClean="0"/>
              <a:t>   Skin and nipple changes</a:t>
            </a:r>
          </a:p>
          <a:p>
            <a:pPr>
              <a:buFont typeface="Arial" pitchFamily="34" charset="0"/>
              <a:buChar char="•"/>
            </a:pPr>
            <a:r>
              <a:rPr lang="en-AU" dirty="0" smtClean="0"/>
              <a:t>  Changes  in </a:t>
            </a:r>
            <a:r>
              <a:rPr lang="en-AU" dirty="0" err="1" smtClean="0"/>
              <a:t>vascularity</a:t>
            </a:r>
            <a:endParaRPr lang="en-AU" dirty="0" smtClean="0"/>
          </a:p>
          <a:p>
            <a:pPr>
              <a:buFont typeface="Arial" pitchFamily="34" charset="0"/>
              <a:buChar char="•"/>
            </a:pPr>
            <a:r>
              <a:rPr lang="en-AU" dirty="0" smtClean="0"/>
              <a:t>  Asymmetry of the duct pattern particularly affecting one segment </a:t>
            </a:r>
          </a:p>
          <a:p>
            <a:pPr>
              <a:buFont typeface="Arial" pitchFamily="34" charset="0"/>
              <a:buChar char="•"/>
            </a:pPr>
            <a:r>
              <a:rPr lang="en-AU" dirty="0" smtClean="0"/>
              <a:t>  Enlarged , dense Axillary lymph nodes </a:t>
            </a:r>
          </a:p>
          <a:p>
            <a:endParaRPr lang="en-AU" dirty="0" smtClean="0"/>
          </a:p>
          <a:p>
            <a:endParaRPr lang="en-AU" dirty="0" smtClean="0"/>
          </a:p>
          <a:p>
            <a:r>
              <a:rPr lang="en-AU" dirty="0" smtClean="0"/>
              <a:t>  </a:t>
            </a:r>
            <a:endParaRPr lang="en-AU" dirty="0"/>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breast-mass-xray-1"/>
          <p:cNvPicPr>
            <a:picLocks noChangeAspect="1" noChangeArrowheads="1"/>
          </p:cNvPicPr>
          <p:nvPr/>
        </p:nvPicPr>
        <p:blipFill>
          <a:blip r:embed="rId3"/>
          <a:srcRect/>
          <a:stretch>
            <a:fillRect/>
          </a:stretch>
        </p:blipFill>
        <p:spPr bwMode="auto">
          <a:xfrm>
            <a:off x="5929322" y="4000504"/>
            <a:ext cx="2905125" cy="2533651"/>
          </a:xfrm>
          <a:prstGeom prst="rect">
            <a:avLst/>
          </a:prstGeom>
          <a:noFill/>
        </p:spPr>
      </p:pic>
      <p:sp>
        <p:nvSpPr>
          <p:cNvPr id="4" name="Rectangle 3"/>
          <p:cNvSpPr/>
          <p:nvPr/>
        </p:nvSpPr>
        <p:spPr>
          <a:xfrm>
            <a:off x="285720" y="1285860"/>
            <a:ext cx="8072494" cy="1477328"/>
          </a:xfrm>
          <a:prstGeom prst="rect">
            <a:avLst/>
          </a:prstGeom>
        </p:spPr>
        <p:txBody>
          <a:bodyPr wrap="square">
            <a:spAutoFit/>
          </a:bodyPr>
          <a:lstStyle/>
          <a:p>
            <a:r>
              <a:rPr lang="en-AU" dirty="0" smtClean="0"/>
              <a:t>The mass itself is typically then described according to </a:t>
            </a:r>
            <a:r>
              <a:rPr lang="en-AU" b="1" dirty="0" smtClean="0"/>
              <a:t>three  </a:t>
            </a:r>
            <a:r>
              <a:rPr lang="en-AU" dirty="0" smtClean="0"/>
              <a:t>features</a:t>
            </a:r>
          </a:p>
          <a:p>
            <a:r>
              <a:rPr lang="en-AU" b="1" dirty="0" smtClean="0"/>
              <a:t>the shape or contour</a:t>
            </a:r>
          </a:p>
          <a:p>
            <a:r>
              <a:rPr lang="en-AU" b="1" dirty="0" smtClean="0"/>
              <a:t> the margin </a:t>
            </a:r>
          </a:p>
          <a:p>
            <a:r>
              <a:rPr lang="en-AU" b="1" dirty="0" smtClean="0"/>
              <a:t>the density. </a:t>
            </a:r>
          </a:p>
          <a:p>
            <a:endParaRPr lang="en-AU" dirty="0" smtClean="0"/>
          </a:p>
        </p:txBody>
      </p:sp>
      <p:sp>
        <p:nvSpPr>
          <p:cNvPr id="5" name="Rectangle 4"/>
          <p:cNvSpPr/>
          <p:nvPr/>
        </p:nvSpPr>
        <p:spPr>
          <a:xfrm>
            <a:off x="357158" y="3000372"/>
            <a:ext cx="5072098" cy="3139321"/>
          </a:xfrm>
          <a:prstGeom prst="rect">
            <a:avLst/>
          </a:prstGeom>
        </p:spPr>
        <p:txBody>
          <a:bodyPr wrap="square">
            <a:spAutoFit/>
          </a:bodyPr>
          <a:lstStyle/>
          <a:p>
            <a:endParaRPr lang="en-AU" dirty="0" smtClean="0"/>
          </a:p>
          <a:p>
            <a:r>
              <a:rPr lang="en-AU" dirty="0" smtClean="0"/>
              <a:t> </a:t>
            </a:r>
            <a:r>
              <a:rPr lang="en-AU" b="1" dirty="0" smtClean="0"/>
              <a:t>shape</a:t>
            </a:r>
            <a:r>
              <a:rPr lang="en-AU" dirty="0" smtClean="0"/>
              <a:t>, if it is round, oval, or slightly </a:t>
            </a:r>
            <a:r>
              <a:rPr lang="en-AU" b="1" u="sng" dirty="0" smtClean="0">
                <a:hlinkClick r:id="rId4"/>
              </a:rPr>
              <a:t>lobular</a:t>
            </a:r>
            <a:r>
              <a:rPr lang="en-AU" dirty="0" smtClean="0"/>
              <a:t>, the mass is probably benign.</a:t>
            </a:r>
          </a:p>
          <a:p>
            <a:r>
              <a:rPr lang="en-AU" dirty="0" smtClean="0"/>
              <a:t> If the mass has a </a:t>
            </a:r>
            <a:r>
              <a:rPr lang="en-AU" b="1" dirty="0" smtClean="0"/>
              <a:t>multi-lobular</a:t>
            </a:r>
            <a:r>
              <a:rPr lang="en-AU" dirty="0" smtClean="0"/>
              <a:t> contour, or an irregular shape, then it is suggestive of malignancy. ‘</a:t>
            </a:r>
          </a:p>
          <a:p>
            <a:r>
              <a:rPr lang="en-AU" b="1" u="sng" dirty="0" smtClean="0">
                <a:hlinkClick r:id="rId5"/>
              </a:rPr>
              <a:t>Margin</a:t>
            </a:r>
            <a:r>
              <a:rPr lang="en-AU" dirty="0" smtClean="0"/>
              <a:t>‘ refers to the characteristics of the border of the mass image. When the margin is circumscribed and well-defined the mass is probably benign. </a:t>
            </a:r>
          </a:p>
          <a:p>
            <a:r>
              <a:rPr lang="en-AU" dirty="0" smtClean="0"/>
              <a:t>If the margin is obscured more than </a:t>
            </a:r>
            <a:r>
              <a:rPr lang="en-AU" b="1" dirty="0" smtClean="0"/>
              <a:t>75%</a:t>
            </a:r>
            <a:r>
              <a:rPr lang="en-AU" dirty="0" smtClean="0"/>
              <a:t> by </a:t>
            </a:r>
            <a:r>
              <a:rPr lang="en-AU" b="1" dirty="0" smtClean="0"/>
              <a:t>adjacent tissue</a:t>
            </a:r>
            <a:r>
              <a:rPr lang="en-AU" dirty="0" smtClean="0"/>
              <a:t>, it is moderately suspicious of malignancy..</a:t>
            </a:r>
            <a:endParaRPr lang="en-AU" dirty="0"/>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214554"/>
            <a:ext cx="3000396" cy="3970318"/>
          </a:xfrm>
          <a:prstGeom prst="rect">
            <a:avLst/>
          </a:prstGeom>
        </p:spPr>
        <p:txBody>
          <a:bodyPr wrap="square">
            <a:spAutoFit/>
          </a:bodyPr>
          <a:lstStyle/>
          <a:p>
            <a:r>
              <a:rPr lang="en-AU" b="1" u="sng" dirty="0" smtClean="0">
                <a:hlinkClick r:id="rId3"/>
              </a:rPr>
              <a:t>Density</a:t>
            </a:r>
            <a:r>
              <a:rPr lang="en-AU" dirty="0" smtClean="0"/>
              <a:t>‘ is usually classified as either fatty, low, </a:t>
            </a:r>
            <a:r>
              <a:rPr lang="en-AU" dirty="0" err="1" smtClean="0"/>
              <a:t>iso</a:t>
            </a:r>
            <a:r>
              <a:rPr lang="en-AU" dirty="0" smtClean="0"/>
              <a:t>-dense, or high. The mass is probably benign for fatty and low densities</a:t>
            </a:r>
          </a:p>
          <a:p>
            <a:r>
              <a:rPr lang="en-AU" dirty="0" smtClean="0"/>
              <a:t> moderately suspicious of malignancy for an </a:t>
            </a:r>
            <a:r>
              <a:rPr lang="en-AU" b="1" dirty="0" err="1" smtClean="0"/>
              <a:t>iso</a:t>
            </a:r>
            <a:r>
              <a:rPr lang="en-AU" b="1" dirty="0" smtClean="0"/>
              <a:t>-density</a:t>
            </a:r>
            <a:r>
              <a:rPr lang="en-AU" dirty="0" smtClean="0"/>
              <a:t>, and </a:t>
            </a:r>
            <a:r>
              <a:rPr lang="en-AU" b="1" dirty="0" smtClean="0"/>
              <a:t>highly suspicious</a:t>
            </a:r>
            <a:r>
              <a:rPr lang="en-AU" dirty="0" smtClean="0"/>
              <a:t> of malignancy at high densities</a:t>
            </a:r>
          </a:p>
          <a:p>
            <a:endParaRPr lang="en-AU" dirty="0" smtClean="0"/>
          </a:p>
          <a:p>
            <a:r>
              <a:rPr lang="en-AU" dirty="0" smtClean="0"/>
              <a:t>Dense  breasts are not abnormal but </a:t>
            </a:r>
            <a:r>
              <a:rPr lang="en-AU" dirty="0" err="1" smtClean="0"/>
              <a:t>thety</a:t>
            </a:r>
            <a:r>
              <a:rPr lang="en-AU" dirty="0" smtClean="0"/>
              <a:t>  are linked to higher risk of breast cancer </a:t>
            </a:r>
            <a:endParaRPr lang="en-AU" dirty="0"/>
          </a:p>
        </p:txBody>
      </p:sp>
      <p:sp>
        <p:nvSpPr>
          <p:cNvPr id="4" name="Rectangle 3"/>
          <p:cNvSpPr/>
          <p:nvPr/>
        </p:nvSpPr>
        <p:spPr>
          <a:xfrm>
            <a:off x="571472" y="285728"/>
            <a:ext cx="6429420" cy="1200329"/>
          </a:xfrm>
          <a:prstGeom prst="rect">
            <a:avLst/>
          </a:prstGeom>
        </p:spPr>
        <p:txBody>
          <a:bodyPr wrap="square">
            <a:spAutoFit/>
          </a:bodyPr>
          <a:lstStyle/>
          <a:p>
            <a:r>
              <a:rPr lang="en-AU" b="1" dirty="0" smtClean="0"/>
              <a:t>Breast density is based on </a:t>
            </a:r>
          </a:p>
          <a:p>
            <a:r>
              <a:rPr lang="en-AU" dirty="0" smtClean="0"/>
              <a:t>       : how much fibrous and glandular tissue</a:t>
            </a:r>
          </a:p>
          <a:p>
            <a:r>
              <a:rPr lang="en-AU" dirty="0" smtClean="0"/>
              <a:t>     :  how is the distribution within the  breast tissue</a:t>
            </a:r>
          </a:p>
          <a:p>
            <a:r>
              <a:rPr lang="en-AU" dirty="0" smtClean="0"/>
              <a:t>     : How is breast made up of fatty </a:t>
            </a:r>
            <a:r>
              <a:rPr lang="en-AU" dirty="0" err="1" smtClean="0"/>
              <a:t>tissure</a:t>
            </a:r>
            <a:r>
              <a:rPr lang="en-AU" dirty="0" smtClean="0"/>
              <a:t> </a:t>
            </a:r>
          </a:p>
        </p:txBody>
      </p:sp>
      <p:pic>
        <p:nvPicPr>
          <p:cNvPr id="81922" name="Picture 2" descr="http://image.slidesharecdn.com/imagingbreastmammogram-141231111902-conversion-gate01/95/imaging-breast-mammogram-32-1024.jpg?cb=1420046487"/>
          <p:cNvPicPr>
            <a:picLocks noChangeAspect="1" noChangeArrowheads="1"/>
          </p:cNvPicPr>
          <p:nvPr/>
        </p:nvPicPr>
        <p:blipFill>
          <a:blip r:embed="rId4"/>
          <a:srcRect/>
          <a:stretch>
            <a:fillRect/>
          </a:stretch>
        </p:blipFill>
        <p:spPr bwMode="auto">
          <a:xfrm>
            <a:off x="4787786" y="3214686"/>
            <a:ext cx="4356214" cy="3482579"/>
          </a:xfrm>
          <a:prstGeom prst="rect">
            <a:avLst/>
          </a:prstGeom>
          <a:noFill/>
        </p:spPr>
      </p:pic>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age.slidesharecdn.com/breastca-121013104443-phpapp01/95/breast-ca-by-dr-celine-tey-43-728.jpg?cb=1350143208"/>
          <p:cNvPicPr>
            <a:picLocks noChangeAspect="1" noChangeArrowheads="1"/>
          </p:cNvPicPr>
          <p:nvPr/>
        </p:nvPicPr>
        <p:blipFill>
          <a:blip r:embed="rId3"/>
          <a:srcRect/>
          <a:stretch>
            <a:fillRect/>
          </a:stretch>
        </p:blipFill>
        <p:spPr bwMode="auto">
          <a:xfrm>
            <a:off x="928662" y="942994"/>
            <a:ext cx="7643866" cy="5200650"/>
          </a:xfrm>
          <a:prstGeom prst="rect">
            <a:avLst/>
          </a:prstGeom>
          <a:noFill/>
        </p:spPr>
      </p:pic>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microcalcification-breast-xray-1"/>
          <p:cNvPicPr>
            <a:picLocks noChangeAspect="1" noChangeArrowheads="1"/>
          </p:cNvPicPr>
          <p:nvPr/>
        </p:nvPicPr>
        <p:blipFill>
          <a:blip r:embed="rId3"/>
          <a:srcRect/>
          <a:stretch>
            <a:fillRect/>
          </a:stretch>
        </p:blipFill>
        <p:spPr bwMode="auto">
          <a:xfrm>
            <a:off x="6357950" y="2143116"/>
            <a:ext cx="2333625" cy="2857501"/>
          </a:xfrm>
          <a:prstGeom prst="rect">
            <a:avLst/>
          </a:prstGeom>
          <a:noFill/>
        </p:spPr>
      </p:pic>
      <p:sp>
        <p:nvSpPr>
          <p:cNvPr id="4" name="Rectangle 3"/>
          <p:cNvSpPr/>
          <p:nvPr/>
        </p:nvSpPr>
        <p:spPr>
          <a:xfrm>
            <a:off x="428596" y="285728"/>
            <a:ext cx="4572000" cy="5078313"/>
          </a:xfrm>
          <a:prstGeom prst="rect">
            <a:avLst/>
          </a:prstGeom>
        </p:spPr>
        <p:txBody>
          <a:bodyPr wrap="square">
            <a:spAutoFit/>
          </a:bodyPr>
          <a:lstStyle/>
          <a:p>
            <a:r>
              <a:rPr lang="en-AU" b="1" dirty="0" err="1" smtClean="0"/>
              <a:t>Microcalcifications</a:t>
            </a:r>
            <a:endParaRPr lang="en-AU" b="1" dirty="0" smtClean="0"/>
          </a:p>
          <a:p>
            <a:endParaRPr lang="en-AU" b="1" dirty="0" smtClean="0"/>
          </a:p>
          <a:p>
            <a:r>
              <a:rPr lang="en-AU" dirty="0" err="1" smtClean="0"/>
              <a:t>Microcalcifications</a:t>
            </a:r>
            <a:r>
              <a:rPr lang="en-AU" dirty="0" smtClean="0"/>
              <a:t> are on of the main ways breast cancer is </a:t>
            </a:r>
            <a:r>
              <a:rPr lang="en-AU" dirty="0" err="1" smtClean="0"/>
              <a:t>mammographically</a:t>
            </a:r>
            <a:r>
              <a:rPr lang="en-AU" dirty="0" smtClean="0"/>
              <a:t> detected when it is in the very early stages.(DCIS) </a:t>
            </a:r>
          </a:p>
          <a:p>
            <a:endParaRPr lang="en-AU" dirty="0" smtClean="0"/>
          </a:p>
          <a:p>
            <a:r>
              <a:rPr lang="en-AU" dirty="0" err="1" smtClean="0"/>
              <a:t>Microcalcifications</a:t>
            </a:r>
            <a:r>
              <a:rPr lang="en-AU" dirty="0" smtClean="0"/>
              <a:t> are actually tiny specks of mineral deposits (such as calcium) They can be distributed in various ways.</a:t>
            </a:r>
          </a:p>
          <a:p>
            <a:r>
              <a:rPr lang="en-AU" dirty="0" smtClean="0"/>
              <a:t> Sometimes </a:t>
            </a:r>
            <a:r>
              <a:rPr lang="en-AU" dirty="0" err="1" smtClean="0"/>
              <a:t>microcalcifications</a:t>
            </a:r>
            <a:r>
              <a:rPr lang="en-AU" dirty="0" smtClean="0"/>
              <a:t> are found scattered throughout the breast tissue, and they often occur in clusters.</a:t>
            </a:r>
          </a:p>
          <a:p>
            <a:endParaRPr lang="en-AU" dirty="0" smtClean="0"/>
          </a:p>
          <a:p>
            <a:r>
              <a:rPr lang="en-AU" dirty="0" smtClean="0"/>
              <a:t> Most of the time, </a:t>
            </a:r>
            <a:r>
              <a:rPr lang="en-AU" dirty="0" err="1" smtClean="0"/>
              <a:t>microcalcification</a:t>
            </a:r>
            <a:r>
              <a:rPr lang="en-AU" dirty="0" smtClean="0"/>
              <a:t> deposits are due to benign causes. However, certain features and presentations of </a:t>
            </a:r>
            <a:r>
              <a:rPr lang="en-AU" b="1" u="sng" dirty="0" err="1" smtClean="0">
                <a:hlinkClick r:id="rId4"/>
              </a:rPr>
              <a:t>microcalcifications</a:t>
            </a:r>
            <a:r>
              <a:rPr lang="en-AU" dirty="0" smtClean="0"/>
              <a:t> are more likely to be associated with malignant breast cancer.</a:t>
            </a:r>
            <a:endParaRPr lang="en-AU" dirty="0"/>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58" y="785794"/>
          <a:ext cx="8572560" cy="5929356"/>
        </p:xfrm>
        <a:graphic>
          <a:graphicData uri="http://schemas.openxmlformats.org/drawingml/2006/table">
            <a:tbl>
              <a:tblPr/>
              <a:tblGrid>
                <a:gridCol w="2143140"/>
                <a:gridCol w="2143140"/>
                <a:gridCol w="2143140"/>
                <a:gridCol w="2143140"/>
              </a:tblGrid>
              <a:tr h="215444">
                <a:tc>
                  <a:txBody>
                    <a:bodyPr/>
                    <a:lstStyle/>
                    <a:p>
                      <a:r>
                        <a:rPr lang="en-AU" sz="1200" dirty="0"/>
                        <a:t> </a:t>
                      </a:r>
                    </a:p>
                  </a:txBody>
                  <a:tcPr marL="10507" marR="10507" marT="10507" marB="10507" anchor="ctr">
                    <a:lnL>
                      <a:noFill/>
                    </a:lnL>
                    <a:lnR>
                      <a:noFill/>
                    </a:lnR>
                    <a:lnT>
                      <a:noFill/>
                    </a:lnT>
                    <a:lnB>
                      <a:noFill/>
                    </a:lnB>
                    <a:solidFill>
                      <a:srgbClr val="DDDDDD"/>
                    </a:solidFill>
                  </a:tcPr>
                </a:tc>
                <a:tc>
                  <a:txBody>
                    <a:bodyPr/>
                    <a:lstStyle/>
                    <a:p>
                      <a:r>
                        <a:rPr lang="en-AU" sz="1200" dirty="0"/>
                        <a:t> </a:t>
                      </a:r>
                    </a:p>
                  </a:txBody>
                  <a:tcPr marL="10507" marR="10507" marT="10507" marB="10507" anchor="ctr">
                    <a:lnL>
                      <a:noFill/>
                    </a:lnL>
                    <a:lnR>
                      <a:noFill/>
                    </a:lnR>
                    <a:lnT>
                      <a:noFill/>
                    </a:lnT>
                    <a:lnB>
                      <a:noFill/>
                    </a:lnB>
                    <a:solidFill>
                      <a:srgbClr val="DDDDDD"/>
                    </a:solidFill>
                  </a:tcPr>
                </a:tc>
                <a:tc>
                  <a:txBody>
                    <a:bodyPr/>
                    <a:lstStyle/>
                    <a:p>
                      <a:r>
                        <a:rPr lang="en-AU" sz="1200" b="1"/>
                        <a:t>Benign/probably benign</a:t>
                      </a:r>
                      <a:endParaRPr lang="en-AU" sz="1200"/>
                    </a:p>
                  </a:txBody>
                  <a:tcPr marL="10507" marR="10507" marT="10507" marB="10507" anchor="ctr">
                    <a:lnL>
                      <a:noFill/>
                    </a:lnL>
                    <a:lnR>
                      <a:noFill/>
                    </a:lnR>
                    <a:lnT>
                      <a:noFill/>
                    </a:lnT>
                    <a:lnB>
                      <a:noFill/>
                    </a:lnB>
                    <a:solidFill>
                      <a:srgbClr val="DDDDDD"/>
                    </a:solidFill>
                  </a:tcPr>
                </a:tc>
                <a:tc>
                  <a:txBody>
                    <a:bodyPr/>
                    <a:lstStyle/>
                    <a:p>
                      <a:r>
                        <a:rPr lang="en-AU" sz="1200" b="1"/>
                        <a:t>suspicious/malignant</a:t>
                      </a:r>
                      <a:endParaRPr lang="en-AU" sz="1200"/>
                    </a:p>
                  </a:txBody>
                  <a:tcPr marL="10507" marR="10507" marT="10507" marB="10507" anchor="ctr">
                    <a:lnL>
                      <a:noFill/>
                    </a:lnL>
                    <a:lnR>
                      <a:noFill/>
                    </a:lnR>
                    <a:lnT>
                      <a:noFill/>
                    </a:lnT>
                    <a:lnB>
                      <a:noFill/>
                    </a:lnB>
                    <a:solidFill>
                      <a:srgbClr val="DDDDDD"/>
                    </a:solidFill>
                  </a:tcPr>
                </a:tc>
              </a:tr>
              <a:tr h="408683">
                <a:tc>
                  <a:txBody>
                    <a:bodyPr/>
                    <a:lstStyle/>
                    <a:p>
                      <a:r>
                        <a:rPr lang="en-AU" sz="1200" b="1"/>
                        <a:t>Morphology</a:t>
                      </a:r>
                      <a:endParaRPr lang="en-AU" sz="1200"/>
                    </a:p>
                  </a:txBody>
                  <a:tcPr marL="10507" marR="10507" marT="10507" marB="10507" anchor="ctr">
                    <a:lnL>
                      <a:noFill/>
                    </a:lnL>
                    <a:lnR>
                      <a:noFill/>
                    </a:lnR>
                    <a:lnT>
                      <a:noFill/>
                    </a:lnT>
                    <a:lnB>
                      <a:noFill/>
                    </a:lnB>
                    <a:solidFill>
                      <a:srgbClr val="DDDDDD"/>
                    </a:solidFill>
                  </a:tcPr>
                </a:tc>
                <a:tc>
                  <a:txBody>
                    <a:bodyPr/>
                    <a:lstStyle/>
                    <a:p>
                      <a:r>
                        <a:rPr lang="en-AU" sz="1200"/>
                        <a:t>Popcorn egg shell with a dense center</a:t>
                      </a:r>
                    </a:p>
                  </a:txBody>
                  <a:tcPr marL="10507" marR="10507" marT="10507" marB="10507" anchor="ctr">
                    <a:lnL>
                      <a:noFill/>
                    </a:lnL>
                    <a:lnR>
                      <a:noFill/>
                    </a:lnR>
                    <a:lnT>
                      <a:noFill/>
                    </a:lnT>
                    <a:lnB>
                      <a:noFill/>
                    </a:lnB>
                    <a:solidFill>
                      <a:srgbClr val="DDDDDD"/>
                    </a:solidFill>
                  </a:tcPr>
                </a:tc>
                <a:tc>
                  <a:txBody>
                    <a:bodyPr/>
                    <a:lstStyle/>
                    <a:p>
                      <a:r>
                        <a:rPr lang="en-AU" sz="1200"/>
                        <a:t>x (adenofibroma)</a:t>
                      </a:r>
                    </a:p>
                  </a:txBody>
                  <a:tcPr marL="10507" marR="10507" marT="10507" marB="10507" anchor="ctr">
                    <a:lnL>
                      <a:noFill/>
                    </a:lnL>
                    <a:lnR>
                      <a:noFill/>
                    </a:lnR>
                    <a:lnT>
                      <a:noFill/>
                    </a:lnT>
                    <a:lnB>
                      <a:noFill/>
                    </a:lnB>
                    <a:solidFill>
                      <a:srgbClr val="DDDDDD"/>
                    </a:solidFill>
                  </a:tcPr>
                </a:tc>
                <a:tc>
                  <a:txBody>
                    <a:bodyPr/>
                    <a:lstStyle/>
                    <a:p>
                      <a:r>
                        <a:rPr lang="en-AU" sz="1200"/>
                        <a:t> </a:t>
                      </a:r>
                    </a:p>
                  </a:txBody>
                  <a:tcPr marL="10507" marR="10507" marT="10507" marB="10507" anchor="ctr">
                    <a:lnL>
                      <a:noFill/>
                    </a:lnL>
                    <a:lnR>
                      <a:noFill/>
                    </a:lnR>
                    <a:lnT>
                      <a:noFill/>
                    </a:lnT>
                    <a:lnB>
                      <a:noFill/>
                    </a:lnB>
                    <a:solidFill>
                      <a:srgbClr val="DDDDDD"/>
                    </a:solidFill>
                  </a:tcPr>
                </a:tc>
              </a:tr>
              <a:tr h="408683">
                <a:tc>
                  <a:txBody>
                    <a:bodyPr/>
                    <a:lstStyle/>
                    <a:p>
                      <a:r>
                        <a:rPr lang="en-AU" sz="1200"/>
                        <a:t> </a:t>
                      </a:r>
                    </a:p>
                  </a:txBody>
                  <a:tcPr marL="10507" marR="10507" marT="10507" marB="10507" anchor="ctr">
                    <a:lnL>
                      <a:noFill/>
                    </a:lnL>
                    <a:lnR>
                      <a:noFill/>
                    </a:lnR>
                    <a:lnT>
                      <a:noFill/>
                    </a:lnT>
                    <a:lnB>
                      <a:noFill/>
                    </a:lnB>
                    <a:solidFill>
                      <a:srgbClr val="DDDDDD"/>
                    </a:solidFill>
                  </a:tcPr>
                </a:tc>
                <a:tc>
                  <a:txBody>
                    <a:bodyPr/>
                    <a:lstStyle/>
                    <a:p>
                      <a:r>
                        <a:rPr lang="en-AU" sz="1200"/>
                        <a:t>curvilinear egg shell with a clear center</a:t>
                      </a:r>
                    </a:p>
                  </a:txBody>
                  <a:tcPr marL="10507" marR="10507" marT="10507" marB="10507" anchor="ctr">
                    <a:lnL>
                      <a:noFill/>
                    </a:lnL>
                    <a:lnR>
                      <a:noFill/>
                    </a:lnR>
                    <a:lnT>
                      <a:noFill/>
                    </a:lnT>
                    <a:lnB>
                      <a:noFill/>
                    </a:lnB>
                    <a:solidFill>
                      <a:srgbClr val="DDDDDD"/>
                    </a:solidFill>
                  </a:tcPr>
                </a:tc>
                <a:tc>
                  <a:txBody>
                    <a:bodyPr/>
                    <a:lstStyle/>
                    <a:p>
                      <a:r>
                        <a:rPr lang="en-AU" sz="1200" u="none" strike="noStrike">
                          <a:solidFill>
                            <a:srgbClr val="333333"/>
                          </a:solidFill>
                          <a:effectLst/>
                          <a:latin typeface="PT Sans"/>
                        </a:rPr>
                        <a:t>x (calcified cyst,</a:t>
                      </a:r>
                    </a:p>
                    <a:p>
                      <a:r>
                        <a:rPr lang="en-AU" sz="1200" u="none" strike="noStrike">
                          <a:solidFill>
                            <a:srgbClr val="333333"/>
                          </a:solidFill>
                          <a:effectLst/>
                          <a:latin typeface="PT Sans"/>
                        </a:rPr>
                        <a:t>cytosteatonecrosis)</a:t>
                      </a:r>
                    </a:p>
                  </a:txBody>
                  <a:tcPr marL="10507" marR="10507" marT="10507" marB="10507" anchor="ctr">
                    <a:lnL>
                      <a:noFill/>
                    </a:lnL>
                    <a:lnR>
                      <a:noFill/>
                    </a:lnR>
                    <a:lnT>
                      <a:noFill/>
                    </a:lnT>
                    <a:lnB>
                      <a:noFill/>
                    </a:lnB>
                    <a:solidFill>
                      <a:srgbClr val="DDDDDD"/>
                    </a:solidFill>
                  </a:tcPr>
                </a:tc>
                <a:tc>
                  <a:txBody>
                    <a:bodyPr/>
                    <a:lstStyle/>
                    <a:p>
                      <a:r>
                        <a:rPr lang="en-AU" sz="1200"/>
                        <a:t> </a:t>
                      </a:r>
                    </a:p>
                  </a:txBody>
                  <a:tcPr marL="10507" marR="10507" marT="10507" marB="10507" anchor="ctr">
                    <a:lnL>
                      <a:noFill/>
                    </a:lnL>
                    <a:lnR>
                      <a:noFill/>
                    </a:lnR>
                    <a:lnT>
                      <a:noFill/>
                    </a:lnT>
                    <a:lnB>
                      <a:noFill/>
                    </a:lnB>
                    <a:solidFill>
                      <a:srgbClr val="DDDDDD"/>
                    </a:solidFill>
                  </a:tcPr>
                </a:tc>
              </a:tr>
              <a:tr h="334509">
                <a:tc>
                  <a:txBody>
                    <a:bodyPr/>
                    <a:lstStyle/>
                    <a:p>
                      <a:r>
                        <a:rPr lang="en-AU" sz="1200"/>
                        <a:t> </a:t>
                      </a:r>
                    </a:p>
                  </a:txBody>
                  <a:tcPr marL="10507" marR="10507" marT="10507" marB="10507" anchor="ctr">
                    <a:lnL>
                      <a:noFill/>
                    </a:lnL>
                    <a:lnR>
                      <a:noFill/>
                    </a:lnR>
                    <a:lnT>
                      <a:noFill/>
                    </a:lnT>
                    <a:lnB>
                      <a:noFill/>
                    </a:lnB>
                    <a:solidFill>
                      <a:srgbClr val="DDDDDD"/>
                    </a:solidFill>
                  </a:tcPr>
                </a:tc>
                <a:tc>
                  <a:txBody>
                    <a:bodyPr/>
                    <a:lstStyle/>
                    <a:p>
                      <a:r>
                        <a:rPr lang="en-AU" sz="1200"/>
                        <a:t>intra and peri-ductal bilateral</a:t>
                      </a:r>
                    </a:p>
                  </a:txBody>
                  <a:tcPr marL="10507" marR="10507" marT="10507" marB="10507" anchor="ctr">
                    <a:lnL>
                      <a:noFill/>
                    </a:lnL>
                    <a:lnR>
                      <a:noFill/>
                    </a:lnR>
                    <a:lnT>
                      <a:noFill/>
                    </a:lnT>
                    <a:lnB>
                      <a:noFill/>
                    </a:lnB>
                    <a:solidFill>
                      <a:srgbClr val="DDDDDD"/>
                    </a:solidFill>
                  </a:tcPr>
                </a:tc>
                <a:tc>
                  <a:txBody>
                    <a:bodyPr/>
                    <a:lstStyle/>
                    <a:p>
                      <a:r>
                        <a:rPr lang="en-AU" sz="1200"/>
                        <a:t>x (secretory disease)</a:t>
                      </a:r>
                    </a:p>
                  </a:txBody>
                  <a:tcPr marL="10507" marR="10507" marT="10507" marB="10507" anchor="ctr">
                    <a:lnL>
                      <a:noFill/>
                    </a:lnL>
                    <a:lnR>
                      <a:noFill/>
                    </a:lnR>
                    <a:lnT>
                      <a:noFill/>
                    </a:lnT>
                    <a:lnB>
                      <a:noFill/>
                    </a:lnB>
                    <a:solidFill>
                      <a:srgbClr val="DDDDDD"/>
                    </a:solidFill>
                  </a:tcPr>
                </a:tc>
                <a:tc>
                  <a:txBody>
                    <a:bodyPr/>
                    <a:lstStyle/>
                    <a:p>
                      <a:r>
                        <a:rPr lang="en-AU" sz="1200"/>
                        <a:t> </a:t>
                      </a:r>
                    </a:p>
                  </a:txBody>
                  <a:tcPr marL="10507" marR="10507" marT="10507" marB="10507" anchor="ctr">
                    <a:lnL>
                      <a:noFill/>
                    </a:lnL>
                    <a:lnR>
                      <a:noFill/>
                    </a:lnR>
                    <a:lnT>
                      <a:noFill/>
                    </a:lnT>
                    <a:lnB>
                      <a:noFill/>
                    </a:lnB>
                    <a:solidFill>
                      <a:srgbClr val="DDDDDD"/>
                    </a:solidFill>
                  </a:tcPr>
                </a:tc>
              </a:tr>
              <a:tr h="408683">
                <a:tc>
                  <a:txBody>
                    <a:bodyPr/>
                    <a:lstStyle/>
                    <a:p>
                      <a:r>
                        <a:rPr lang="en-AU" sz="1200" dirty="0"/>
                        <a:t> </a:t>
                      </a:r>
                    </a:p>
                  </a:txBody>
                  <a:tcPr marL="10507" marR="10507" marT="10507" marB="10507" anchor="ctr">
                    <a:lnL>
                      <a:noFill/>
                    </a:lnL>
                    <a:lnR>
                      <a:noFill/>
                    </a:lnR>
                    <a:lnT>
                      <a:noFill/>
                    </a:lnT>
                    <a:lnB>
                      <a:noFill/>
                    </a:lnB>
                    <a:solidFill>
                      <a:srgbClr val="DDDDDD"/>
                    </a:solidFill>
                  </a:tcPr>
                </a:tc>
                <a:tc>
                  <a:txBody>
                    <a:bodyPr/>
                    <a:lstStyle/>
                    <a:p>
                      <a:r>
                        <a:rPr lang="en-AU" sz="1200"/>
                        <a:t>smudgy on CC and fluid level on lateral</a:t>
                      </a:r>
                    </a:p>
                  </a:txBody>
                  <a:tcPr marL="10507" marR="10507" marT="10507" marB="10507" anchor="ctr">
                    <a:lnL>
                      <a:noFill/>
                    </a:lnL>
                    <a:lnR>
                      <a:noFill/>
                    </a:lnR>
                    <a:lnT>
                      <a:noFill/>
                    </a:lnT>
                    <a:lnB>
                      <a:noFill/>
                    </a:lnB>
                    <a:solidFill>
                      <a:srgbClr val="DDDDDD"/>
                    </a:solidFill>
                  </a:tcPr>
                </a:tc>
                <a:tc>
                  <a:txBody>
                    <a:bodyPr/>
                    <a:lstStyle/>
                    <a:p>
                      <a:r>
                        <a:rPr lang="en-AU" sz="1200"/>
                        <a:t>x (milk of calcium)</a:t>
                      </a:r>
                    </a:p>
                  </a:txBody>
                  <a:tcPr marL="10507" marR="10507" marT="10507" marB="10507" anchor="ctr">
                    <a:lnL>
                      <a:noFill/>
                    </a:lnL>
                    <a:lnR>
                      <a:noFill/>
                    </a:lnR>
                    <a:lnT>
                      <a:noFill/>
                    </a:lnT>
                    <a:lnB>
                      <a:noFill/>
                    </a:lnB>
                    <a:solidFill>
                      <a:srgbClr val="DDDDDD"/>
                    </a:solidFill>
                  </a:tcPr>
                </a:tc>
                <a:tc>
                  <a:txBody>
                    <a:bodyPr/>
                    <a:lstStyle/>
                    <a:p>
                      <a:r>
                        <a:rPr lang="en-AU" sz="1200"/>
                        <a:t> </a:t>
                      </a:r>
                    </a:p>
                  </a:txBody>
                  <a:tcPr marL="10507" marR="10507" marT="10507" marB="10507" anchor="ctr">
                    <a:lnL>
                      <a:noFill/>
                    </a:lnL>
                    <a:lnR>
                      <a:noFill/>
                    </a:lnR>
                    <a:lnT>
                      <a:noFill/>
                    </a:lnT>
                    <a:lnB>
                      <a:noFill/>
                    </a:lnB>
                    <a:solidFill>
                      <a:srgbClr val="DDDDDD"/>
                    </a:solidFill>
                  </a:tcPr>
                </a:tc>
              </a:tr>
              <a:tr h="408683">
                <a:tc>
                  <a:txBody>
                    <a:bodyPr/>
                    <a:lstStyle/>
                    <a:p>
                      <a:r>
                        <a:rPr lang="en-AU" sz="1200"/>
                        <a:t> </a:t>
                      </a:r>
                    </a:p>
                  </a:txBody>
                  <a:tcPr marL="10507" marR="10507" marT="10507" marB="10507" anchor="ctr">
                    <a:lnL>
                      <a:noFill/>
                    </a:lnL>
                    <a:lnR>
                      <a:noFill/>
                    </a:lnR>
                    <a:lnT>
                      <a:noFill/>
                    </a:lnT>
                    <a:lnB>
                      <a:noFill/>
                    </a:lnB>
                    <a:solidFill>
                      <a:srgbClr val="DDDDDD"/>
                    </a:solidFill>
                  </a:tcPr>
                </a:tc>
                <a:tc>
                  <a:txBody>
                    <a:bodyPr/>
                    <a:lstStyle/>
                    <a:p>
                      <a:r>
                        <a:rPr lang="en-AU" sz="1200"/>
                        <a:t>powderish/BIRADS: amourphous,indistint</a:t>
                      </a:r>
                    </a:p>
                  </a:txBody>
                  <a:tcPr marL="10507" marR="10507" marT="10507" marB="10507" anchor="ctr">
                    <a:lnL>
                      <a:noFill/>
                    </a:lnL>
                    <a:lnR>
                      <a:noFill/>
                    </a:lnR>
                    <a:lnT>
                      <a:noFill/>
                    </a:lnT>
                    <a:lnB>
                      <a:noFill/>
                    </a:lnB>
                    <a:solidFill>
                      <a:srgbClr val="DDDDDD"/>
                    </a:solidFill>
                  </a:tcPr>
                </a:tc>
                <a:tc>
                  <a:txBody>
                    <a:bodyPr/>
                    <a:lstStyle/>
                    <a:p>
                      <a:r>
                        <a:rPr lang="en-AU" sz="1200"/>
                        <a:t> </a:t>
                      </a:r>
                    </a:p>
                  </a:txBody>
                  <a:tcPr marL="10507" marR="10507" marT="10507" marB="10507" anchor="ctr">
                    <a:lnL>
                      <a:noFill/>
                    </a:lnL>
                    <a:lnR>
                      <a:noFill/>
                    </a:lnR>
                    <a:lnT>
                      <a:noFill/>
                    </a:lnT>
                    <a:lnB>
                      <a:noFill/>
                    </a:lnB>
                    <a:solidFill>
                      <a:srgbClr val="DDDDDD"/>
                    </a:solidFill>
                  </a:tcPr>
                </a:tc>
                <a:tc>
                  <a:txBody>
                    <a:bodyPr/>
                    <a:lstStyle/>
                    <a:p>
                      <a:r>
                        <a:rPr lang="en-AU" sz="1200"/>
                        <a:t>x</a:t>
                      </a:r>
                    </a:p>
                  </a:txBody>
                  <a:tcPr marL="10507" marR="10507" marT="10507" marB="10507" anchor="ctr">
                    <a:lnL>
                      <a:noFill/>
                    </a:lnL>
                    <a:lnR>
                      <a:noFill/>
                    </a:lnR>
                    <a:lnT>
                      <a:noFill/>
                    </a:lnT>
                    <a:lnB>
                      <a:noFill/>
                    </a:lnB>
                    <a:solidFill>
                      <a:srgbClr val="DDDDDD"/>
                    </a:solidFill>
                  </a:tcPr>
                </a:tc>
              </a:tr>
              <a:tr h="493914">
                <a:tc>
                  <a:txBody>
                    <a:bodyPr/>
                    <a:lstStyle/>
                    <a:p>
                      <a:r>
                        <a:rPr lang="en-AU" sz="1200" dirty="0"/>
                        <a:t> </a:t>
                      </a:r>
                    </a:p>
                  </a:txBody>
                  <a:tcPr marL="10507" marR="10507" marT="10507" marB="10507" anchor="ctr">
                    <a:lnL>
                      <a:noFill/>
                    </a:lnL>
                    <a:lnR>
                      <a:noFill/>
                    </a:lnR>
                    <a:lnT>
                      <a:noFill/>
                    </a:lnT>
                    <a:lnB>
                      <a:noFill/>
                    </a:lnB>
                    <a:solidFill>
                      <a:srgbClr val="DDDDDD"/>
                    </a:solidFill>
                  </a:tcPr>
                </a:tc>
                <a:tc>
                  <a:txBody>
                    <a:bodyPr/>
                    <a:lstStyle/>
                    <a:p>
                      <a:r>
                        <a:rPr lang="en-AU" sz="1200"/>
                        <a:t>crushed stone/BIRADS: pleomorphic, heterogeneous</a:t>
                      </a:r>
                    </a:p>
                  </a:txBody>
                  <a:tcPr marL="10507" marR="10507" marT="10507" marB="10507" anchor="ctr">
                    <a:lnL>
                      <a:noFill/>
                    </a:lnL>
                    <a:lnR>
                      <a:noFill/>
                    </a:lnR>
                    <a:lnT>
                      <a:noFill/>
                    </a:lnT>
                    <a:lnB>
                      <a:noFill/>
                    </a:lnB>
                    <a:solidFill>
                      <a:srgbClr val="DDDDDD"/>
                    </a:solidFill>
                  </a:tcPr>
                </a:tc>
                <a:tc>
                  <a:txBody>
                    <a:bodyPr/>
                    <a:lstStyle/>
                    <a:p>
                      <a:r>
                        <a:rPr lang="en-AU" sz="1200" dirty="0"/>
                        <a:t> </a:t>
                      </a:r>
                    </a:p>
                  </a:txBody>
                  <a:tcPr marL="10507" marR="10507" marT="10507" marB="10507" anchor="ctr">
                    <a:lnL>
                      <a:noFill/>
                    </a:lnL>
                    <a:lnR>
                      <a:noFill/>
                    </a:lnR>
                    <a:lnT>
                      <a:noFill/>
                    </a:lnT>
                    <a:lnB>
                      <a:noFill/>
                    </a:lnB>
                    <a:solidFill>
                      <a:srgbClr val="DDDDDD"/>
                    </a:solidFill>
                  </a:tcPr>
                </a:tc>
                <a:tc>
                  <a:txBody>
                    <a:bodyPr/>
                    <a:lstStyle/>
                    <a:p>
                      <a:r>
                        <a:rPr lang="en-AU" sz="1200"/>
                        <a:t>x</a:t>
                      </a:r>
                    </a:p>
                  </a:txBody>
                  <a:tcPr marL="10507" marR="10507" marT="10507" marB="10507" anchor="ctr">
                    <a:lnL>
                      <a:noFill/>
                    </a:lnL>
                    <a:lnR>
                      <a:noFill/>
                    </a:lnR>
                    <a:lnT>
                      <a:noFill/>
                    </a:lnT>
                    <a:lnB>
                      <a:noFill/>
                    </a:lnB>
                    <a:solidFill>
                      <a:srgbClr val="DDDDDD"/>
                    </a:solidFill>
                  </a:tcPr>
                </a:tc>
              </a:tr>
              <a:tr h="334509">
                <a:tc>
                  <a:txBody>
                    <a:bodyPr/>
                    <a:lstStyle/>
                    <a:p>
                      <a:r>
                        <a:rPr lang="en-AU" sz="1200"/>
                        <a:t> </a:t>
                      </a:r>
                    </a:p>
                  </a:txBody>
                  <a:tcPr marL="10507" marR="10507" marT="10507" marB="10507" anchor="ctr">
                    <a:lnL>
                      <a:noFill/>
                    </a:lnL>
                    <a:lnR>
                      <a:noFill/>
                    </a:lnR>
                    <a:lnT>
                      <a:noFill/>
                    </a:lnT>
                    <a:lnB>
                      <a:noFill/>
                    </a:lnB>
                    <a:solidFill>
                      <a:srgbClr val="DDDDDD"/>
                    </a:solidFill>
                  </a:tcPr>
                </a:tc>
                <a:tc>
                  <a:txBody>
                    <a:bodyPr/>
                    <a:lstStyle/>
                    <a:p>
                      <a:r>
                        <a:rPr lang="en-AU" sz="1200" dirty="0"/>
                        <a:t>casting/</a:t>
                      </a:r>
                      <a:r>
                        <a:rPr lang="en-AU" sz="1200" dirty="0" err="1"/>
                        <a:t>BIRADS:linear</a:t>
                      </a:r>
                      <a:r>
                        <a:rPr lang="en-AU" sz="1200" dirty="0"/>
                        <a:t>, branching</a:t>
                      </a:r>
                    </a:p>
                  </a:txBody>
                  <a:tcPr marL="10507" marR="10507" marT="10507" marB="10507" anchor="ctr">
                    <a:lnL>
                      <a:noFill/>
                    </a:lnL>
                    <a:lnR>
                      <a:noFill/>
                    </a:lnR>
                    <a:lnT>
                      <a:noFill/>
                    </a:lnT>
                    <a:lnB>
                      <a:noFill/>
                    </a:lnB>
                    <a:solidFill>
                      <a:srgbClr val="DDDDDD"/>
                    </a:solidFill>
                  </a:tcPr>
                </a:tc>
                <a:tc>
                  <a:txBody>
                    <a:bodyPr/>
                    <a:lstStyle/>
                    <a:p>
                      <a:r>
                        <a:rPr lang="en-AU" sz="1200"/>
                        <a:t> </a:t>
                      </a:r>
                    </a:p>
                  </a:txBody>
                  <a:tcPr marL="10507" marR="10507" marT="10507" marB="10507" anchor="ctr">
                    <a:lnL>
                      <a:noFill/>
                    </a:lnL>
                    <a:lnR>
                      <a:noFill/>
                    </a:lnR>
                    <a:lnT>
                      <a:noFill/>
                    </a:lnT>
                    <a:lnB>
                      <a:noFill/>
                    </a:lnB>
                    <a:solidFill>
                      <a:srgbClr val="DDDDDD"/>
                    </a:solidFill>
                  </a:tcPr>
                </a:tc>
                <a:tc>
                  <a:txBody>
                    <a:bodyPr/>
                    <a:lstStyle/>
                    <a:p>
                      <a:r>
                        <a:rPr lang="en-AU" sz="1200"/>
                        <a:t>x</a:t>
                      </a:r>
                    </a:p>
                  </a:txBody>
                  <a:tcPr marL="10507" marR="10507" marT="10507" marB="10507" anchor="ctr">
                    <a:lnL>
                      <a:noFill/>
                    </a:lnL>
                    <a:lnR>
                      <a:noFill/>
                    </a:lnR>
                    <a:lnT>
                      <a:noFill/>
                    </a:lnT>
                    <a:lnB>
                      <a:noFill/>
                    </a:lnB>
                    <a:solidFill>
                      <a:srgbClr val="DDDDDD"/>
                    </a:solidFill>
                  </a:tcPr>
                </a:tc>
              </a:tr>
              <a:tr h="215444">
                <a:tc>
                  <a:txBody>
                    <a:bodyPr/>
                    <a:lstStyle/>
                    <a:p>
                      <a:r>
                        <a:rPr lang="en-AU" sz="1200" b="1"/>
                        <a:t>Distribution</a:t>
                      </a:r>
                      <a:endParaRPr lang="en-AU" sz="1200"/>
                    </a:p>
                  </a:txBody>
                  <a:tcPr marL="10507" marR="10507" marT="10507" marB="10507" anchor="ctr">
                    <a:lnL>
                      <a:noFill/>
                    </a:lnL>
                    <a:lnR>
                      <a:noFill/>
                    </a:lnR>
                    <a:lnT>
                      <a:noFill/>
                    </a:lnT>
                    <a:lnB>
                      <a:noFill/>
                    </a:lnB>
                    <a:solidFill>
                      <a:srgbClr val="DDDDDD"/>
                    </a:solidFill>
                  </a:tcPr>
                </a:tc>
                <a:tc>
                  <a:txBody>
                    <a:bodyPr/>
                    <a:lstStyle/>
                    <a:p>
                      <a:r>
                        <a:rPr lang="en-AU" sz="1200" dirty="0"/>
                        <a:t>diffuse, scattered</a:t>
                      </a:r>
                    </a:p>
                  </a:txBody>
                  <a:tcPr marL="10507" marR="10507" marT="10507" marB="10507" anchor="ctr">
                    <a:lnL>
                      <a:noFill/>
                    </a:lnL>
                    <a:lnR>
                      <a:noFill/>
                    </a:lnR>
                    <a:lnT>
                      <a:noFill/>
                    </a:lnT>
                    <a:lnB>
                      <a:noFill/>
                    </a:lnB>
                    <a:solidFill>
                      <a:srgbClr val="DDDDDD"/>
                    </a:solidFill>
                  </a:tcPr>
                </a:tc>
                <a:tc>
                  <a:txBody>
                    <a:bodyPr/>
                    <a:lstStyle/>
                    <a:p>
                      <a:r>
                        <a:rPr lang="en-AU" sz="1200"/>
                        <a:t>x</a:t>
                      </a:r>
                    </a:p>
                  </a:txBody>
                  <a:tcPr marL="10507" marR="10507" marT="10507" marB="10507" anchor="ctr">
                    <a:lnL>
                      <a:noFill/>
                    </a:lnL>
                    <a:lnR>
                      <a:noFill/>
                    </a:lnR>
                    <a:lnT>
                      <a:noFill/>
                    </a:lnT>
                    <a:lnB>
                      <a:noFill/>
                    </a:lnB>
                    <a:solidFill>
                      <a:srgbClr val="DDDDDD"/>
                    </a:solidFill>
                  </a:tcPr>
                </a:tc>
                <a:tc>
                  <a:txBody>
                    <a:bodyPr/>
                    <a:lstStyle/>
                    <a:p>
                      <a:r>
                        <a:rPr lang="en-AU" sz="1200"/>
                        <a:t> </a:t>
                      </a:r>
                    </a:p>
                  </a:txBody>
                  <a:tcPr marL="10507" marR="10507" marT="10507" marB="10507" anchor="ctr">
                    <a:lnL>
                      <a:noFill/>
                    </a:lnL>
                    <a:lnR>
                      <a:noFill/>
                    </a:lnR>
                    <a:lnT>
                      <a:noFill/>
                    </a:lnT>
                    <a:lnB>
                      <a:noFill/>
                    </a:lnB>
                    <a:solidFill>
                      <a:srgbClr val="DDDDDD"/>
                    </a:solidFill>
                  </a:tcPr>
                </a:tc>
              </a:tr>
              <a:tr h="215444">
                <a:tc>
                  <a:txBody>
                    <a:bodyPr/>
                    <a:lstStyle/>
                    <a:p>
                      <a:r>
                        <a:rPr lang="en-AU" sz="1200"/>
                        <a:t> </a:t>
                      </a:r>
                    </a:p>
                  </a:txBody>
                  <a:tcPr marL="10507" marR="10507" marT="10507" marB="10507" anchor="ctr">
                    <a:lnL>
                      <a:noFill/>
                    </a:lnL>
                    <a:lnR>
                      <a:noFill/>
                    </a:lnR>
                    <a:lnT>
                      <a:noFill/>
                    </a:lnT>
                    <a:lnB>
                      <a:noFill/>
                    </a:lnB>
                    <a:solidFill>
                      <a:srgbClr val="DDDDDD"/>
                    </a:solidFill>
                  </a:tcPr>
                </a:tc>
                <a:tc>
                  <a:txBody>
                    <a:bodyPr/>
                    <a:lstStyle/>
                    <a:p>
                      <a:r>
                        <a:rPr lang="en-AU" sz="1200"/>
                        <a:t>regional</a:t>
                      </a:r>
                    </a:p>
                  </a:txBody>
                  <a:tcPr marL="10507" marR="10507" marT="10507" marB="10507" anchor="ctr">
                    <a:lnL>
                      <a:noFill/>
                    </a:lnL>
                    <a:lnR>
                      <a:noFill/>
                    </a:lnR>
                    <a:lnT>
                      <a:noFill/>
                    </a:lnT>
                    <a:lnB>
                      <a:noFill/>
                    </a:lnB>
                    <a:solidFill>
                      <a:srgbClr val="DDDDDD"/>
                    </a:solidFill>
                  </a:tcPr>
                </a:tc>
                <a:tc>
                  <a:txBody>
                    <a:bodyPr/>
                    <a:lstStyle/>
                    <a:p>
                      <a:r>
                        <a:rPr lang="en-AU" sz="1200"/>
                        <a:t>x</a:t>
                      </a:r>
                    </a:p>
                  </a:txBody>
                  <a:tcPr marL="10507" marR="10507" marT="10507" marB="10507" anchor="ctr">
                    <a:lnL>
                      <a:noFill/>
                    </a:lnL>
                    <a:lnR>
                      <a:noFill/>
                    </a:lnR>
                    <a:lnT>
                      <a:noFill/>
                    </a:lnT>
                    <a:lnB>
                      <a:noFill/>
                    </a:lnB>
                    <a:solidFill>
                      <a:srgbClr val="DDDDDD"/>
                    </a:solidFill>
                  </a:tcPr>
                </a:tc>
                <a:tc>
                  <a:txBody>
                    <a:bodyPr/>
                    <a:lstStyle/>
                    <a:p>
                      <a:r>
                        <a:rPr lang="en-AU" sz="1200"/>
                        <a:t> </a:t>
                      </a:r>
                    </a:p>
                  </a:txBody>
                  <a:tcPr marL="10507" marR="10507" marT="10507" marB="10507" anchor="ctr">
                    <a:lnL>
                      <a:noFill/>
                    </a:lnL>
                    <a:lnR>
                      <a:noFill/>
                    </a:lnR>
                    <a:lnT>
                      <a:noFill/>
                    </a:lnT>
                    <a:lnB>
                      <a:noFill/>
                    </a:lnB>
                    <a:solidFill>
                      <a:srgbClr val="DDDDDD"/>
                    </a:solidFill>
                  </a:tcPr>
                </a:tc>
              </a:tr>
              <a:tr h="601922">
                <a:tc>
                  <a:txBody>
                    <a:bodyPr/>
                    <a:lstStyle/>
                    <a:p>
                      <a:r>
                        <a:rPr lang="en-AU" sz="1200"/>
                        <a:t> </a:t>
                      </a:r>
                    </a:p>
                  </a:txBody>
                  <a:tcPr marL="10507" marR="10507" marT="10507" marB="10507" anchor="ctr">
                    <a:lnL>
                      <a:noFill/>
                    </a:lnL>
                    <a:lnR>
                      <a:noFill/>
                    </a:lnR>
                    <a:lnT>
                      <a:noFill/>
                    </a:lnT>
                    <a:lnB>
                      <a:noFill/>
                    </a:lnB>
                    <a:solidFill>
                      <a:srgbClr val="DDDDDD"/>
                    </a:solidFill>
                  </a:tcPr>
                </a:tc>
                <a:tc>
                  <a:txBody>
                    <a:bodyPr/>
                    <a:lstStyle/>
                    <a:p>
                      <a:r>
                        <a:rPr lang="en-AU" sz="1200"/>
                        <a:t>segmental/within a major system, wedge shaped, nipple oriented</a:t>
                      </a:r>
                    </a:p>
                  </a:txBody>
                  <a:tcPr marL="10507" marR="10507" marT="10507" marB="10507" anchor="ctr">
                    <a:lnL>
                      <a:noFill/>
                    </a:lnL>
                    <a:lnR>
                      <a:noFill/>
                    </a:lnR>
                    <a:lnT>
                      <a:noFill/>
                    </a:lnT>
                    <a:lnB>
                      <a:noFill/>
                    </a:lnB>
                    <a:solidFill>
                      <a:srgbClr val="DDDDDD"/>
                    </a:solidFill>
                  </a:tcPr>
                </a:tc>
                <a:tc>
                  <a:txBody>
                    <a:bodyPr/>
                    <a:lstStyle/>
                    <a:p>
                      <a:r>
                        <a:rPr lang="en-AU" sz="1200"/>
                        <a:t> </a:t>
                      </a:r>
                    </a:p>
                  </a:txBody>
                  <a:tcPr marL="10507" marR="10507" marT="10507" marB="10507" anchor="ctr">
                    <a:lnL>
                      <a:noFill/>
                    </a:lnL>
                    <a:lnR>
                      <a:noFill/>
                    </a:lnR>
                    <a:lnT>
                      <a:noFill/>
                    </a:lnT>
                    <a:lnB>
                      <a:noFill/>
                    </a:lnB>
                    <a:solidFill>
                      <a:srgbClr val="DDDDDD"/>
                    </a:solidFill>
                  </a:tcPr>
                </a:tc>
                <a:tc>
                  <a:txBody>
                    <a:bodyPr/>
                    <a:lstStyle/>
                    <a:p>
                      <a:r>
                        <a:rPr lang="en-AU" sz="1200"/>
                        <a:t>x</a:t>
                      </a:r>
                    </a:p>
                  </a:txBody>
                  <a:tcPr marL="10507" marR="10507" marT="10507" marB="10507" anchor="ctr">
                    <a:lnL>
                      <a:noFill/>
                    </a:lnL>
                    <a:lnR>
                      <a:noFill/>
                    </a:lnR>
                    <a:lnT>
                      <a:noFill/>
                    </a:lnT>
                    <a:lnB>
                      <a:noFill/>
                    </a:lnB>
                    <a:solidFill>
                      <a:srgbClr val="DDDDDD"/>
                    </a:solidFill>
                  </a:tcPr>
                </a:tc>
              </a:tr>
              <a:tr h="493914">
                <a:tc>
                  <a:txBody>
                    <a:bodyPr/>
                    <a:lstStyle/>
                    <a:p>
                      <a:r>
                        <a:rPr lang="en-AU" sz="1200"/>
                        <a:t> </a:t>
                      </a:r>
                    </a:p>
                  </a:txBody>
                  <a:tcPr marL="10507" marR="10507" marT="10507" marB="10507" anchor="ctr">
                    <a:lnL>
                      <a:noFill/>
                    </a:lnL>
                    <a:lnR>
                      <a:noFill/>
                    </a:lnR>
                    <a:lnT>
                      <a:noFill/>
                    </a:lnT>
                    <a:lnB>
                      <a:noFill/>
                    </a:lnB>
                    <a:solidFill>
                      <a:srgbClr val="DDDDDD"/>
                    </a:solidFill>
                  </a:tcPr>
                </a:tc>
                <a:tc>
                  <a:txBody>
                    <a:bodyPr/>
                    <a:lstStyle/>
                    <a:p>
                      <a:r>
                        <a:rPr lang="en-AU" sz="1200"/>
                        <a:t>clustered/usually grouped in less than 2 cubic centimetres</a:t>
                      </a:r>
                    </a:p>
                  </a:txBody>
                  <a:tcPr marL="10507" marR="10507" marT="10507" marB="10507" anchor="ctr">
                    <a:lnL>
                      <a:noFill/>
                    </a:lnL>
                    <a:lnR>
                      <a:noFill/>
                    </a:lnR>
                    <a:lnT>
                      <a:noFill/>
                    </a:lnT>
                    <a:lnB>
                      <a:noFill/>
                    </a:lnB>
                    <a:solidFill>
                      <a:srgbClr val="DDDDDD"/>
                    </a:solidFill>
                  </a:tcPr>
                </a:tc>
                <a:tc>
                  <a:txBody>
                    <a:bodyPr/>
                    <a:lstStyle/>
                    <a:p>
                      <a:r>
                        <a:rPr lang="en-AU" sz="1200"/>
                        <a:t> </a:t>
                      </a:r>
                    </a:p>
                  </a:txBody>
                  <a:tcPr marL="10507" marR="10507" marT="10507" marB="10507" anchor="ctr">
                    <a:lnL>
                      <a:noFill/>
                    </a:lnL>
                    <a:lnR>
                      <a:noFill/>
                    </a:lnR>
                    <a:lnT>
                      <a:noFill/>
                    </a:lnT>
                    <a:lnB>
                      <a:noFill/>
                    </a:lnB>
                    <a:solidFill>
                      <a:srgbClr val="DDDDDD"/>
                    </a:solidFill>
                  </a:tcPr>
                </a:tc>
                <a:tc>
                  <a:txBody>
                    <a:bodyPr/>
                    <a:lstStyle/>
                    <a:p>
                      <a:r>
                        <a:rPr lang="en-AU" sz="1200"/>
                        <a:t>x</a:t>
                      </a:r>
                    </a:p>
                  </a:txBody>
                  <a:tcPr marL="10507" marR="10507" marT="10507" marB="10507" anchor="ctr">
                    <a:lnL>
                      <a:noFill/>
                    </a:lnL>
                    <a:lnR>
                      <a:noFill/>
                    </a:lnR>
                    <a:lnT>
                      <a:noFill/>
                    </a:lnT>
                    <a:lnB>
                      <a:noFill/>
                    </a:lnB>
                    <a:solidFill>
                      <a:srgbClr val="DDDDDD"/>
                    </a:solidFill>
                  </a:tcPr>
                </a:tc>
              </a:tr>
              <a:tr h="408683">
                <a:tc>
                  <a:txBody>
                    <a:bodyPr/>
                    <a:lstStyle/>
                    <a:p>
                      <a:r>
                        <a:rPr lang="en-AU" sz="1200"/>
                        <a:t> </a:t>
                      </a:r>
                    </a:p>
                  </a:txBody>
                  <a:tcPr marL="10507" marR="10507" marT="10507" marB="10507" anchor="ctr">
                    <a:lnL>
                      <a:noFill/>
                    </a:lnL>
                    <a:lnR>
                      <a:noFill/>
                    </a:lnR>
                    <a:lnT>
                      <a:noFill/>
                    </a:lnT>
                    <a:lnB>
                      <a:noFill/>
                    </a:lnB>
                    <a:solidFill>
                      <a:srgbClr val="DDDDDD"/>
                    </a:solidFill>
                  </a:tcPr>
                </a:tc>
                <a:tc>
                  <a:txBody>
                    <a:bodyPr/>
                    <a:lstStyle/>
                    <a:p>
                      <a:r>
                        <a:rPr lang="en-AU" sz="1200"/>
                        <a:t>linear, branching within the galactophores</a:t>
                      </a:r>
                    </a:p>
                  </a:txBody>
                  <a:tcPr marL="10507" marR="10507" marT="10507" marB="10507" anchor="ctr">
                    <a:lnL>
                      <a:noFill/>
                    </a:lnL>
                    <a:lnR>
                      <a:noFill/>
                    </a:lnR>
                    <a:lnT>
                      <a:noFill/>
                    </a:lnT>
                    <a:lnB>
                      <a:noFill/>
                    </a:lnB>
                    <a:solidFill>
                      <a:srgbClr val="DDDDDD"/>
                    </a:solidFill>
                  </a:tcPr>
                </a:tc>
                <a:tc>
                  <a:txBody>
                    <a:bodyPr/>
                    <a:lstStyle/>
                    <a:p>
                      <a:r>
                        <a:rPr lang="en-AU" sz="1200"/>
                        <a:t> </a:t>
                      </a:r>
                    </a:p>
                  </a:txBody>
                  <a:tcPr marL="10507" marR="10507" marT="10507" marB="10507" anchor="ctr">
                    <a:lnL>
                      <a:noFill/>
                    </a:lnL>
                    <a:lnR>
                      <a:noFill/>
                    </a:lnR>
                    <a:lnT>
                      <a:noFill/>
                    </a:lnT>
                    <a:lnB>
                      <a:noFill/>
                    </a:lnB>
                    <a:solidFill>
                      <a:srgbClr val="DDDDDD"/>
                    </a:solidFill>
                  </a:tcPr>
                </a:tc>
                <a:tc>
                  <a:txBody>
                    <a:bodyPr/>
                    <a:lstStyle/>
                    <a:p>
                      <a:r>
                        <a:rPr lang="en-AU" sz="1200"/>
                        <a:t>x</a:t>
                      </a:r>
                    </a:p>
                  </a:txBody>
                  <a:tcPr marL="10507" marR="10507" marT="10507" marB="10507" anchor="ctr">
                    <a:lnL>
                      <a:noFill/>
                    </a:lnL>
                    <a:lnR>
                      <a:noFill/>
                    </a:lnR>
                    <a:lnT>
                      <a:noFill/>
                    </a:lnT>
                    <a:lnB>
                      <a:noFill/>
                    </a:lnB>
                    <a:solidFill>
                      <a:srgbClr val="DDDDDD"/>
                    </a:solidFill>
                  </a:tcPr>
                </a:tc>
              </a:tr>
              <a:tr h="215444">
                <a:tc>
                  <a:txBody>
                    <a:bodyPr/>
                    <a:lstStyle/>
                    <a:p>
                      <a:r>
                        <a:rPr lang="en-AU" sz="1200" b="1"/>
                        <a:t>Density</a:t>
                      </a:r>
                      <a:endParaRPr lang="en-AU" sz="1200"/>
                    </a:p>
                  </a:txBody>
                  <a:tcPr marL="10507" marR="10507" marT="10507" marB="10507" anchor="ctr">
                    <a:lnL>
                      <a:noFill/>
                    </a:lnL>
                    <a:lnR>
                      <a:noFill/>
                    </a:lnR>
                    <a:lnT>
                      <a:noFill/>
                    </a:lnT>
                    <a:lnB>
                      <a:noFill/>
                    </a:lnB>
                    <a:solidFill>
                      <a:srgbClr val="DDDDDD"/>
                    </a:solidFill>
                  </a:tcPr>
                </a:tc>
                <a:tc>
                  <a:txBody>
                    <a:bodyPr/>
                    <a:lstStyle/>
                    <a:p>
                      <a:r>
                        <a:rPr lang="en-AU" sz="1200"/>
                        <a:t>homogeneous</a:t>
                      </a:r>
                    </a:p>
                  </a:txBody>
                  <a:tcPr marL="10507" marR="10507" marT="10507" marB="10507" anchor="ctr">
                    <a:lnL>
                      <a:noFill/>
                    </a:lnL>
                    <a:lnR>
                      <a:noFill/>
                    </a:lnR>
                    <a:lnT>
                      <a:noFill/>
                    </a:lnT>
                    <a:lnB>
                      <a:noFill/>
                    </a:lnB>
                    <a:solidFill>
                      <a:srgbClr val="DDDDDD"/>
                    </a:solidFill>
                  </a:tcPr>
                </a:tc>
                <a:tc>
                  <a:txBody>
                    <a:bodyPr/>
                    <a:lstStyle/>
                    <a:p>
                      <a:r>
                        <a:rPr lang="en-AU" sz="1200"/>
                        <a:t>x</a:t>
                      </a:r>
                    </a:p>
                  </a:txBody>
                  <a:tcPr marL="10507" marR="10507" marT="10507" marB="10507" anchor="ctr">
                    <a:lnL>
                      <a:noFill/>
                    </a:lnL>
                    <a:lnR>
                      <a:noFill/>
                    </a:lnR>
                    <a:lnT>
                      <a:noFill/>
                    </a:lnT>
                    <a:lnB>
                      <a:noFill/>
                    </a:lnB>
                    <a:solidFill>
                      <a:srgbClr val="DDDDDD"/>
                    </a:solidFill>
                  </a:tcPr>
                </a:tc>
                <a:tc>
                  <a:txBody>
                    <a:bodyPr/>
                    <a:lstStyle/>
                    <a:p>
                      <a:r>
                        <a:rPr lang="en-AU" sz="1200"/>
                        <a:t> </a:t>
                      </a:r>
                    </a:p>
                  </a:txBody>
                  <a:tcPr marL="10507" marR="10507" marT="10507" marB="10507" anchor="ctr">
                    <a:lnL>
                      <a:noFill/>
                    </a:lnL>
                    <a:lnR>
                      <a:noFill/>
                    </a:lnR>
                    <a:lnT>
                      <a:noFill/>
                    </a:lnT>
                    <a:lnB>
                      <a:noFill/>
                    </a:lnB>
                    <a:solidFill>
                      <a:srgbClr val="DDDDDD"/>
                    </a:solidFill>
                  </a:tcPr>
                </a:tc>
              </a:tr>
              <a:tr h="215444">
                <a:tc>
                  <a:txBody>
                    <a:bodyPr/>
                    <a:lstStyle/>
                    <a:p>
                      <a:r>
                        <a:rPr lang="en-AU" sz="1200"/>
                        <a:t> </a:t>
                      </a:r>
                    </a:p>
                  </a:txBody>
                  <a:tcPr marL="10507" marR="10507" marT="10507" marB="10507" anchor="ctr">
                    <a:lnL>
                      <a:noFill/>
                    </a:lnL>
                    <a:lnR>
                      <a:noFill/>
                    </a:lnR>
                    <a:lnT>
                      <a:noFill/>
                    </a:lnT>
                    <a:lnB>
                      <a:noFill/>
                    </a:lnB>
                    <a:solidFill>
                      <a:srgbClr val="DDDDDD"/>
                    </a:solidFill>
                  </a:tcPr>
                </a:tc>
                <a:tc>
                  <a:txBody>
                    <a:bodyPr/>
                    <a:lstStyle/>
                    <a:p>
                      <a:r>
                        <a:rPr lang="en-AU" sz="1200"/>
                        <a:t>heterogenous</a:t>
                      </a:r>
                    </a:p>
                  </a:txBody>
                  <a:tcPr marL="10507" marR="10507" marT="10507" marB="10507" anchor="ctr">
                    <a:lnL>
                      <a:noFill/>
                    </a:lnL>
                    <a:lnR>
                      <a:noFill/>
                    </a:lnR>
                    <a:lnT>
                      <a:noFill/>
                    </a:lnT>
                    <a:lnB>
                      <a:noFill/>
                    </a:lnB>
                    <a:solidFill>
                      <a:srgbClr val="DDDDDD"/>
                    </a:solidFill>
                  </a:tcPr>
                </a:tc>
                <a:tc>
                  <a:txBody>
                    <a:bodyPr/>
                    <a:lstStyle/>
                    <a:p>
                      <a:r>
                        <a:rPr lang="en-AU" sz="1200"/>
                        <a:t> </a:t>
                      </a:r>
                    </a:p>
                  </a:txBody>
                  <a:tcPr marL="10507" marR="10507" marT="10507" marB="10507" anchor="ctr">
                    <a:lnL>
                      <a:noFill/>
                    </a:lnL>
                    <a:lnR>
                      <a:noFill/>
                    </a:lnR>
                    <a:lnT>
                      <a:noFill/>
                    </a:lnT>
                    <a:lnB>
                      <a:noFill/>
                    </a:lnB>
                    <a:solidFill>
                      <a:srgbClr val="DDDDDD"/>
                    </a:solidFill>
                  </a:tcPr>
                </a:tc>
                <a:tc>
                  <a:txBody>
                    <a:bodyPr/>
                    <a:lstStyle/>
                    <a:p>
                      <a:r>
                        <a:rPr lang="en-AU" sz="1200"/>
                        <a:t>x</a:t>
                      </a:r>
                    </a:p>
                  </a:txBody>
                  <a:tcPr marL="10507" marR="10507" marT="10507" marB="10507" anchor="ctr">
                    <a:lnL>
                      <a:noFill/>
                    </a:lnL>
                    <a:lnR>
                      <a:noFill/>
                    </a:lnR>
                    <a:lnT>
                      <a:noFill/>
                    </a:lnT>
                    <a:lnB>
                      <a:noFill/>
                    </a:lnB>
                    <a:solidFill>
                      <a:srgbClr val="DDDDDD"/>
                    </a:solidFill>
                  </a:tcPr>
                </a:tc>
              </a:tr>
              <a:tr h="215444">
                <a:tc>
                  <a:txBody>
                    <a:bodyPr/>
                    <a:lstStyle/>
                    <a:p>
                      <a:r>
                        <a:rPr lang="en-AU" sz="1200" b="1"/>
                        <a:t>Size and number</a:t>
                      </a:r>
                      <a:endParaRPr lang="en-AU" sz="1200"/>
                    </a:p>
                  </a:txBody>
                  <a:tcPr marL="10507" marR="10507" marT="10507" marB="10507" anchor="ctr">
                    <a:lnL>
                      <a:noFill/>
                    </a:lnL>
                    <a:lnR>
                      <a:noFill/>
                    </a:lnR>
                    <a:lnT>
                      <a:noFill/>
                    </a:lnT>
                    <a:lnB>
                      <a:noFill/>
                    </a:lnB>
                    <a:solidFill>
                      <a:srgbClr val="DDDDDD"/>
                    </a:solidFill>
                  </a:tcPr>
                </a:tc>
                <a:tc>
                  <a:txBody>
                    <a:bodyPr/>
                    <a:lstStyle/>
                    <a:p>
                      <a:r>
                        <a:rPr lang="en-AU" sz="1200"/>
                        <a:t>size in mm</a:t>
                      </a:r>
                    </a:p>
                  </a:txBody>
                  <a:tcPr marL="10507" marR="10507" marT="10507" marB="10507" anchor="ctr">
                    <a:lnL>
                      <a:noFill/>
                    </a:lnL>
                    <a:lnR>
                      <a:noFill/>
                    </a:lnR>
                    <a:lnT>
                      <a:noFill/>
                    </a:lnT>
                    <a:lnB>
                      <a:noFill/>
                    </a:lnB>
                    <a:solidFill>
                      <a:srgbClr val="DDDDDD"/>
                    </a:solidFill>
                  </a:tcPr>
                </a:tc>
                <a:tc>
                  <a:txBody>
                    <a:bodyPr/>
                    <a:lstStyle/>
                    <a:p>
                      <a:r>
                        <a:rPr lang="en-AU" sz="1200"/>
                        <a:t>x ( &gt;1 )</a:t>
                      </a:r>
                    </a:p>
                  </a:txBody>
                  <a:tcPr marL="10507" marR="10507" marT="10507" marB="10507" anchor="ctr">
                    <a:lnL>
                      <a:noFill/>
                    </a:lnL>
                    <a:lnR>
                      <a:noFill/>
                    </a:lnR>
                    <a:lnT>
                      <a:noFill/>
                    </a:lnT>
                    <a:lnB>
                      <a:noFill/>
                    </a:lnB>
                    <a:solidFill>
                      <a:srgbClr val="DDDDDD"/>
                    </a:solidFill>
                  </a:tcPr>
                </a:tc>
                <a:tc>
                  <a:txBody>
                    <a:bodyPr/>
                    <a:lstStyle/>
                    <a:p>
                      <a:r>
                        <a:rPr lang="en-AU" sz="1200"/>
                        <a:t>x ( &lt; 0.2 to 1 )</a:t>
                      </a:r>
                    </a:p>
                  </a:txBody>
                  <a:tcPr marL="10507" marR="10507" marT="10507" marB="10507" anchor="ctr">
                    <a:lnL>
                      <a:noFill/>
                    </a:lnL>
                    <a:lnR>
                      <a:noFill/>
                    </a:lnR>
                    <a:lnT>
                      <a:noFill/>
                    </a:lnT>
                    <a:lnB>
                      <a:noFill/>
                    </a:lnB>
                    <a:solidFill>
                      <a:srgbClr val="DDDDDD"/>
                    </a:solidFill>
                  </a:tcPr>
                </a:tc>
              </a:tr>
              <a:tr h="334509">
                <a:tc>
                  <a:txBody>
                    <a:bodyPr/>
                    <a:lstStyle/>
                    <a:p>
                      <a:r>
                        <a:rPr lang="en-AU" sz="1200"/>
                        <a:t> </a:t>
                      </a:r>
                    </a:p>
                  </a:txBody>
                  <a:tcPr marL="10507" marR="10507" marT="10507" marB="10507" anchor="ctr">
                    <a:lnL>
                      <a:noFill/>
                    </a:lnL>
                    <a:lnR>
                      <a:noFill/>
                    </a:lnR>
                    <a:lnT>
                      <a:noFill/>
                    </a:lnT>
                    <a:lnB>
                      <a:noFill/>
                    </a:lnB>
                    <a:solidFill>
                      <a:srgbClr val="DDDDDD"/>
                    </a:solidFill>
                  </a:tcPr>
                </a:tc>
                <a:tc>
                  <a:txBody>
                    <a:bodyPr/>
                    <a:lstStyle/>
                    <a:p>
                      <a:r>
                        <a:rPr lang="en-AU" sz="1200" dirty="0"/>
                        <a:t>number per cubic centimetre</a:t>
                      </a:r>
                    </a:p>
                  </a:txBody>
                  <a:tcPr marL="10507" marR="10507" marT="10507" marB="10507" anchor="ctr">
                    <a:lnL>
                      <a:noFill/>
                    </a:lnL>
                    <a:lnR>
                      <a:noFill/>
                    </a:lnR>
                    <a:lnT>
                      <a:noFill/>
                    </a:lnT>
                    <a:lnB>
                      <a:noFill/>
                    </a:lnB>
                    <a:solidFill>
                      <a:srgbClr val="DDDDDD"/>
                    </a:solidFill>
                  </a:tcPr>
                </a:tc>
                <a:tc>
                  <a:txBody>
                    <a:bodyPr/>
                    <a:lstStyle/>
                    <a:p>
                      <a:r>
                        <a:rPr lang="en-AU" sz="1200"/>
                        <a:t>x ( &lt; 3.5 )</a:t>
                      </a:r>
                    </a:p>
                  </a:txBody>
                  <a:tcPr marL="10507" marR="10507" marT="10507" marB="10507" anchor="ctr">
                    <a:lnL>
                      <a:noFill/>
                    </a:lnL>
                    <a:lnR>
                      <a:noFill/>
                    </a:lnR>
                    <a:lnT>
                      <a:noFill/>
                    </a:lnT>
                    <a:lnB>
                      <a:noFill/>
                    </a:lnB>
                    <a:solidFill>
                      <a:srgbClr val="DDDDDD"/>
                    </a:solidFill>
                  </a:tcPr>
                </a:tc>
                <a:tc>
                  <a:txBody>
                    <a:bodyPr/>
                    <a:lstStyle/>
                    <a:p>
                      <a:r>
                        <a:rPr lang="en-AU" sz="1200" dirty="0"/>
                        <a:t>x ( &gt; 3-5 )</a:t>
                      </a:r>
                    </a:p>
                  </a:txBody>
                  <a:tcPr marL="10507" marR="10507" marT="10507" marB="10507" anchor="ctr">
                    <a:lnL>
                      <a:noFill/>
                    </a:lnL>
                    <a:lnR>
                      <a:noFill/>
                    </a:lnR>
                    <a:lnT>
                      <a:noFill/>
                    </a:lnT>
                    <a:lnB>
                      <a:noFill/>
                    </a:lnB>
                    <a:solidFill>
                      <a:srgbClr val="DDDDDD"/>
                    </a:solidFill>
                  </a:tcPr>
                </a:tc>
              </a:tr>
            </a:tbl>
          </a:graphicData>
        </a:graphic>
      </p:graphicFrame>
      <p:sp>
        <p:nvSpPr>
          <p:cNvPr id="5" name="Rectangle 4"/>
          <p:cNvSpPr/>
          <p:nvPr/>
        </p:nvSpPr>
        <p:spPr>
          <a:xfrm>
            <a:off x="1071538" y="285728"/>
            <a:ext cx="6357982" cy="369332"/>
          </a:xfrm>
          <a:prstGeom prst="rect">
            <a:avLst/>
          </a:prstGeom>
        </p:spPr>
        <p:txBody>
          <a:bodyPr wrap="square">
            <a:spAutoFit/>
          </a:bodyPr>
          <a:lstStyle/>
          <a:p>
            <a:r>
              <a:rPr lang="en-AU" dirty="0" smtClean="0"/>
              <a:t>Benign and malignant indicators for micro calcifications</a:t>
            </a:r>
            <a:endParaRPr lang="en-AU" dirty="0"/>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500042"/>
            <a:ext cx="8572560" cy="5909310"/>
          </a:xfrm>
          <a:prstGeom prst="rect">
            <a:avLst/>
          </a:prstGeom>
        </p:spPr>
        <p:txBody>
          <a:bodyPr wrap="square">
            <a:spAutoFit/>
          </a:bodyPr>
          <a:lstStyle/>
          <a:p>
            <a:endParaRPr lang="en-AU" dirty="0" smtClean="0"/>
          </a:p>
          <a:p>
            <a:r>
              <a:rPr lang="en-AU" b="1" dirty="0" smtClean="0"/>
              <a:t>If the </a:t>
            </a:r>
            <a:r>
              <a:rPr lang="en-AU" b="1" dirty="0" err="1" smtClean="0"/>
              <a:t>microcalcifications</a:t>
            </a:r>
            <a:r>
              <a:rPr lang="en-AU" b="1" dirty="0" smtClean="0"/>
              <a:t> are </a:t>
            </a:r>
          </a:p>
          <a:p>
            <a:endParaRPr lang="en-AU" dirty="0" smtClean="0"/>
          </a:p>
          <a:p>
            <a:pPr>
              <a:buFont typeface="Arial" pitchFamily="34" charset="0"/>
              <a:buChar char="•"/>
            </a:pPr>
            <a:r>
              <a:rPr lang="en-AU" dirty="0" smtClean="0"/>
              <a:t>‘</a:t>
            </a:r>
            <a:r>
              <a:rPr lang="en-AU" dirty="0" err="1" smtClean="0"/>
              <a:t>Powderish</a:t>
            </a:r>
            <a:r>
              <a:rPr lang="en-AU" dirty="0" smtClean="0"/>
              <a:t>’, with either a fine, </a:t>
            </a:r>
            <a:r>
              <a:rPr lang="en-AU" dirty="0" err="1" smtClean="0"/>
              <a:t>indescernible</a:t>
            </a:r>
            <a:r>
              <a:rPr lang="en-AU" dirty="0" smtClean="0"/>
              <a:t>, or ‘cotton ball’ appearance, then the probability of DCIS is about 47%, and most frequently results in a ‘low-grade’ cancer. </a:t>
            </a:r>
          </a:p>
          <a:p>
            <a:endParaRPr lang="en-AU" dirty="0" smtClean="0"/>
          </a:p>
          <a:p>
            <a:endParaRPr lang="en-AU" dirty="0" smtClean="0"/>
          </a:p>
          <a:p>
            <a:pPr>
              <a:buFont typeface="Arial" pitchFamily="34" charset="0"/>
              <a:buChar char="•"/>
            </a:pPr>
            <a:r>
              <a:rPr lang="en-AU" dirty="0" smtClean="0"/>
              <a:t>Crushed Stone’ characteristic, appearing either as coarse, granular, angular, broken-needle-tip, arrowhead, or a spearhead shape, then the probability of DCIS is about 61%, the breast cancer classified as low to intermediate-grade. </a:t>
            </a:r>
          </a:p>
          <a:p>
            <a:endParaRPr lang="en-AU" dirty="0" smtClean="0"/>
          </a:p>
          <a:p>
            <a:endParaRPr lang="en-AU" dirty="0" smtClean="0"/>
          </a:p>
          <a:p>
            <a:pPr>
              <a:buFont typeface="Arial" pitchFamily="34" charset="0"/>
              <a:buChar char="•"/>
            </a:pPr>
            <a:r>
              <a:rPr lang="en-AU" dirty="0" smtClean="0"/>
              <a:t> Casting’ appearance, then the probability of DCIS is about 96%, the breast cancer classified as high-grade.</a:t>
            </a:r>
          </a:p>
          <a:p>
            <a:pPr>
              <a:buFont typeface="Arial" pitchFamily="34" charset="0"/>
              <a:buChar char="•"/>
            </a:pPr>
            <a:endParaRPr lang="en-AU" dirty="0" smtClean="0"/>
          </a:p>
          <a:p>
            <a:r>
              <a:rPr lang="en-AU" dirty="0" smtClean="0"/>
              <a:t>Casting </a:t>
            </a:r>
            <a:r>
              <a:rPr lang="en-AU" dirty="0" err="1" smtClean="0"/>
              <a:t>microcalcifications</a:t>
            </a:r>
            <a:r>
              <a:rPr lang="en-AU" dirty="0" smtClean="0"/>
              <a:t> typically appear in two variations.             </a:t>
            </a:r>
          </a:p>
          <a:p>
            <a:r>
              <a:rPr lang="en-AU" dirty="0" smtClean="0"/>
              <a:t> </a:t>
            </a:r>
            <a:r>
              <a:rPr lang="en-AU" b="1" dirty="0" smtClean="0"/>
              <a:t>Variant A </a:t>
            </a:r>
            <a:r>
              <a:rPr lang="en-AU" dirty="0" smtClean="0"/>
              <a:t>is called ‘dense casting, with linear and branched, fragmented, or irregular features.</a:t>
            </a:r>
          </a:p>
          <a:p>
            <a:r>
              <a:rPr lang="en-AU" dirty="0" smtClean="0"/>
              <a:t> </a:t>
            </a:r>
            <a:r>
              <a:rPr lang="en-AU" b="1" dirty="0" smtClean="0"/>
              <a:t>Variant B </a:t>
            </a:r>
            <a:r>
              <a:rPr lang="en-AU" dirty="0" smtClean="0"/>
              <a:t>is called ‘dotted casting’, with granular and branched, dotted, or snakeskin-like features.</a:t>
            </a:r>
          </a:p>
          <a:p>
            <a:endParaRPr lang="en-AU" dirty="0" smtClean="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71990" cy="1143000"/>
          </a:xfrm>
        </p:spPr>
        <p:txBody>
          <a:bodyPr/>
          <a:lstStyle/>
          <a:p>
            <a:r>
              <a:rPr lang="en-AU" dirty="0" smtClean="0"/>
              <a:t>Triple assessment </a:t>
            </a:r>
            <a:endParaRPr lang="en-AU" dirty="0"/>
          </a:p>
        </p:txBody>
      </p:sp>
      <p:sp>
        <p:nvSpPr>
          <p:cNvPr id="4" name="Rectangle 3"/>
          <p:cNvSpPr/>
          <p:nvPr/>
        </p:nvSpPr>
        <p:spPr>
          <a:xfrm>
            <a:off x="214282" y="1142984"/>
            <a:ext cx="5429288" cy="5232202"/>
          </a:xfrm>
          <a:prstGeom prst="rect">
            <a:avLst/>
          </a:prstGeom>
        </p:spPr>
        <p:txBody>
          <a:bodyPr wrap="square">
            <a:spAutoFit/>
          </a:bodyPr>
          <a:lstStyle/>
          <a:p>
            <a:r>
              <a:rPr lang="en-AU" sz="2000" b="1" dirty="0" smtClean="0"/>
              <a:t>Diagnostic tests – all breast lumps or suspected carcinoma </a:t>
            </a:r>
          </a:p>
          <a:p>
            <a:endParaRPr lang="en-AU" dirty="0" smtClean="0"/>
          </a:p>
          <a:p>
            <a:pPr marL="342900" indent="-342900">
              <a:buAutoNum type="arabicPeriod"/>
            </a:pPr>
            <a:r>
              <a:rPr lang="en-AU" dirty="0" smtClean="0"/>
              <a:t>History and clinical examination </a:t>
            </a:r>
          </a:p>
          <a:p>
            <a:pPr marL="342900" indent="-342900">
              <a:buAutoNum type="arabicPeriod"/>
            </a:pPr>
            <a:r>
              <a:rPr lang="en-AU" dirty="0" smtClean="0"/>
              <a:t>Radiological assessments </a:t>
            </a:r>
          </a:p>
          <a:p>
            <a:pPr marL="342900" indent="-342900">
              <a:buAutoNum type="arabicPeriod"/>
            </a:pPr>
            <a:r>
              <a:rPr lang="en-AU" dirty="0" smtClean="0"/>
              <a:t>Cytological assessment</a:t>
            </a:r>
          </a:p>
          <a:p>
            <a:pPr marL="342900" indent="-342900"/>
            <a:endParaRPr lang="en-AU" dirty="0" smtClean="0"/>
          </a:p>
          <a:p>
            <a:pPr marL="342900" indent="-342900"/>
            <a:endParaRPr lang="en-AU" dirty="0" smtClean="0"/>
          </a:p>
          <a:p>
            <a:pPr marL="342900" indent="-342900"/>
            <a:r>
              <a:rPr lang="en-AU" b="1" dirty="0" smtClean="0"/>
              <a:t>  Staging investigation </a:t>
            </a:r>
            <a:endParaRPr lang="en-AU" dirty="0" smtClean="0"/>
          </a:p>
          <a:p>
            <a:pPr marL="342900" indent="-342900">
              <a:buAutoNum type="arabicPeriod"/>
            </a:pPr>
            <a:r>
              <a:rPr lang="en-AU" dirty="0" smtClean="0"/>
              <a:t>Liver US</a:t>
            </a:r>
          </a:p>
          <a:p>
            <a:pPr marL="342900" indent="-342900">
              <a:buAutoNum type="arabicPeriod"/>
            </a:pPr>
            <a:r>
              <a:rPr lang="en-AU" dirty="0" smtClean="0"/>
              <a:t>Staging CT </a:t>
            </a:r>
          </a:p>
          <a:p>
            <a:pPr marL="342900" indent="-342900">
              <a:buAutoNum type="arabicPeriod"/>
            </a:pPr>
            <a:r>
              <a:rPr lang="en-AU" dirty="0" smtClean="0"/>
              <a:t>Chest x ray </a:t>
            </a:r>
          </a:p>
          <a:p>
            <a:pPr marL="342900" indent="-342900">
              <a:buAutoNum type="arabicPeriod"/>
            </a:pPr>
            <a:r>
              <a:rPr lang="en-AU" dirty="0" smtClean="0"/>
              <a:t>Bone scan</a:t>
            </a:r>
          </a:p>
          <a:p>
            <a:pPr marL="342900" indent="-342900"/>
            <a:endParaRPr lang="en-AU" dirty="0" smtClean="0"/>
          </a:p>
          <a:p>
            <a:pPr marL="342900" indent="-342900"/>
            <a:r>
              <a:rPr lang="en-AU" dirty="0" smtClean="0"/>
              <a:t> </a:t>
            </a:r>
            <a:r>
              <a:rPr lang="en-AU" sz="2000" b="1" dirty="0" smtClean="0"/>
              <a:t>Sensitivity of triple assessment with regard to histopathology is 100,  Specificity is  99.3% and concordance is 99.3%. </a:t>
            </a:r>
          </a:p>
          <a:p>
            <a:pPr marL="342900" indent="-342900"/>
            <a:endParaRPr lang="en-AU" dirty="0" smtClean="0"/>
          </a:p>
        </p:txBody>
      </p:sp>
      <p:pic>
        <p:nvPicPr>
          <p:cNvPr id="5" name="Picture 7" descr="clinical-breast-exam-200"/>
          <p:cNvPicPr>
            <a:picLocks noChangeAspect="1" noChangeArrowheads="1"/>
          </p:cNvPicPr>
          <p:nvPr/>
        </p:nvPicPr>
        <p:blipFill>
          <a:blip r:embed="rId3"/>
          <a:srcRect/>
          <a:stretch>
            <a:fillRect/>
          </a:stretch>
        </p:blipFill>
        <p:spPr bwMode="auto">
          <a:xfrm>
            <a:off x="5979022" y="0"/>
            <a:ext cx="3164977" cy="1357298"/>
          </a:xfrm>
          <a:prstGeom prst="rect">
            <a:avLst/>
          </a:prstGeom>
          <a:noFill/>
          <a:ln w="38100">
            <a:solidFill>
              <a:schemeClr val="tx1"/>
            </a:solidFill>
            <a:miter lim="800000"/>
            <a:headEnd/>
            <a:tailEnd/>
          </a:ln>
        </p:spPr>
      </p:pic>
      <p:pic>
        <p:nvPicPr>
          <p:cNvPr id="6" name="Picture 10" descr="breast_ultrasound-large"/>
          <p:cNvPicPr>
            <a:picLocks noChangeAspect="1" noChangeArrowheads="1"/>
          </p:cNvPicPr>
          <p:nvPr/>
        </p:nvPicPr>
        <p:blipFill>
          <a:blip r:embed="rId4"/>
          <a:srcRect/>
          <a:stretch>
            <a:fillRect/>
          </a:stretch>
        </p:blipFill>
        <p:spPr bwMode="auto">
          <a:xfrm>
            <a:off x="5929322" y="1428736"/>
            <a:ext cx="3214678" cy="1714512"/>
          </a:xfrm>
          <a:prstGeom prst="rect">
            <a:avLst/>
          </a:prstGeom>
          <a:noFill/>
          <a:ln w="9525">
            <a:solidFill>
              <a:schemeClr val="tx1"/>
            </a:solidFill>
            <a:miter lim="800000"/>
            <a:headEnd/>
            <a:tailEnd/>
          </a:ln>
        </p:spPr>
      </p:pic>
      <p:pic>
        <p:nvPicPr>
          <p:cNvPr id="7" name="Picture 9" descr="mmg"/>
          <p:cNvPicPr>
            <a:picLocks noChangeAspect="1" noChangeArrowheads="1"/>
          </p:cNvPicPr>
          <p:nvPr/>
        </p:nvPicPr>
        <p:blipFill>
          <a:blip r:embed="rId5"/>
          <a:srcRect r="30014" b="28119"/>
          <a:stretch>
            <a:fillRect/>
          </a:stretch>
        </p:blipFill>
        <p:spPr bwMode="auto">
          <a:xfrm>
            <a:off x="6000760" y="3143248"/>
            <a:ext cx="3143240" cy="1643074"/>
          </a:xfrm>
          <a:prstGeom prst="rect">
            <a:avLst/>
          </a:prstGeom>
          <a:noFill/>
          <a:ln w="38100">
            <a:solidFill>
              <a:schemeClr val="tx1"/>
            </a:solidFill>
            <a:miter lim="800000"/>
            <a:headEnd/>
            <a:tailEnd/>
          </a:ln>
        </p:spPr>
      </p:pic>
      <p:pic>
        <p:nvPicPr>
          <p:cNvPr id="8" name="Picture 8" descr="images-image_popup-w7_corebiopsy"/>
          <p:cNvPicPr>
            <a:picLocks noChangeAspect="1" noChangeArrowheads="1"/>
          </p:cNvPicPr>
          <p:nvPr/>
        </p:nvPicPr>
        <p:blipFill>
          <a:blip r:embed="rId6"/>
          <a:srcRect b="8119"/>
          <a:stretch>
            <a:fillRect/>
          </a:stretch>
        </p:blipFill>
        <p:spPr bwMode="auto">
          <a:xfrm>
            <a:off x="6000760" y="4748191"/>
            <a:ext cx="3143240" cy="2109809"/>
          </a:xfrm>
          <a:prstGeom prst="rect">
            <a:avLst/>
          </a:prstGeom>
          <a:noFill/>
          <a:ln w="38100">
            <a:solidFill>
              <a:schemeClr val="tx1"/>
            </a:solid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2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docrohan.files.wordpress.com/2014/07/img_20140701_154631.jpg"/>
          <p:cNvPicPr/>
          <p:nvPr/>
        </p:nvPicPr>
        <p:blipFill>
          <a:blip r:embed="rId3" cstate="print"/>
          <a:srcRect/>
          <a:stretch>
            <a:fillRect/>
          </a:stretch>
        </p:blipFill>
        <p:spPr bwMode="auto">
          <a:xfrm>
            <a:off x="5429256" y="3714752"/>
            <a:ext cx="3438525" cy="2732946"/>
          </a:xfrm>
          <a:prstGeom prst="rect">
            <a:avLst/>
          </a:prstGeom>
          <a:noFill/>
          <a:ln w="9525">
            <a:noFill/>
            <a:miter lim="800000"/>
            <a:headEnd/>
            <a:tailEnd/>
          </a:ln>
        </p:spPr>
      </p:pic>
      <p:sp>
        <p:nvSpPr>
          <p:cNvPr id="5" name="Rectangle 4"/>
          <p:cNvSpPr/>
          <p:nvPr/>
        </p:nvSpPr>
        <p:spPr>
          <a:xfrm>
            <a:off x="428596" y="357166"/>
            <a:ext cx="7643866" cy="1754326"/>
          </a:xfrm>
          <a:prstGeom prst="rect">
            <a:avLst/>
          </a:prstGeom>
        </p:spPr>
        <p:txBody>
          <a:bodyPr wrap="square">
            <a:spAutoFit/>
          </a:bodyPr>
          <a:lstStyle/>
          <a:p>
            <a:r>
              <a:rPr lang="en-AU" dirty="0" smtClean="0"/>
              <a:t>An </a:t>
            </a:r>
            <a:r>
              <a:rPr lang="en-AU" dirty="0" err="1" smtClean="0"/>
              <a:t>axillary</a:t>
            </a:r>
            <a:r>
              <a:rPr lang="en-AU" dirty="0" smtClean="0"/>
              <a:t> lymph node that seems enlarged on a mammogram could contain cancer</a:t>
            </a:r>
          </a:p>
          <a:p>
            <a:r>
              <a:rPr lang="en-AU" dirty="0" smtClean="0"/>
              <a:t> However, </a:t>
            </a:r>
            <a:r>
              <a:rPr lang="en-AU" dirty="0" err="1" smtClean="0"/>
              <a:t>mammographical</a:t>
            </a:r>
            <a:r>
              <a:rPr lang="en-AU" dirty="0" smtClean="0"/>
              <a:t> features of benign and malignant </a:t>
            </a:r>
            <a:r>
              <a:rPr lang="en-AU" dirty="0" err="1" smtClean="0"/>
              <a:t>lymphadenopathy</a:t>
            </a:r>
            <a:r>
              <a:rPr lang="en-AU" dirty="0" smtClean="0"/>
              <a:t> are quite often indistinguishable. </a:t>
            </a:r>
          </a:p>
          <a:p>
            <a:r>
              <a:rPr lang="en-AU" dirty="0" smtClean="0"/>
              <a:t>Sometimes the presence of </a:t>
            </a:r>
            <a:r>
              <a:rPr lang="en-AU" dirty="0" err="1" smtClean="0"/>
              <a:t>intranodal</a:t>
            </a:r>
            <a:r>
              <a:rPr lang="en-AU" dirty="0" smtClean="0"/>
              <a:t> calcifications can be more suggestive of malignancy as well.</a:t>
            </a:r>
            <a:endParaRPr lang="en-AU" dirty="0"/>
          </a:p>
        </p:txBody>
      </p:sp>
      <p:sp>
        <p:nvSpPr>
          <p:cNvPr id="6" name="Rectangle 5"/>
          <p:cNvSpPr/>
          <p:nvPr/>
        </p:nvSpPr>
        <p:spPr>
          <a:xfrm>
            <a:off x="642910" y="2428868"/>
            <a:ext cx="4572000" cy="2862322"/>
          </a:xfrm>
          <a:prstGeom prst="rect">
            <a:avLst/>
          </a:prstGeom>
        </p:spPr>
        <p:txBody>
          <a:bodyPr>
            <a:spAutoFit/>
          </a:bodyPr>
          <a:lstStyle/>
          <a:p>
            <a:r>
              <a:rPr lang="en-AU" dirty="0" smtClean="0"/>
              <a:t>As a rule of thumb, an </a:t>
            </a:r>
            <a:r>
              <a:rPr lang="en-AU" dirty="0" err="1" smtClean="0"/>
              <a:t>axillary</a:t>
            </a:r>
            <a:r>
              <a:rPr lang="en-AU" dirty="0" smtClean="0"/>
              <a:t> lymph node is suspicious if its size is greater than 2 cm and with no fatty </a:t>
            </a:r>
            <a:r>
              <a:rPr lang="en-AU" dirty="0" err="1" smtClean="0"/>
              <a:t>hilum</a:t>
            </a:r>
            <a:r>
              <a:rPr lang="en-AU" dirty="0" smtClean="0"/>
              <a:t>.</a:t>
            </a:r>
          </a:p>
          <a:p>
            <a:r>
              <a:rPr lang="en-AU" dirty="0" smtClean="0"/>
              <a:t> More </a:t>
            </a:r>
            <a:r>
              <a:rPr lang="en-AU" dirty="0" err="1" smtClean="0"/>
              <a:t>precicely</a:t>
            </a:r>
            <a:r>
              <a:rPr lang="en-AU" dirty="0" smtClean="0"/>
              <a:t>, when a lymph node has a fatty </a:t>
            </a:r>
            <a:r>
              <a:rPr lang="en-AU" dirty="0" err="1" smtClean="0"/>
              <a:t>hilum</a:t>
            </a:r>
            <a:r>
              <a:rPr lang="en-AU" dirty="0" smtClean="0"/>
              <a:t> visible, the outer cortex should be 5 </a:t>
            </a:r>
            <a:r>
              <a:rPr lang="en-AU" dirty="0" err="1" smtClean="0"/>
              <a:t>millimeters</a:t>
            </a:r>
            <a:r>
              <a:rPr lang="en-AU" dirty="0" smtClean="0"/>
              <a:t> thick at most, and usually less. </a:t>
            </a:r>
          </a:p>
          <a:p>
            <a:endParaRPr lang="en-AU" dirty="0" smtClean="0"/>
          </a:p>
          <a:p>
            <a:r>
              <a:rPr lang="en-AU" dirty="0" smtClean="0"/>
              <a:t>When the cortex is 6mm or thicker, chances of cancer spread into the lymph node are significant. </a:t>
            </a:r>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snt152.afx.ms/att/GetInline.aspx?messageid=777780e7-c566-11e4-beaa-00215ad735cc&amp;attindex=1&amp;cp=-1&amp;attdepth=1&amp;imgsrc=cid%3a854&amp;cid=3329d5f7a87fab95&amp;shared=1&amp;blob=MHxJTUdfMjQ2OS5qcGd8aW1hZ2UvanBlZw_3d_3d&amp;hm__login=azraalam2001&amp;hm__domain=hotmail.com&amp;ip=10.148.186.8&amp;d=d135&amp;mf=0&amp;hm__ts=Sun%2c%2008%20Mar%202015%2007%3a45%3a52%20GMT&amp;st=%2800014A608EBF6CE2%29&amp;hm__ha=01_289ea42c9121386388d4f071fbed6d50a6fe48af2e3e534bdc6e2e78fea5ee55&amp;oneredir=1"/>
          <p:cNvPicPr>
            <a:picLocks noChangeAspect="1" noChangeArrowheads="1"/>
          </p:cNvPicPr>
          <p:nvPr/>
        </p:nvPicPr>
        <p:blipFill>
          <a:blip r:embed="rId3" cstate="print"/>
          <a:srcRect/>
          <a:stretch>
            <a:fillRect/>
          </a:stretch>
        </p:blipFill>
        <p:spPr bwMode="auto">
          <a:xfrm>
            <a:off x="1142976" y="1142984"/>
            <a:ext cx="3486174" cy="4357718"/>
          </a:xfrm>
          <a:prstGeom prst="rect">
            <a:avLst/>
          </a:prstGeom>
          <a:noFill/>
        </p:spPr>
      </p:pic>
      <p:sp>
        <p:nvSpPr>
          <p:cNvPr id="4" name="Rectangle 3"/>
          <p:cNvSpPr/>
          <p:nvPr/>
        </p:nvSpPr>
        <p:spPr>
          <a:xfrm>
            <a:off x="4929190" y="3000372"/>
            <a:ext cx="3929058" cy="369332"/>
          </a:xfrm>
          <a:prstGeom prst="rect">
            <a:avLst/>
          </a:prstGeom>
        </p:spPr>
        <p:txBody>
          <a:bodyPr wrap="square">
            <a:spAutoFit/>
          </a:bodyPr>
          <a:lstStyle/>
          <a:p>
            <a:r>
              <a:rPr lang="en-AU" dirty="0" smtClean="0"/>
              <a:t>Mass with extensive </a:t>
            </a:r>
            <a:r>
              <a:rPr lang="en-AU" dirty="0" err="1" smtClean="0"/>
              <a:t>spiculated</a:t>
            </a:r>
            <a:r>
              <a:rPr lang="en-AU" dirty="0" smtClean="0"/>
              <a:t> margins</a:t>
            </a:r>
            <a:endParaRPr lang="en-AU" dirty="0"/>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snt152.afx.ms/att/GetInline.aspx?messageid=cb091e7b-c566-11e4-8f5c-d89d675f355e&amp;attindex=3&amp;cp=-1&amp;attdepth=3&amp;imgsrc=cid%3a696&amp;cid=3329d5f7a87fab95&amp;shared=1&amp;blob=MXxJTUdfMjk3NC5qcGd8aW1hZ2UvanBlZw_3d_3d&amp;hm__login=azraalam2001&amp;hm__domain=hotmail.com&amp;ip=10.148.186.8&amp;d=d135&amp;mf=0&amp;hm__ts=Sun%2c%2008%20Mar%202015%2007%3a54%3a07%20GMT&amp;st=%2800014A608EBF6CE2%29&amp;hm__ha=01_32998831b77ca04d55c4183dfc57e7794d328d53739fd575ab3fc28593e9081c&amp;oneredir=1"/>
          <p:cNvPicPr>
            <a:picLocks noChangeAspect="1" noChangeArrowheads="1"/>
          </p:cNvPicPr>
          <p:nvPr/>
        </p:nvPicPr>
        <p:blipFill>
          <a:blip r:embed="rId3"/>
          <a:srcRect/>
          <a:stretch>
            <a:fillRect/>
          </a:stretch>
        </p:blipFill>
        <p:spPr bwMode="auto">
          <a:xfrm>
            <a:off x="428596" y="357166"/>
            <a:ext cx="3486150" cy="5457825"/>
          </a:xfrm>
          <a:prstGeom prst="rect">
            <a:avLst/>
          </a:prstGeom>
          <a:noFill/>
        </p:spPr>
      </p:pic>
      <p:pic>
        <p:nvPicPr>
          <p:cNvPr id="3" name="Picture 2" descr="https://snt152.afx.ms/att/GetInline.aspx?messageid=cb091e7b-c566-11e4-8f5c-d89d675f355e&amp;attindex=1&amp;cp=-1&amp;attdepth=1&amp;imgsrc=cid%3a695&amp;cid=3329d5f7a87fab95&amp;shared=1&amp;blob=MHxJTUdfODA0OC5qcGd8aW1hZ2UvanBlZw_3d_3d&amp;hm__login=azraalam2001&amp;hm__domain=hotmail.com&amp;ip=10.148.186.8&amp;d=d135&amp;mf=0&amp;hm__ts=Sun%2c%2008%20Mar%202015%2007%3a54%3a07%20GMT&amp;st=%2800014A608EBF6CE2%29&amp;hm__ha=01_ba24d2b91399aafe13cb008037d9b0fcb8fdbf4b4a5a3066b2a86f14aab17207&amp;oneredir=1"/>
          <p:cNvPicPr>
            <a:picLocks noChangeAspect="1" noChangeArrowheads="1"/>
          </p:cNvPicPr>
          <p:nvPr/>
        </p:nvPicPr>
        <p:blipFill>
          <a:blip r:embed="rId4"/>
          <a:srcRect/>
          <a:stretch>
            <a:fillRect/>
          </a:stretch>
        </p:blipFill>
        <p:spPr bwMode="auto">
          <a:xfrm>
            <a:off x="4929190" y="357166"/>
            <a:ext cx="3914783" cy="5369634"/>
          </a:xfrm>
          <a:prstGeom prst="rect">
            <a:avLst/>
          </a:prstGeom>
          <a:noFill/>
        </p:spPr>
      </p:pic>
      <p:sp>
        <p:nvSpPr>
          <p:cNvPr id="4" name="Rectangle 3"/>
          <p:cNvSpPr/>
          <p:nvPr/>
        </p:nvSpPr>
        <p:spPr>
          <a:xfrm>
            <a:off x="5000628" y="5929330"/>
            <a:ext cx="3929090" cy="646331"/>
          </a:xfrm>
          <a:prstGeom prst="rect">
            <a:avLst/>
          </a:prstGeom>
        </p:spPr>
        <p:txBody>
          <a:bodyPr wrap="square">
            <a:spAutoFit/>
          </a:bodyPr>
          <a:lstStyle/>
          <a:p>
            <a:r>
              <a:rPr lang="en-AU" dirty="0" smtClean="0"/>
              <a:t>Malignant calcification , increased </a:t>
            </a:r>
            <a:r>
              <a:rPr lang="en-AU" dirty="0" err="1" smtClean="0"/>
              <a:t>parenchymal</a:t>
            </a:r>
            <a:r>
              <a:rPr lang="en-AU" dirty="0" smtClean="0"/>
              <a:t> density</a:t>
            </a:r>
            <a:endParaRPr lang="en-AU" dirty="0"/>
          </a:p>
        </p:txBody>
      </p:sp>
      <p:sp>
        <p:nvSpPr>
          <p:cNvPr id="5" name="Rectangle 4"/>
          <p:cNvSpPr/>
          <p:nvPr/>
        </p:nvSpPr>
        <p:spPr>
          <a:xfrm>
            <a:off x="285720" y="6143644"/>
            <a:ext cx="4199804" cy="369332"/>
          </a:xfrm>
          <a:prstGeom prst="rect">
            <a:avLst/>
          </a:prstGeom>
        </p:spPr>
        <p:txBody>
          <a:bodyPr wrap="none">
            <a:spAutoFit/>
          </a:bodyPr>
          <a:lstStyle/>
          <a:p>
            <a:r>
              <a:rPr lang="en-AU" dirty="0" smtClean="0"/>
              <a:t>Reticular calcification  in </a:t>
            </a:r>
            <a:r>
              <a:rPr lang="en-AU" dirty="0" err="1" smtClean="0"/>
              <a:t>intraductal</a:t>
            </a:r>
            <a:r>
              <a:rPr lang="en-AU" dirty="0" smtClean="0"/>
              <a:t> cancer</a:t>
            </a:r>
            <a:endParaRPr lang="en-AU" dirty="0"/>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nt152.afx.ms/att/GetInline.aspx?messageid=e2cfc918-c566-11e4-9c2b-002264c1d622&amp;attindex=1&amp;cp=-1&amp;attdepth=1&amp;imgsrc=cid%3a101&amp;cid=3329d5f7a87fab95&amp;shared=1&amp;blob=MHxJTUdfNjQyNi5qcGd8aW1hZ2UvanBlZw_3d_3d&amp;hm__login=azraalam2001&amp;hm__domain=hotmail.com&amp;ip=10.148.186.8&amp;d=d135&amp;mf=0&amp;hm__ts=Sun%2c%2008%20Mar%202015%2007%3a55%3a05%20GMT&amp;st=%2800014A608EBF6CE2%29&amp;hm__ha=01_5dc894ee2db29cea0adcefdb88bed2755cd2137d6c75849be9206885f748bf20&amp;oneredir=1"/>
          <p:cNvPicPr>
            <a:picLocks noChangeAspect="1" noChangeArrowheads="1"/>
          </p:cNvPicPr>
          <p:nvPr/>
        </p:nvPicPr>
        <p:blipFill>
          <a:blip r:embed="rId3"/>
          <a:srcRect/>
          <a:stretch>
            <a:fillRect/>
          </a:stretch>
        </p:blipFill>
        <p:spPr bwMode="auto">
          <a:xfrm>
            <a:off x="428596" y="357166"/>
            <a:ext cx="4214842" cy="5381626"/>
          </a:xfrm>
          <a:prstGeom prst="rect">
            <a:avLst/>
          </a:prstGeom>
          <a:noFill/>
        </p:spPr>
      </p:pic>
      <p:pic>
        <p:nvPicPr>
          <p:cNvPr id="3" name="Picture 2" descr="C:\Users\Azra\Desktop\IMG_9803.jpg"/>
          <p:cNvPicPr>
            <a:picLocks noChangeAspect="1" noChangeArrowheads="1"/>
          </p:cNvPicPr>
          <p:nvPr/>
        </p:nvPicPr>
        <p:blipFill>
          <a:blip r:embed="rId4" cstate="print"/>
          <a:srcRect/>
          <a:stretch>
            <a:fillRect/>
          </a:stretch>
        </p:blipFill>
        <p:spPr bwMode="auto">
          <a:xfrm>
            <a:off x="5286380" y="357166"/>
            <a:ext cx="3143272" cy="5214950"/>
          </a:xfrm>
          <a:prstGeom prst="rect">
            <a:avLst/>
          </a:prstGeom>
          <a:noFill/>
        </p:spPr>
      </p:pic>
      <p:sp>
        <p:nvSpPr>
          <p:cNvPr id="4" name="Rectangle 3"/>
          <p:cNvSpPr/>
          <p:nvPr/>
        </p:nvSpPr>
        <p:spPr>
          <a:xfrm>
            <a:off x="214282" y="6143644"/>
            <a:ext cx="4572032" cy="369332"/>
          </a:xfrm>
          <a:prstGeom prst="rect">
            <a:avLst/>
          </a:prstGeom>
        </p:spPr>
        <p:txBody>
          <a:bodyPr wrap="square">
            <a:spAutoFit/>
          </a:bodyPr>
          <a:lstStyle/>
          <a:p>
            <a:r>
              <a:rPr lang="en-AU" dirty="0" smtClean="0"/>
              <a:t>Extensive branching ,coalescent calcification </a:t>
            </a:r>
            <a:endParaRPr lang="en-AU" dirty="0"/>
          </a:p>
        </p:txBody>
      </p:sp>
      <p:sp>
        <p:nvSpPr>
          <p:cNvPr id="5" name="Rectangle 4"/>
          <p:cNvSpPr/>
          <p:nvPr/>
        </p:nvSpPr>
        <p:spPr>
          <a:xfrm>
            <a:off x="5143504" y="6000768"/>
            <a:ext cx="2928958" cy="369332"/>
          </a:xfrm>
          <a:prstGeom prst="rect">
            <a:avLst/>
          </a:prstGeom>
        </p:spPr>
        <p:txBody>
          <a:bodyPr wrap="square">
            <a:spAutoFit/>
          </a:bodyPr>
          <a:lstStyle/>
          <a:p>
            <a:r>
              <a:rPr lang="en-AU" dirty="0" smtClean="0"/>
              <a:t>Multifocal carcinoma</a:t>
            </a:r>
            <a:endParaRPr lang="en-AU" dirty="0"/>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Mammographic features of benign lesions</a:t>
            </a:r>
            <a:endParaRPr lang="en-AU" dirty="0"/>
          </a:p>
        </p:txBody>
      </p:sp>
      <p:sp>
        <p:nvSpPr>
          <p:cNvPr id="3" name="Rectangle 2"/>
          <p:cNvSpPr/>
          <p:nvPr/>
        </p:nvSpPr>
        <p:spPr>
          <a:xfrm>
            <a:off x="428596" y="1428736"/>
            <a:ext cx="7929618" cy="4616648"/>
          </a:xfrm>
          <a:prstGeom prst="rect">
            <a:avLst/>
          </a:prstGeom>
        </p:spPr>
        <p:txBody>
          <a:bodyPr wrap="square">
            <a:spAutoFit/>
          </a:bodyPr>
          <a:lstStyle/>
          <a:p>
            <a:pPr>
              <a:buFont typeface="Arial" pitchFamily="34" charset="0"/>
              <a:buChar char="•"/>
            </a:pPr>
            <a:r>
              <a:rPr lang="en-AU" sz="2400" dirty="0" smtClean="0"/>
              <a:t>Outline and shapes</a:t>
            </a:r>
          </a:p>
          <a:p>
            <a:pPr>
              <a:buFont typeface="Arial" pitchFamily="34" charset="0"/>
              <a:buChar char="•"/>
            </a:pPr>
            <a:r>
              <a:rPr lang="en-AU" sz="2400" dirty="0" smtClean="0"/>
              <a:t>  well defined s masses are usually fibro adenoma in young breast or cyst in peri menopausal women</a:t>
            </a:r>
          </a:p>
          <a:p>
            <a:pPr>
              <a:buFont typeface="Arial" pitchFamily="34" charset="0"/>
              <a:buChar char="•"/>
            </a:pPr>
            <a:r>
              <a:rPr lang="en-AU" sz="2400" dirty="0" smtClean="0"/>
              <a:t>Well circumscribed borders</a:t>
            </a:r>
          </a:p>
          <a:p>
            <a:pPr>
              <a:buFont typeface="Arial" pitchFamily="34" charset="0"/>
              <a:buChar char="•"/>
            </a:pPr>
            <a:r>
              <a:rPr lang="en-AU" sz="2400" dirty="0" smtClean="0"/>
              <a:t>Halo sign : complete and partial ring surrounding the periphery of a breast mass</a:t>
            </a:r>
          </a:p>
          <a:p>
            <a:pPr>
              <a:buFont typeface="Arial" pitchFamily="34" charset="0"/>
              <a:buChar char="•"/>
            </a:pPr>
            <a:r>
              <a:rPr lang="en-AU" sz="2400" dirty="0" smtClean="0"/>
              <a:t>A lesion containing material of fat density has high probability of benign lesion </a:t>
            </a:r>
          </a:p>
          <a:p>
            <a:r>
              <a:rPr lang="en-AU" sz="2400" dirty="0" smtClean="0"/>
              <a:t> such as </a:t>
            </a:r>
            <a:r>
              <a:rPr lang="en-AU" sz="2400" dirty="0" err="1" smtClean="0"/>
              <a:t>lipoma</a:t>
            </a:r>
            <a:r>
              <a:rPr lang="en-AU" sz="2400" dirty="0" smtClean="0"/>
              <a:t>, traumatic oil cyst  </a:t>
            </a:r>
          </a:p>
          <a:p>
            <a:pPr>
              <a:buFont typeface="Arial" pitchFamily="34" charset="0"/>
              <a:buChar char="•"/>
            </a:pPr>
            <a:r>
              <a:rPr lang="en-AU" sz="2400" dirty="0" smtClean="0"/>
              <a:t>In general benign lesion are of low density                 </a:t>
            </a:r>
          </a:p>
          <a:p>
            <a:endParaRPr lang="en-AU" dirty="0" smtClean="0"/>
          </a:p>
          <a:p>
            <a:r>
              <a:rPr lang="en-AU" dirty="0" smtClean="0"/>
              <a:t>              </a:t>
            </a:r>
          </a:p>
          <a:p>
            <a:endParaRPr lang="en-AU" dirty="0"/>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zra\Desktop\IMG_4027.jpg"/>
          <p:cNvPicPr>
            <a:picLocks noChangeAspect="1" noChangeArrowheads="1"/>
          </p:cNvPicPr>
          <p:nvPr/>
        </p:nvPicPr>
        <p:blipFill>
          <a:blip r:embed="rId3" cstate="print"/>
          <a:srcRect/>
          <a:stretch>
            <a:fillRect/>
          </a:stretch>
        </p:blipFill>
        <p:spPr bwMode="auto">
          <a:xfrm>
            <a:off x="5072066" y="1285860"/>
            <a:ext cx="2869114" cy="4857760"/>
          </a:xfrm>
          <a:prstGeom prst="rect">
            <a:avLst/>
          </a:prstGeom>
          <a:noFill/>
        </p:spPr>
      </p:pic>
      <p:pic>
        <p:nvPicPr>
          <p:cNvPr id="4" name="Picture 4" descr="https://snt152.afx.ms/att/GetInline.aspx?messageid=27202aaa-c56b-11e4-9a28-002264c28142&amp;attindex=3&amp;cp=-1&amp;attdepth=3&amp;imgsrc=cid%3a905&amp;cid=3329d5f7a87fab95&amp;shared=1&amp;blob=MXxJTUdfMzY2MC5qcGd8aW1hZ2UvanBlZw_3d_3d&amp;hm__login=azraalam2001&amp;hm__domain=hotmail.com&amp;ip=10.148.186.8&amp;d=d135&amp;mf=0&amp;hm__ts=Sun%2c%2008%20Mar%202015%2008%3a55%3a06%20GMT&amp;st=%2800014A608EBF6CE2%29&amp;hm__ha=01_268e75fd6c79c4c2bbe5daa18452922a060ef6aff9be1464c8e379a320badb29&amp;oneredir=1"/>
          <p:cNvPicPr>
            <a:picLocks noChangeAspect="1" noChangeArrowheads="1"/>
          </p:cNvPicPr>
          <p:nvPr/>
        </p:nvPicPr>
        <p:blipFill>
          <a:blip r:embed="rId4" cstate="print"/>
          <a:srcRect/>
          <a:stretch>
            <a:fillRect/>
          </a:stretch>
        </p:blipFill>
        <p:spPr bwMode="auto">
          <a:xfrm>
            <a:off x="714348" y="1285860"/>
            <a:ext cx="3643338" cy="5195491"/>
          </a:xfrm>
          <a:prstGeom prst="rect">
            <a:avLst/>
          </a:prstGeom>
          <a:noFill/>
        </p:spPr>
      </p:pic>
      <p:sp>
        <p:nvSpPr>
          <p:cNvPr id="5" name="Rectangle 4"/>
          <p:cNvSpPr/>
          <p:nvPr/>
        </p:nvSpPr>
        <p:spPr>
          <a:xfrm>
            <a:off x="928663" y="571480"/>
            <a:ext cx="3926428" cy="369332"/>
          </a:xfrm>
          <a:prstGeom prst="rect">
            <a:avLst/>
          </a:prstGeom>
        </p:spPr>
        <p:txBody>
          <a:bodyPr wrap="square">
            <a:spAutoFit/>
          </a:bodyPr>
          <a:lstStyle/>
          <a:p>
            <a:r>
              <a:rPr lang="en-AU" dirty="0" err="1" smtClean="0"/>
              <a:t>Fibroadenoma</a:t>
            </a:r>
            <a:endParaRPr lang="en-AU" dirty="0"/>
          </a:p>
        </p:txBody>
      </p:sp>
      <p:sp>
        <p:nvSpPr>
          <p:cNvPr id="6" name="Rectangle 5"/>
          <p:cNvSpPr/>
          <p:nvPr/>
        </p:nvSpPr>
        <p:spPr>
          <a:xfrm>
            <a:off x="5572132" y="500042"/>
            <a:ext cx="1952907" cy="369332"/>
          </a:xfrm>
          <a:prstGeom prst="rect">
            <a:avLst/>
          </a:prstGeom>
        </p:spPr>
        <p:txBody>
          <a:bodyPr wrap="none">
            <a:spAutoFit/>
          </a:bodyPr>
          <a:lstStyle/>
          <a:p>
            <a:r>
              <a:rPr lang="en-AU" dirty="0" smtClean="0"/>
              <a:t>Cyst with Halo sign</a:t>
            </a:r>
            <a:endParaRPr lang="en-AU" dirty="0"/>
          </a:p>
        </p:txBody>
      </p:sp>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nt152.afx.ms/att/GetInline.aspx?messageid=27202aaa-c56b-11e4-9a28-002264c28142&amp;attindex=1&amp;cp=-1&amp;attdepth=1&amp;imgsrc=cid%3a904&amp;cid=3329d5f7a87fab95&amp;shared=1&amp;blob=MHxJTUdfNjMyNi5qcGd8aW1hZ2UvanBlZw_3d_3d&amp;hm__login=azraalam2001&amp;hm__domain=hotmail.com&amp;ip=10.148.186.8&amp;d=d135&amp;mf=0&amp;hm__ts=Sun%2c%2008%20Mar%202015%2008%3a55%3a06%20GMT&amp;st=%2800014A608EBF6CE2%29&amp;hm__ha=01_f881dfaf1dfb60b78eb7b9cd17422d9e7cd238bdc3dc8cb2729ec1a917bdb35a&amp;oneredir=1"/>
          <p:cNvPicPr>
            <a:picLocks noChangeAspect="1" noChangeArrowheads="1"/>
          </p:cNvPicPr>
          <p:nvPr/>
        </p:nvPicPr>
        <p:blipFill>
          <a:blip r:embed="rId3" cstate="print"/>
          <a:srcRect/>
          <a:stretch>
            <a:fillRect/>
          </a:stretch>
        </p:blipFill>
        <p:spPr bwMode="auto">
          <a:xfrm>
            <a:off x="3929058" y="1214422"/>
            <a:ext cx="3929090" cy="4876070"/>
          </a:xfrm>
          <a:prstGeom prst="rect">
            <a:avLst/>
          </a:prstGeom>
          <a:noFill/>
        </p:spPr>
      </p:pic>
      <p:sp>
        <p:nvSpPr>
          <p:cNvPr id="3" name="Rectangle 2"/>
          <p:cNvSpPr/>
          <p:nvPr/>
        </p:nvSpPr>
        <p:spPr>
          <a:xfrm>
            <a:off x="1214414" y="3143248"/>
            <a:ext cx="1928825" cy="923330"/>
          </a:xfrm>
          <a:prstGeom prst="rect">
            <a:avLst/>
          </a:prstGeom>
        </p:spPr>
        <p:txBody>
          <a:bodyPr wrap="square">
            <a:spAutoFit/>
          </a:bodyPr>
          <a:lstStyle/>
          <a:p>
            <a:r>
              <a:rPr lang="en-AU" dirty="0" smtClean="0"/>
              <a:t>Well defined , homogenous lesion -- </a:t>
            </a:r>
            <a:r>
              <a:rPr lang="en-AU" dirty="0" err="1" smtClean="0"/>
              <a:t>Lipoma</a:t>
            </a:r>
            <a:r>
              <a:rPr lang="en-AU" dirty="0" smtClean="0"/>
              <a:t> </a:t>
            </a:r>
            <a:endParaRPr lang="en-AU" dirty="0"/>
          </a:p>
        </p:txBody>
      </p:sp>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i="1" dirty="0" smtClean="0"/>
              <a:t>Magnetic resonance imaging (MRI)</a:t>
            </a:r>
            <a:endParaRPr lang="en-AU" dirty="0"/>
          </a:p>
        </p:txBody>
      </p:sp>
      <p:sp>
        <p:nvSpPr>
          <p:cNvPr id="3" name="Rectangle 2"/>
          <p:cNvSpPr/>
          <p:nvPr/>
        </p:nvSpPr>
        <p:spPr>
          <a:xfrm>
            <a:off x="285720" y="1285860"/>
            <a:ext cx="8858280" cy="4524315"/>
          </a:xfrm>
          <a:prstGeom prst="rect">
            <a:avLst/>
          </a:prstGeom>
        </p:spPr>
        <p:txBody>
          <a:bodyPr wrap="square">
            <a:spAutoFit/>
          </a:bodyPr>
          <a:lstStyle/>
          <a:p>
            <a:r>
              <a:rPr lang="en-AU" dirty="0" smtClean="0"/>
              <a:t>High-resolution contrast-enhanced MRI  has recently emerged as a sensitive imaging modality for the detection of breast cancer.</a:t>
            </a:r>
          </a:p>
          <a:p>
            <a:endParaRPr lang="en-AU" dirty="0" smtClean="0"/>
          </a:p>
          <a:p>
            <a:pPr>
              <a:buFont typeface="Arial" pitchFamily="34" charset="0"/>
              <a:buChar char="•"/>
            </a:pPr>
            <a:r>
              <a:rPr lang="en-AU" dirty="0" smtClean="0"/>
              <a:t>The high sensitivity, which approaches  98%, makes MRI useful in specific clinical situations,</a:t>
            </a:r>
          </a:p>
          <a:p>
            <a:pPr>
              <a:buFont typeface="Arial" pitchFamily="34" charset="0"/>
              <a:buChar char="•"/>
            </a:pPr>
            <a:r>
              <a:rPr lang="en-AU" dirty="0" smtClean="0"/>
              <a:t> Evaluating patients with breast implants </a:t>
            </a:r>
          </a:p>
          <a:p>
            <a:pPr>
              <a:buFont typeface="Arial" pitchFamily="34" charset="0"/>
              <a:buChar char="•"/>
            </a:pPr>
            <a:r>
              <a:rPr lang="en-AU" dirty="0" smtClean="0"/>
              <a:t>  detecting local recurrence</a:t>
            </a:r>
          </a:p>
          <a:p>
            <a:pPr>
              <a:buFont typeface="Arial" pitchFamily="34" charset="0"/>
              <a:buChar char="•"/>
            </a:pPr>
            <a:r>
              <a:rPr lang="en-AU" dirty="0" smtClean="0"/>
              <a:t> After breast-conserving therapy,</a:t>
            </a:r>
          </a:p>
          <a:p>
            <a:pPr>
              <a:buFont typeface="Arial" pitchFamily="34" charset="0"/>
              <a:buChar char="•"/>
            </a:pPr>
            <a:r>
              <a:rPr lang="en-AU" dirty="0" smtClean="0"/>
              <a:t>  detecting multifocal/</a:t>
            </a:r>
            <a:r>
              <a:rPr lang="en-AU" dirty="0" err="1" smtClean="0"/>
              <a:t>multicentric</a:t>
            </a:r>
            <a:r>
              <a:rPr lang="en-AU" dirty="0" smtClean="0"/>
              <a:t> disease.</a:t>
            </a:r>
          </a:p>
          <a:p>
            <a:pPr>
              <a:buFont typeface="Arial" pitchFamily="34" charset="0"/>
              <a:buChar char="•"/>
            </a:pPr>
            <a:r>
              <a:rPr lang="en-AU" dirty="0" smtClean="0"/>
              <a:t>MRI avoids exposure to radiation,</a:t>
            </a:r>
          </a:p>
          <a:p>
            <a:pPr>
              <a:buFont typeface="Arial" pitchFamily="34" charset="0"/>
              <a:buChar char="•"/>
            </a:pPr>
            <a:r>
              <a:rPr lang="en-AU" dirty="0" smtClean="0"/>
              <a:t> Technique is cumbersome and expensive, not readily available,</a:t>
            </a:r>
          </a:p>
          <a:p>
            <a:pPr>
              <a:buFont typeface="Arial" pitchFamily="34" charset="0"/>
              <a:buChar char="•"/>
            </a:pPr>
            <a:r>
              <a:rPr lang="en-AU" dirty="0" smtClean="0"/>
              <a:t> Does not detect </a:t>
            </a:r>
            <a:r>
              <a:rPr lang="en-AU" dirty="0" err="1" smtClean="0"/>
              <a:t>microcalcifications</a:t>
            </a:r>
            <a:r>
              <a:rPr lang="en-AU" dirty="0" smtClean="0"/>
              <a:t> </a:t>
            </a:r>
          </a:p>
          <a:p>
            <a:pPr>
              <a:buFont typeface="Arial" pitchFamily="34" charset="0"/>
              <a:buChar char="•"/>
            </a:pPr>
            <a:endParaRPr lang="en-AU" dirty="0" smtClean="0"/>
          </a:p>
          <a:p>
            <a:r>
              <a:rPr lang="en-AU" dirty="0" smtClean="0"/>
              <a:t>However, the moderately low specificity  of 47 - 67% requires</a:t>
            </a:r>
          </a:p>
          <a:p>
            <a:endParaRPr lang="en-AU" dirty="0" smtClean="0"/>
          </a:p>
          <a:p>
            <a:r>
              <a:rPr lang="en-AU" b="1" i="1" dirty="0" smtClean="0"/>
              <a:t>Computed tomography (CT) scanning</a:t>
            </a:r>
          </a:p>
          <a:p>
            <a:r>
              <a:rPr lang="en-AU" dirty="0" smtClean="0"/>
              <a:t>This modality has no established place in the evaluation of palpable breast masses.          </a:t>
            </a:r>
          </a:p>
        </p:txBody>
      </p:sp>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1026" name="Picture 2" descr="http://image.slidesharecdn.com/imagingbreastmammogram-141231111902-conversion-gate01/95/imaging-breast-mammogram-40-1024.jpg?cb=1420046487"/>
          <p:cNvPicPr>
            <a:picLocks noChangeAspect="1" noChangeArrowheads="1"/>
          </p:cNvPicPr>
          <p:nvPr/>
        </p:nvPicPr>
        <p:blipFill>
          <a:blip r:embed="rId3"/>
          <a:srcRect/>
          <a:stretch>
            <a:fillRect/>
          </a:stretch>
        </p:blipFill>
        <p:spPr bwMode="auto">
          <a:xfrm>
            <a:off x="500034" y="214290"/>
            <a:ext cx="8039088" cy="6029316"/>
          </a:xfrm>
          <a:prstGeom prst="rect">
            <a:avLst/>
          </a:prstGeom>
          <a:noFill/>
        </p:spPr>
      </p:pic>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breastcancer-140220114523-phpapp02/95/breast-cancer-83-638.jpg?cb=1392919196"/>
          <p:cNvPicPr>
            <a:picLocks noChangeAspect="1" noChangeArrowheads="1"/>
          </p:cNvPicPr>
          <p:nvPr/>
        </p:nvPicPr>
        <p:blipFill>
          <a:blip r:embed="rId3"/>
          <a:srcRect/>
          <a:stretch>
            <a:fillRect/>
          </a:stretch>
        </p:blipFill>
        <p:spPr bwMode="auto">
          <a:xfrm>
            <a:off x="1571604" y="928670"/>
            <a:ext cx="6076950" cy="4562475"/>
          </a:xfrm>
          <a:prstGeom prst="rect">
            <a:avLst/>
          </a:prstGeom>
          <a:noFill/>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28662" y="1965960"/>
          <a:ext cx="4786346" cy="2926080"/>
        </p:xfrm>
        <a:graphic>
          <a:graphicData uri="http://schemas.openxmlformats.org/drawingml/2006/table">
            <a:tbl>
              <a:tblPr/>
              <a:tblGrid>
                <a:gridCol w="4786346"/>
              </a:tblGrid>
              <a:tr h="0">
                <a:tc>
                  <a:txBody>
                    <a:bodyPr/>
                    <a:lstStyle/>
                    <a:p>
                      <a:pPr algn="l" fontAlgn="t">
                        <a:buFont typeface="Arial" pitchFamily="34" charset="0"/>
                        <a:buChar char="•"/>
                      </a:pPr>
                      <a:r>
                        <a:rPr lang="en-AU" b="0" i="0" dirty="0" smtClean="0">
                          <a:solidFill>
                            <a:srgbClr val="666666"/>
                          </a:solidFill>
                          <a:latin typeface="Arial"/>
                        </a:rPr>
                        <a:t> Breast </a:t>
                      </a:r>
                      <a:r>
                        <a:rPr lang="en-AU" b="0" i="0" dirty="0">
                          <a:solidFill>
                            <a:srgbClr val="666666"/>
                          </a:solidFill>
                          <a:latin typeface="Arial"/>
                        </a:rPr>
                        <a:t>lump </a:t>
                      </a:r>
                      <a:r>
                        <a:rPr lang="en-AU" b="0" i="0" dirty="0" smtClean="0">
                          <a:solidFill>
                            <a:srgbClr val="666666"/>
                          </a:solidFill>
                          <a:latin typeface="Arial"/>
                        </a:rPr>
                        <a:t>characteristics </a:t>
                      </a:r>
                      <a:endParaRPr lang="en-AU" b="0" i="0" dirty="0">
                        <a:solidFill>
                          <a:srgbClr val="666666"/>
                        </a:solidFill>
                        <a:latin typeface="Arial"/>
                      </a:endParaRPr>
                    </a:p>
                  </a:txBody>
                  <a:tcPr>
                    <a:lnL>
                      <a:noFill/>
                    </a:lnL>
                    <a:lnR>
                      <a:noFill/>
                    </a:lnR>
                    <a:lnT w="9525" cap="flat" cmpd="sng" algn="ctr">
                      <a:solidFill>
                        <a:srgbClr val="FFFFFF"/>
                      </a:solidFill>
                      <a:prstDash val="dot"/>
                      <a:round/>
                      <a:headEnd type="none" w="med" len="med"/>
                      <a:tailEnd type="none" w="med" len="med"/>
                    </a:lnT>
                    <a:lnB w="9525" cap="flat" cmpd="sng" algn="ctr">
                      <a:solidFill>
                        <a:srgbClr val="FFFFFF"/>
                      </a:solidFill>
                      <a:prstDash val="dot"/>
                      <a:round/>
                      <a:headEnd type="none" w="med" len="med"/>
                      <a:tailEnd type="none" w="med" len="med"/>
                    </a:lnB>
                    <a:solidFill>
                      <a:srgbClr val="FFFFFF"/>
                    </a:solidFill>
                  </a:tcPr>
                </a:tc>
              </a:tr>
              <a:tr h="0">
                <a:tc>
                  <a:txBody>
                    <a:bodyPr/>
                    <a:lstStyle/>
                    <a:p>
                      <a:pPr algn="l" fontAlgn="t">
                        <a:buFont typeface="Arial" pitchFamily="34" charset="0"/>
                        <a:buChar char="•"/>
                      </a:pPr>
                      <a:r>
                        <a:rPr lang="en-AU" b="0" i="0" dirty="0" smtClean="0">
                          <a:solidFill>
                            <a:srgbClr val="666666"/>
                          </a:solidFill>
                          <a:latin typeface="Arial"/>
                        </a:rPr>
                        <a:t> Changes </a:t>
                      </a:r>
                      <a:r>
                        <a:rPr lang="en-AU" b="0" i="0" dirty="0">
                          <a:solidFill>
                            <a:srgbClr val="666666"/>
                          </a:solidFill>
                          <a:latin typeface="Arial"/>
                        </a:rPr>
                        <a:t>in size over time</a:t>
                      </a:r>
                    </a:p>
                  </a:txBody>
                  <a:tcPr>
                    <a:lnL>
                      <a:noFill/>
                    </a:lnL>
                    <a:lnR>
                      <a:noFill/>
                    </a:lnR>
                    <a:lnT w="9525" cap="flat" cmpd="sng" algn="ctr">
                      <a:solidFill>
                        <a:srgbClr val="FFFFFF"/>
                      </a:solidFill>
                      <a:prstDash val="dot"/>
                      <a:round/>
                      <a:headEnd type="none" w="med" len="med"/>
                      <a:tailEnd type="none" w="med" len="med"/>
                    </a:lnT>
                    <a:lnB w="9525" cap="flat" cmpd="sng" algn="ctr">
                      <a:solidFill>
                        <a:srgbClr val="FFFFFF"/>
                      </a:solidFill>
                      <a:prstDash val="dot"/>
                      <a:round/>
                      <a:headEnd type="none" w="med" len="med"/>
                      <a:tailEnd type="none" w="med" len="med"/>
                    </a:lnB>
                    <a:solidFill>
                      <a:srgbClr val="FFFFFF"/>
                    </a:solidFill>
                  </a:tcPr>
                </a:tc>
              </a:tr>
              <a:tr h="0">
                <a:tc>
                  <a:txBody>
                    <a:bodyPr/>
                    <a:lstStyle/>
                    <a:p>
                      <a:pPr algn="l" fontAlgn="t">
                        <a:buFont typeface="Arial" pitchFamily="34" charset="0"/>
                        <a:buChar char="•"/>
                      </a:pPr>
                      <a:r>
                        <a:rPr lang="en-AU" b="0" i="0" dirty="0" smtClean="0">
                          <a:solidFill>
                            <a:srgbClr val="666666"/>
                          </a:solidFill>
                          <a:latin typeface="Arial"/>
                        </a:rPr>
                        <a:t> Change </a:t>
                      </a:r>
                      <a:r>
                        <a:rPr lang="en-AU" b="0" i="0" dirty="0">
                          <a:solidFill>
                            <a:srgbClr val="666666"/>
                          </a:solidFill>
                          <a:latin typeface="Arial"/>
                        </a:rPr>
                        <a:t>relative to menstrual cycle</a:t>
                      </a:r>
                    </a:p>
                  </a:txBody>
                  <a:tcPr>
                    <a:lnL>
                      <a:noFill/>
                    </a:lnL>
                    <a:lnR>
                      <a:noFill/>
                    </a:lnR>
                    <a:lnT w="9525" cap="flat" cmpd="sng" algn="ctr">
                      <a:solidFill>
                        <a:srgbClr val="FFFFFF"/>
                      </a:solidFill>
                      <a:prstDash val="dot"/>
                      <a:round/>
                      <a:headEnd type="none" w="med" len="med"/>
                      <a:tailEnd type="none" w="med" len="med"/>
                    </a:lnT>
                    <a:lnB w="9525" cap="flat" cmpd="sng" algn="ctr">
                      <a:solidFill>
                        <a:srgbClr val="FFFFFF"/>
                      </a:solidFill>
                      <a:prstDash val="dot"/>
                      <a:round/>
                      <a:headEnd type="none" w="med" len="med"/>
                      <a:tailEnd type="none" w="med" len="med"/>
                    </a:lnB>
                    <a:solidFill>
                      <a:srgbClr val="FFFFFF"/>
                    </a:solidFill>
                  </a:tcPr>
                </a:tc>
              </a:tr>
              <a:tr h="0">
                <a:tc>
                  <a:txBody>
                    <a:bodyPr/>
                    <a:lstStyle/>
                    <a:p>
                      <a:pPr algn="l" fontAlgn="t">
                        <a:buFont typeface="Arial" pitchFamily="34" charset="0"/>
                        <a:buChar char="•"/>
                      </a:pPr>
                      <a:r>
                        <a:rPr lang="en-AU" b="0" i="0" dirty="0" smtClean="0">
                          <a:solidFill>
                            <a:srgbClr val="666666"/>
                          </a:solidFill>
                          <a:latin typeface="Arial"/>
                        </a:rPr>
                        <a:t> Duration </a:t>
                      </a:r>
                      <a:r>
                        <a:rPr lang="en-AU" b="0" i="0" dirty="0">
                          <a:solidFill>
                            <a:srgbClr val="666666"/>
                          </a:solidFill>
                          <a:latin typeface="Arial"/>
                        </a:rPr>
                        <a:t>of mass</a:t>
                      </a:r>
                    </a:p>
                  </a:txBody>
                  <a:tcPr>
                    <a:lnL>
                      <a:noFill/>
                    </a:lnL>
                    <a:lnR>
                      <a:noFill/>
                    </a:lnR>
                    <a:lnT w="9525" cap="flat" cmpd="sng" algn="ctr">
                      <a:solidFill>
                        <a:srgbClr val="FFFFFF"/>
                      </a:solidFill>
                      <a:prstDash val="dot"/>
                      <a:round/>
                      <a:headEnd type="none" w="med" len="med"/>
                      <a:tailEnd type="none" w="med" len="med"/>
                    </a:lnT>
                    <a:lnB w="9525" cap="flat" cmpd="sng" algn="ctr">
                      <a:solidFill>
                        <a:srgbClr val="FFFFFF"/>
                      </a:solidFill>
                      <a:prstDash val="dot"/>
                      <a:round/>
                      <a:headEnd type="none" w="med" len="med"/>
                      <a:tailEnd type="none" w="med" len="med"/>
                    </a:lnB>
                    <a:solidFill>
                      <a:srgbClr val="FFFFFF"/>
                    </a:solidFill>
                  </a:tcPr>
                </a:tc>
              </a:tr>
              <a:tr h="0">
                <a:tc>
                  <a:txBody>
                    <a:bodyPr/>
                    <a:lstStyle/>
                    <a:p>
                      <a:pPr algn="l" fontAlgn="t">
                        <a:buFont typeface="Arial" pitchFamily="34" charset="0"/>
                        <a:buChar char="•"/>
                      </a:pPr>
                      <a:r>
                        <a:rPr lang="en-AU" b="0" i="0" dirty="0" smtClean="0">
                          <a:solidFill>
                            <a:srgbClr val="666666"/>
                          </a:solidFill>
                          <a:latin typeface="Arial"/>
                        </a:rPr>
                        <a:t> Pain </a:t>
                      </a:r>
                      <a:r>
                        <a:rPr lang="en-AU" b="0" i="0" dirty="0">
                          <a:solidFill>
                            <a:srgbClr val="666666"/>
                          </a:solidFill>
                          <a:latin typeface="Arial"/>
                        </a:rPr>
                        <a:t>or swelling</a:t>
                      </a:r>
                    </a:p>
                  </a:txBody>
                  <a:tcPr>
                    <a:lnL>
                      <a:noFill/>
                    </a:lnL>
                    <a:lnR>
                      <a:noFill/>
                    </a:lnR>
                    <a:lnT w="9525" cap="flat" cmpd="sng" algn="ctr">
                      <a:solidFill>
                        <a:srgbClr val="FFFFFF"/>
                      </a:solidFill>
                      <a:prstDash val="dot"/>
                      <a:round/>
                      <a:headEnd type="none" w="med" len="med"/>
                      <a:tailEnd type="none" w="med" len="med"/>
                    </a:lnT>
                    <a:lnB w="9525" cap="flat" cmpd="sng" algn="ctr">
                      <a:solidFill>
                        <a:srgbClr val="FFFFFF"/>
                      </a:solidFill>
                      <a:prstDash val="dot"/>
                      <a:round/>
                      <a:headEnd type="none" w="med" len="med"/>
                      <a:tailEnd type="none" w="med" len="med"/>
                    </a:lnB>
                    <a:solidFill>
                      <a:srgbClr val="FFFFFF"/>
                    </a:solidFill>
                  </a:tcPr>
                </a:tc>
              </a:tr>
              <a:tr h="0">
                <a:tc>
                  <a:txBody>
                    <a:bodyPr/>
                    <a:lstStyle/>
                    <a:p>
                      <a:pPr algn="l" fontAlgn="t">
                        <a:buFont typeface="Arial" pitchFamily="34" charset="0"/>
                        <a:buChar char="•"/>
                      </a:pPr>
                      <a:r>
                        <a:rPr lang="en-AU" b="0" i="0" dirty="0" smtClean="0">
                          <a:solidFill>
                            <a:srgbClr val="666666"/>
                          </a:solidFill>
                          <a:latin typeface="Arial"/>
                        </a:rPr>
                        <a:t> Redness</a:t>
                      </a:r>
                      <a:r>
                        <a:rPr lang="en-AU" b="0" i="0" dirty="0">
                          <a:solidFill>
                            <a:srgbClr val="666666"/>
                          </a:solidFill>
                          <a:latin typeface="Arial"/>
                        </a:rPr>
                        <a:t>, fever, or discharge</a:t>
                      </a:r>
                    </a:p>
                  </a:txBody>
                  <a:tcPr>
                    <a:lnL>
                      <a:noFill/>
                    </a:lnL>
                    <a:lnR>
                      <a:noFill/>
                    </a:lnR>
                    <a:lnT w="9525" cap="flat" cmpd="sng" algn="ctr">
                      <a:solidFill>
                        <a:srgbClr val="FFFFFF"/>
                      </a:solidFill>
                      <a:prstDash val="dot"/>
                      <a:round/>
                      <a:headEnd type="none" w="med" len="med"/>
                      <a:tailEnd type="none" w="med" len="med"/>
                    </a:lnT>
                    <a:lnB w="9525" cap="flat" cmpd="sng" algn="ctr">
                      <a:solidFill>
                        <a:srgbClr val="FFFFFF"/>
                      </a:solidFill>
                      <a:prstDash val="dot"/>
                      <a:round/>
                      <a:headEnd type="none" w="med" len="med"/>
                      <a:tailEnd type="none" w="med" len="med"/>
                    </a:lnB>
                    <a:solidFill>
                      <a:srgbClr val="FFFFFF"/>
                    </a:solidFill>
                  </a:tcPr>
                </a:tc>
              </a:tr>
              <a:tr h="0">
                <a:tc>
                  <a:txBody>
                    <a:bodyPr/>
                    <a:lstStyle/>
                    <a:p>
                      <a:pPr algn="l" fontAlgn="t">
                        <a:buFont typeface="Arial" pitchFamily="34" charset="0"/>
                        <a:buChar char="•"/>
                      </a:pPr>
                      <a:r>
                        <a:rPr lang="en-AU" b="0" i="0" dirty="0" smtClean="0">
                          <a:solidFill>
                            <a:srgbClr val="666666"/>
                          </a:solidFill>
                          <a:latin typeface="Arial"/>
                        </a:rPr>
                        <a:t> Diet </a:t>
                      </a:r>
                      <a:r>
                        <a:rPr lang="en-AU" b="0" i="0" dirty="0">
                          <a:solidFill>
                            <a:srgbClr val="666666"/>
                          </a:solidFill>
                          <a:latin typeface="Arial"/>
                        </a:rPr>
                        <a:t>and medications</a:t>
                      </a:r>
                    </a:p>
                  </a:txBody>
                  <a:tcPr>
                    <a:lnL>
                      <a:noFill/>
                    </a:lnL>
                    <a:lnR>
                      <a:noFill/>
                    </a:lnR>
                    <a:lnT w="9525" cap="flat" cmpd="sng" algn="ctr">
                      <a:solidFill>
                        <a:srgbClr val="FFFFFF"/>
                      </a:solidFill>
                      <a:prstDash val="dot"/>
                      <a:round/>
                      <a:headEnd type="none" w="med" len="med"/>
                      <a:tailEnd type="none" w="med" len="med"/>
                    </a:lnT>
                    <a:lnB w="9525" cap="flat" cmpd="sng" algn="ctr">
                      <a:solidFill>
                        <a:srgbClr val="FFFFFF"/>
                      </a:solidFill>
                      <a:prstDash val="dot"/>
                      <a:round/>
                      <a:headEnd type="none" w="med" len="med"/>
                      <a:tailEnd type="none" w="med" len="med"/>
                    </a:lnB>
                    <a:solidFill>
                      <a:srgbClr val="FFFFFF"/>
                    </a:solidFill>
                  </a:tcPr>
                </a:tc>
              </a:tr>
              <a:tr h="0">
                <a:tc>
                  <a:txBody>
                    <a:bodyPr/>
                    <a:lstStyle/>
                    <a:p>
                      <a:pPr algn="l" fontAlgn="t">
                        <a:buFont typeface="Arial" pitchFamily="34" charset="0"/>
                        <a:buChar char="•"/>
                      </a:pPr>
                      <a:r>
                        <a:rPr lang="en-AU" b="0" i="0" dirty="0" smtClean="0">
                          <a:solidFill>
                            <a:srgbClr val="666666"/>
                          </a:solidFill>
                          <a:latin typeface="Arial"/>
                        </a:rPr>
                        <a:t> Current </a:t>
                      </a:r>
                      <a:r>
                        <a:rPr lang="en-AU" b="0" i="0" dirty="0">
                          <a:solidFill>
                            <a:srgbClr val="666666"/>
                          </a:solidFill>
                          <a:latin typeface="Arial"/>
                        </a:rPr>
                        <a:t>medications</a:t>
                      </a:r>
                    </a:p>
                  </a:txBody>
                  <a:tcPr>
                    <a:lnL>
                      <a:noFill/>
                    </a:lnL>
                    <a:lnR>
                      <a:noFill/>
                    </a:lnR>
                    <a:lnT w="9525" cap="flat" cmpd="sng" algn="ctr">
                      <a:solidFill>
                        <a:srgbClr val="FFFFFF"/>
                      </a:solidFill>
                      <a:prstDash val="dot"/>
                      <a:round/>
                      <a:headEnd type="none" w="med" len="med"/>
                      <a:tailEnd type="none" w="med" len="med"/>
                    </a:lnT>
                    <a:lnB w="9525" cap="flat" cmpd="sng" algn="ctr">
                      <a:solidFill>
                        <a:srgbClr val="FFFFFF"/>
                      </a:solidFill>
                      <a:prstDash val="dot"/>
                      <a:round/>
                      <a:headEnd type="none" w="med" len="med"/>
                      <a:tailEnd type="none" w="med" len="med"/>
                    </a:lnB>
                    <a:solidFill>
                      <a:srgbClr val="FFFFFF"/>
                    </a:solidFill>
                  </a:tcPr>
                </a:tc>
              </a:tr>
            </a:tbl>
          </a:graphicData>
        </a:graphic>
      </p:graphicFrame>
      <p:sp>
        <p:nvSpPr>
          <p:cNvPr id="83969" name="Rectangle 1"/>
          <p:cNvSpPr>
            <a:spLocks noChangeArrowheads="1"/>
          </p:cNvSpPr>
          <p:nvPr/>
        </p:nvSpPr>
        <p:spPr bwMode="auto">
          <a:xfrm>
            <a:off x="357158" y="1000108"/>
            <a:ext cx="8429684" cy="646331"/>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333333"/>
                </a:solidFill>
                <a:effectLst/>
                <a:latin typeface="nimbus-sans"/>
                <a:cs typeface="Arial" pitchFamily="34" charset="0"/>
              </a:rPr>
              <a:t>Relevant History in Women with Palpable Breast Masses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age.slidesharecdn.com/breast-imaging-claudia-e-galbomd2678/95/breast-imaging-claudia-e-galbomd-3-638.jpg?cb=1422613460"/>
          <p:cNvPicPr>
            <a:picLocks noChangeAspect="1" noChangeArrowheads="1"/>
          </p:cNvPicPr>
          <p:nvPr/>
        </p:nvPicPr>
        <p:blipFill>
          <a:blip r:embed="rId3"/>
          <a:srcRect/>
          <a:stretch>
            <a:fillRect/>
          </a:stretch>
        </p:blipFill>
        <p:spPr bwMode="auto">
          <a:xfrm>
            <a:off x="1285852" y="642918"/>
            <a:ext cx="6329763" cy="5073218"/>
          </a:xfrm>
          <a:prstGeom prst="rect">
            <a:avLst/>
          </a:prstGeom>
          <a:noFill/>
        </p:spPr>
      </p:pic>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breastcancer-140220114523-phpapp02/95/breast-cancer-84-638.jpg?cb=1392919196"/>
          <p:cNvPicPr>
            <a:picLocks noChangeAspect="1" noChangeArrowheads="1"/>
          </p:cNvPicPr>
          <p:nvPr/>
        </p:nvPicPr>
        <p:blipFill>
          <a:blip r:embed="rId3"/>
          <a:srcRect/>
          <a:stretch>
            <a:fillRect/>
          </a:stretch>
        </p:blipFill>
        <p:spPr bwMode="auto">
          <a:xfrm>
            <a:off x="285720" y="214290"/>
            <a:ext cx="4222748" cy="6351607"/>
          </a:xfrm>
          <a:prstGeom prst="rect">
            <a:avLst/>
          </a:prstGeom>
          <a:noFill/>
        </p:spPr>
      </p:pic>
      <p:pic>
        <p:nvPicPr>
          <p:cNvPr id="3" name="Picture 2" descr="http://image.slidesharecdn.com/breastcancer-140220114523-phpapp02/95/breast-cancer-85-638.jpg?cb=1392919196"/>
          <p:cNvPicPr>
            <a:picLocks noChangeAspect="1" noChangeArrowheads="1"/>
          </p:cNvPicPr>
          <p:nvPr/>
        </p:nvPicPr>
        <p:blipFill>
          <a:blip r:embed="rId4"/>
          <a:srcRect/>
          <a:stretch>
            <a:fillRect/>
          </a:stretch>
        </p:blipFill>
        <p:spPr bwMode="auto">
          <a:xfrm>
            <a:off x="4572000" y="438137"/>
            <a:ext cx="4357686" cy="6419863"/>
          </a:xfrm>
          <a:prstGeom prst="rect">
            <a:avLst/>
          </a:prstGeom>
          <a:noFill/>
        </p:spPr>
      </p:pic>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breastcancer-140220114523-phpapp02/95/breast-cancer-86-638.jpg?cb=1392919196"/>
          <p:cNvPicPr>
            <a:picLocks noChangeAspect="1" noChangeArrowheads="1"/>
          </p:cNvPicPr>
          <p:nvPr/>
        </p:nvPicPr>
        <p:blipFill>
          <a:blip r:embed="rId3"/>
          <a:srcRect/>
          <a:stretch>
            <a:fillRect/>
          </a:stretch>
        </p:blipFill>
        <p:spPr bwMode="auto">
          <a:xfrm>
            <a:off x="63500" y="428604"/>
            <a:ext cx="4937128" cy="6286544"/>
          </a:xfrm>
          <a:prstGeom prst="rect">
            <a:avLst/>
          </a:prstGeom>
          <a:noFill/>
        </p:spPr>
      </p:pic>
      <p:pic>
        <p:nvPicPr>
          <p:cNvPr id="3" name="Picture 2" descr="http://image.slidesharecdn.com/breastcancer-140220114523-phpapp02/95/breast-cancer-87-638.jpg?cb=1392919196"/>
          <p:cNvPicPr>
            <a:picLocks noChangeAspect="1" noChangeArrowheads="1"/>
          </p:cNvPicPr>
          <p:nvPr/>
        </p:nvPicPr>
        <p:blipFill>
          <a:blip r:embed="rId4"/>
          <a:srcRect/>
          <a:stretch>
            <a:fillRect/>
          </a:stretch>
        </p:blipFill>
        <p:spPr bwMode="auto">
          <a:xfrm>
            <a:off x="5357818" y="285728"/>
            <a:ext cx="3786182" cy="6572273"/>
          </a:xfrm>
          <a:prstGeom prst="rect">
            <a:avLst/>
          </a:prstGeom>
          <a:noFill/>
        </p:spPr>
      </p:pic>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breast-imaging-claudia-e-galbomd2678/95/breast-imaging-claudia-e-galbomd-12-638.jpg?cb=1422613460"/>
          <p:cNvPicPr>
            <a:picLocks noChangeAspect="1" noChangeArrowheads="1"/>
          </p:cNvPicPr>
          <p:nvPr/>
        </p:nvPicPr>
        <p:blipFill>
          <a:blip r:embed="rId3"/>
          <a:srcRect/>
          <a:stretch>
            <a:fillRect/>
          </a:stretch>
        </p:blipFill>
        <p:spPr bwMode="auto">
          <a:xfrm>
            <a:off x="1500166" y="928670"/>
            <a:ext cx="6572296" cy="4562475"/>
          </a:xfrm>
          <a:prstGeom prst="rect">
            <a:avLst/>
          </a:prstGeom>
          <a:noFill/>
        </p:spPr>
      </p:pic>
    </p:spTree>
    <p:custDataLst>
      <p:tags r:id="rId1"/>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breastcancer-140220114523-phpapp02/95/breast-cancer-88-638.jpg?cb=1392919196"/>
          <p:cNvPicPr>
            <a:picLocks noChangeAspect="1" noChangeArrowheads="1"/>
          </p:cNvPicPr>
          <p:nvPr/>
        </p:nvPicPr>
        <p:blipFill>
          <a:blip r:embed="rId3"/>
          <a:srcRect/>
          <a:stretch>
            <a:fillRect/>
          </a:stretch>
        </p:blipFill>
        <p:spPr bwMode="auto">
          <a:xfrm>
            <a:off x="571472" y="857232"/>
            <a:ext cx="4714876" cy="5500702"/>
          </a:xfrm>
          <a:prstGeom prst="rect">
            <a:avLst/>
          </a:prstGeom>
          <a:noFill/>
        </p:spPr>
      </p:pic>
      <p:pic>
        <p:nvPicPr>
          <p:cNvPr id="3" name="Picture 2" descr="http://image.slidesharecdn.com/breastcancer-140220114523-phpapp02/95/breast-cancer-89-638.jpg?cb=1392919196"/>
          <p:cNvPicPr>
            <a:picLocks noChangeAspect="1" noChangeArrowheads="1"/>
          </p:cNvPicPr>
          <p:nvPr/>
        </p:nvPicPr>
        <p:blipFill>
          <a:blip r:embed="rId4"/>
          <a:srcRect/>
          <a:stretch>
            <a:fillRect/>
          </a:stretch>
        </p:blipFill>
        <p:spPr bwMode="auto">
          <a:xfrm>
            <a:off x="5636132" y="642918"/>
            <a:ext cx="3507867" cy="6062673"/>
          </a:xfrm>
          <a:prstGeom prst="rect">
            <a:avLst/>
          </a:prstGeom>
          <a:noFill/>
        </p:spPr>
      </p:pic>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breastcancer-140220114523-phpapp02/95/breast-cancer-92-638.jpg?cb=1392919196"/>
          <p:cNvPicPr>
            <a:picLocks noChangeAspect="1" noChangeArrowheads="1"/>
          </p:cNvPicPr>
          <p:nvPr/>
        </p:nvPicPr>
        <p:blipFill>
          <a:blip r:embed="rId3"/>
          <a:srcRect/>
          <a:stretch>
            <a:fillRect/>
          </a:stretch>
        </p:blipFill>
        <p:spPr bwMode="auto">
          <a:xfrm>
            <a:off x="214282" y="285728"/>
            <a:ext cx="7929618" cy="6280169"/>
          </a:xfrm>
          <a:prstGeom prst="rect">
            <a:avLst/>
          </a:prstGeom>
          <a:noFill/>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71533" y="1397000"/>
          <a:ext cx="7858184" cy="4522483"/>
        </p:xfrm>
        <a:graphic>
          <a:graphicData uri="http://schemas.openxmlformats.org/drawingml/2006/table">
            <a:tbl>
              <a:tblPr/>
              <a:tblGrid>
                <a:gridCol w="3929092"/>
                <a:gridCol w="3929092"/>
              </a:tblGrid>
              <a:tr h="322581">
                <a:tc>
                  <a:txBody>
                    <a:bodyPr/>
                    <a:lstStyle/>
                    <a:p>
                      <a:pPr algn="l" fontAlgn="t"/>
                      <a:r>
                        <a:rPr lang="en-AU" sz="2400" b="1" i="0" dirty="0">
                          <a:solidFill>
                            <a:srgbClr val="666666"/>
                          </a:solidFill>
                          <a:latin typeface="Arial"/>
                        </a:rPr>
                        <a:t>Well-established risk factors</a:t>
                      </a:r>
                    </a:p>
                  </a:txBody>
                  <a:tcPr marL="81280" marR="81280" marT="40640" marB="40640">
                    <a:lnL>
                      <a:noFill/>
                    </a:lnL>
                    <a:lnR>
                      <a:noFill/>
                    </a:lnR>
                    <a:lnT w="9525" cap="flat" cmpd="sng" algn="ctr">
                      <a:solidFill>
                        <a:srgbClr val="FFFFFF"/>
                      </a:solidFill>
                      <a:prstDash val="dot"/>
                      <a:round/>
                      <a:headEnd type="none" w="med" len="med"/>
                      <a:tailEnd type="none" w="med" len="med"/>
                    </a:lnT>
                    <a:lnB w="9525" cap="flat" cmpd="sng" algn="ctr">
                      <a:solidFill>
                        <a:srgbClr val="FFFFFF"/>
                      </a:solidFill>
                      <a:prstDash val="dot"/>
                      <a:round/>
                      <a:headEnd type="none" w="med" len="med"/>
                      <a:tailEnd type="none" w="med" len="med"/>
                    </a:lnB>
                    <a:solidFill>
                      <a:srgbClr val="FFFFFF"/>
                    </a:solidFill>
                  </a:tcPr>
                </a:tc>
                <a:tc>
                  <a:txBody>
                    <a:bodyPr/>
                    <a:lstStyle/>
                    <a:p>
                      <a:pPr algn="l" fontAlgn="t"/>
                      <a:r>
                        <a:rPr lang="en-AU" sz="2400" b="1" i="0" dirty="0">
                          <a:solidFill>
                            <a:srgbClr val="666666"/>
                          </a:solidFill>
                          <a:latin typeface="Arial"/>
                        </a:rPr>
                        <a:t>Probable risk factors</a:t>
                      </a:r>
                    </a:p>
                  </a:txBody>
                  <a:tcPr marL="81280" marR="81280" marT="40640" marB="40640">
                    <a:lnL>
                      <a:noFill/>
                    </a:lnL>
                    <a:lnR>
                      <a:noFill/>
                    </a:lnR>
                    <a:lnT w="9525" cap="flat" cmpd="sng" algn="ctr">
                      <a:solidFill>
                        <a:srgbClr val="FFFFFF"/>
                      </a:solidFill>
                      <a:prstDash val="dot"/>
                      <a:round/>
                      <a:headEnd type="none" w="med" len="med"/>
                      <a:tailEnd type="none" w="med" len="med"/>
                    </a:lnT>
                    <a:lnB w="9525" cap="flat" cmpd="sng" algn="ctr">
                      <a:solidFill>
                        <a:srgbClr val="FFFFFF"/>
                      </a:solidFill>
                      <a:prstDash val="dot"/>
                      <a:round/>
                      <a:headEnd type="none" w="med" len="med"/>
                      <a:tailEnd type="none" w="med" len="med"/>
                    </a:lnB>
                    <a:solidFill>
                      <a:srgbClr val="FFFFFF"/>
                    </a:solidFill>
                  </a:tcPr>
                </a:tc>
              </a:tr>
              <a:tr h="3709683">
                <a:tc>
                  <a:txBody>
                    <a:bodyPr/>
                    <a:lstStyle/>
                    <a:p>
                      <a:pPr algn="l" fontAlgn="t">
                        <a:buFont typeface="Arial" pitchFamily="34" charset="0"/>
                        <a:buChar char="•"/>
                      </a:pPr>
                      <a:r>
                        <a:rPr lang="en-AU" sz="1600" b="0" i="0" dirty="0" smtClean="0">
                          <a:solidFill>
                            <a:srgbClr val="666666"/>
                          </a:solidFill>
                          <a:latin typeface="Arial"/>
                        </a:rPr>
                        <a:t>  Age </a:t>
                      </a:r>
                      <a:r>
                        <a:rPr lang="en-AU" sz="1600" b="0" i="0" dirty="0">
                          <a:solidFill>
                            <a:srgbClr val="666666"/>
                          </a:solidFill>
                          <a:latin typeface="Arial"/>
                        </a:rPr>
                        <a:t>50 or </a:t>
                      </a:r>
                      <a:r>
                        <a:rPr lang="en-AU" sz="1600" b="0" i="0" dirty="0" smtClean="0">
                          <a:solidFill>
                            <a:srgbClr val="666666"/>
                          </a:solidFill>
                          <a:latin typeface="Arial"/>
                        </a:rPr>
                        <a:t>older</a:t>
                      </a:r>
                    </a:p>
                    <a:p>
                      <a:pPr algn="l" fontAlgn="t">
                        <a:buFont typeface="Arial" pitchFamily="34" charset="0"/>
                        <a:buChar char="•"/>
                      </a:pPr>
                      <a:r>
                        <a:rPr lang="en-AU" sz="1600" b="0" i="0" dirty="0" smtClean="0">
                          <a:solidFill>
                            <a:srgbClr val="666666"/>
                          </a:solidFill>
                          <a:latin typeface="Arial"/>
                        </a:rPr>
                        <a:t>  Benign </a:t>
                      </a:r>
                      <a:r>
                        <a:rPr lang="en-AU" sz="1600" b="0" i="0" dirty="0">
                          <a:solidFill>
                            <a:srgbClr val="666666"/>
                          </a:solidFill>
                          <a:latin typeface="Arial"/>
                        </a:rPr>
                        <a:t>breast disease, especially </a:t>
                      </a:r>
                      <a:r>
                        <a:rPr lang="en-AU" sz="1600" b="0" i="0" dirty="0" smtClean="0">
                          <a:solidFill>
                            <a:srgbClr val="666666"/>
                          </a:solidFill>
                          <a:latin typeface="Arial"/>
                        </a:rPr>
                        <a:t>cystic </a:t>
                      </a:r>
                      <a:r>
                        <a:rPr lang="en-AU" sz="1600" b="0" i="0" dirty="0">
                          <a:solidFill>
                            <a:srgbClr val="666666"/>
                          </a:solidFill>
                          <a:latin typeface="Arial"/>
                        </a:rPr>
                        <a:t>disease, proliferative types of hyperplasia, and atypical </a:t>
                      </a:r>
                      <a:r>
                        <a:rPr lang="en-AU" sz="1600" b="0" i="0" dirty="0" smtClean="0">
                          <a:solidFill>
                            <a:srgbClr val="666666"/>
                          </a:solidFill>
                          <a:latin typeface="Arial"/>
                        </a:rPr>
                        <a:t>hyperplasia</a:t>
                      </a:r>
                    </a:p>
                    <a:p>
                      <a:pPr algn="l" fontAlgn="t">
                        <a:buFont typeface="Arial" pitchFamily="34" charset="0"/>
                        <a:buChar char="•"/>
                      </a:pPr>
                      <a:r>
                        <a:rPr lang="en-AU" sz="1600" b="0" i="0" dirty="0" smtClean="0">
                          <a:solidFill>
                            <a:srgbClr val="666666"/>
                          </a:solidFill>
                          <a:latin typeface="Arial"/>
                        </a:rPr>
                        <a:t>  Exposure </a:t>
                      </a:r>
                      <a:r>
                        <a:rPr lang="en-AU" sz="1600" b="0" i="0" dirty="0">
                          <a:solidFill>
                            <a:srgbClr val="666666"/>
                          </a:solidFill>
                          <a:latin typeface="Arial"/>
                        </a:rPr>
                        <a:t>to ionizing </a:t>
                      </a:r>
                      <a:r>
                        <a:rPr lang="en-AU" sz="1600" b="0" i="0" dirty="0" smtClean="0">
                          <a:solidFill>
                            <a:srgbClr val="666666"/>
                          </a:solidFill>
                          <a:latin typeface="Arial"/>
                        </a:rPr>
                        <a:t>radiation</a:t>
                      </a:r>
                    </a:p>
                    <a:p>
                      <a:pPr algn="l" fontAlgn="t">
                        <a:buFont typeface="Arial" pitchFamily="34" charset="0"/>
                        <a:buChar char="•"/>
                      </a:pPr>
                      <a:r>
                        <a:rPr lang="en-AU" sz="1600" b="0" i="0" dirty="0" smtClean="0">
                          <a:solidFill>
                            <a:srgbClr val="666666"/>
                          </a:solidFill>
                          <a:latin typeface="Arial"/>
                        </a:rPr>
                        <a:t>  First </a:t>
                      </a:r>
                      <a:r>
                        <a:rPr lang="en-AU" sz="1600" b="0" i="0" dirty="0">
                          <a:solidFill>
                            <a:srgbClr val="666666"/>
                          </a:solidFill>
                          <a:latin typeface="Arial"/>
                        </a:rPr>
                        <a:t>childbirth after age </a:t>
                      </a:r>
                      <a:r>
                        <a:rPr lang="en-AU" sz="1600" b="0" i="0" dirty="0" smtClean="0">
                          <a:solidFill>
                            <a:srgbClr val="666666"/>
                          </a:solidFill>
                          <a:latin typeface="Arial"/>
                        </a:rPr>
                        <a:t>20</a:t>
                      </a:r>
                    </a:p>
                    <a:p>
                      <a:pPr algn="l" fontAlgn="t">
                        <a:buFont typeface="Arial" pitchFamily="34" charset="0"/>
                        <a:buChar char="•"/>
                      </a:pPr>
                      <a:r>
                        <a:rPr lang="en-AU" sz="1600" b="0" i="0" dirty="0" smtClean="0">
                          <a:solidFill>
                            <a:srgbClr val="666666"/>
                          </a:solidFill>
                          <a:latin typeface="Arial"/>
                        </a:rPr>
                        <a:t>  Higher </a:t>
                      </a:r>
                      <a:r>
                        <a:rPr lang="en-AU" sz="1600" b="0" i="0" dirty="0">
                          <a:solidFill>
                            <a:srgbClr val="666666"/>
                          </a:solidFill>
                          <a:latin typeface="Arial"/>
                        </a:rPr>
                        <a:t>socioeconomic </a:t>
                      </a:r>
                      <a:r>
                        <a:rPr lang="en-AU" sz="1600" b="0" i="0" dirty="0" smtClean="0">
                          <a:solidFill>
                            <a:srgbClr val="666666"/>
                          </a:solidFill>
                          <a:latin typeface="Arial"/>
                        </a:rPr>
                        <a:t>status</a:t>
                      </a:r>
                    </a:p>
                    <a:p>
                      <a:pPr algn="l" fontAlgn="t">
                        <a:buFont typeface="Arial" pitchFamily="34" charset="0"/>
                        <a:buChar char="•"/>
                      </a:pPr>
                      <a:r>
                        <a:rPr lang="en-AU" sz="1600" b="0" i="0" dirty="0" smtClean="0">
                          <a:solidFill>
                            <a:srgbClr val="666666"/>
                          </a:solidFill>
                          <a:latin typeface="Arial"/>
                        </a:rPr>
                        <a:t>   History </a:t>
                      </a:r>
                      <a:r>
                        <a:rPr lang="en-AU" sz="1600" b="0" i="0" dirty="0">
                          <a:solidFill>
                            <a:srgbClr val="666666"/>
                          </a:solidFill>
                          <a:latin typeface="Arial"/>
                        </a:rPr>
                        <a:t>of breast </a:t>
                      </a:r>
                      <a:r>
                        <a:rPr lang="en-AU" sz="1600" b="0" i="0" dirty="0" smtClean="0">
                          <a:solidFill>
                            <a:srgbClr val="666666"/>
                          </a:solidFill>
                          <a:latin typeface="Arial"/>
                        </a:rPr>
                        <a:t>cancer</a:t>
                      </a:r>
                    </a:p>
                    <a:p>
                      <a:pPr algn="l" fontAlgn="t">
                        <a:buFont typeface="Arial" pitchFamily="34" charset="0"/>
                        <a:buChar char="•"/>
                      </a:pPr>
                      <a:r>
                        <a:rPr lang="en-AU" sz="1600" b="0" i="0" dirty="0" smtClean="0">
                          <a:solidFill>
                            <a:srgbClr val="666666"/>
                          </a:solidFill>
                          <a:latin typeface="Arial"/>
                        </a:rPr>
                        <a:t>   History </a:t>
                      </a:r>
                      <a:r>
                        <a:rPr lang="en-AU" sz="1600" b="0" i="0" dirty="0">
                          <a:solidFill>
                            <a:srgbClr val="666666"/>
                          </a:solidFill>
                          <a:latin typeface="Arial"/>
                        </a:rPr>
                        <a:t>of breast cancer in a first-degree </a:t>
                      </a:r>
                      <a:r>
                        <a:rPr lang="en-AU" sz="1600" b="0" i="0" dirty="0" smtClean="0">
                          <a:solidFill>
                            <a:srgbClr val="666666"/>
                          </a:solidFill>
                          <a:latin typeface="Arial"/>
                        </a:rPr>
                        <a:t>relative</a:t>
                      </a:r>
                    </a:p>
                    <a:p>
                      <a:pPr algn="l" fontAlgn="t">
                        <a:buFont typeface="Arial" pitchFamily="34" charset="0"/>
                        <a:buChar char="•"/>
                      </a:pPr>
                      <a:r>
                        <a:rPr lang="en-AU" sz="1600" b="0" i="0" dirty="0" smtClean="0">
                          <a:solidFill>
                            <a:srgbClr val="666666"/>
                          </a:solidFill>
                          <a:latin typeface="Arial"/>
                        </a:rPr>
                        <a:t>  Hormone</a:t>
                      </a:r>
                      <a:r>
                        <a:rPr lang="en-AU" sz="1600" b="0" i="0" baseline="0" dirty="0" smtClean="0">
                          <a:solidFill>
                            <a:srgbClr val="666666"/>
                          </a:solidFill>
                          <a:latin typeface="Arial"/>
                        </a:rPr>
                        <a:t> </a:t>
                      </a:r>
                      <a:r>
                        <a:rPr lang="en-AU" sz="1600" b="0" i="0" dirty="0" smtClean="0">
                          <a:solidFill>
                            <a:srgbClr val="666666"/>
                          </a:solidFill>
                          <a:latin typeface="Arial"/>
                        </a:rPr>
                        <a:t>therapy</a:t>
                      </a:r>
                    </a:p>
                    <a:p>
                      <a:pPr algn="l" fontAlgn="t">
                        <a:buFont typeface="Arial" pitchFamily="34" charset="0"/>
                        <a:buChar char="•"/>
                      </a:pPr>
                      <a:r>
                        <a:rPr lang="en-AU" sz="1600" b="0" i="0" dirty="0" smtClean="0">
                          <a:solidFill>
                            <a:srgbClr val="666666"/>
                          </a:solidFill>
                          <a:latin typeface="Arial"/>
                        </a:rPr>
                        <a:t>   </a:t>
                      </a:r>
                      <a:r>
                        <a:rPr lang="en-AU" sz="1600" b="0" i="0" dirty="0" err="1" smtClean="0">
                          <a:solidFill>
                            <a:srgbClr val="666666"/>
                          </a:solidFill>
                          <a:latin typeface="Arial"/>
                        </a:rPr>
                        <a:t>Nulliparity</a:t>
                      </a:r>
                      <a:endParaRPr lang="en-AU" sz="1600" b="0" i="0" dirty="0" smtClean="0">
                        <a:solidFill>
                          <a:srgbClr val="666666"/>
                        </a:solidFill>
                        <a:latin typeface="Arial"/>
                      </a:endParaRPr>
                    </a:p>
                    <a:p>
                      <a:pPr algn="l" fontAlgn="t">
                        <a:buFont typeface="Arial" pitchFamily="34" charset="0"/>
                        <a:buChar char="•"/>
                      </a:pPr>
                      <a:r>
                        <a:rPr lang="en-AU" sz="1600" b="0" i="0" dirty="0" smtClean="0">
                          <a:solidFill>
                            <a:srgbClr val="666666"/>
                          </a:solidFill>
                          <a:latin typeface="Arial"/>
                        </a:rPr>
                        <a:t>   Obesity </a:t>
                      </a:r>
                      <a:r>
                        <a:rPr lang="en-AU" sz="1600" b="0" i="0" dirty="0">
                          <a:solidFill>
                            <a:srgbClr val="666666"/>
                          </a:solidFill>
                          <a:latin typeface="Arial"/>
                        </a:rPr>
                        <a:t>(i.e., BMI ≥ 30 kg per m</a:t>
                      </a:r>
                      <a:r>
                        <a:rPr lang="en-AU" sz="1600" b="0" i="0" baseline="30000" dirty="0">
                          <a:solidFill>
                            <a:srgbClr val="666666"/>
                          </a:solidFill>
                          <a:latin typeface="Arial"/>
                        </a:rPr>
                        <a:t>2</a:t>
                      </a:r>
                      <a:r>
                        <a:rPr lang="en-AU" sz="1600" b="0" i="0" dirty="0">
                          <a:solidFill>
                            <a:srgbClr val="666666"/>
                          </a:solidFill>
                          <a:latin typeface="Arial"/>
                        </a:rPr>
                        <a:t>)*</a:t>
                      </a:r>
                    </a:p>
                  </a:txBody>
                  <a:tcPr marL="81280" marR="81280" marT="40640" marB="40640">
                    <a:lnL>
                      <a:noFill/>
                    </a:lnL>
                    <a:lnR>
                      <a:noFill/>
                    </a:lnR>
                    <a:lnT w="9525" cap="flat" cmpd="sng" algn="ctr">
                      <a:solidFill>
                        <a:srgbClr val="FFFFFF"/>
                      </a:solidFill>
                      <a:prstDash val="dot"/>
                      <a:round/>
                      <a:headEnd type="none" w="med" len="med"/>
                      <a:tailEnd type="none" w="med" len="med"/>
                    </a:lnT>
                    <a:lnB w="9525" cap="flat" cmpd="sng" algn="ctr">
                      <a:solidFill>
                        <a:srgbClr val="FFFFFF"/>
                      </a:solidFill>
                      <a:prstDash val="dot"/>
                      <a:round/>
                      <a:headEnd type="none" w="med" len="med"/>
                      <a:tailEnd type="none" w="med" len="med"/>
                    </a:lnB>
                    <a:solidFill>
                      <a:srgbClr val="FFFFFF"/>
                    </a:solidFill>
                  </a:tcPr>
                </a:tc>
                <a:tc>
                  <a:txBody>
                    <a:bodyPr/>
                    <a:lstStyle/>
                    <a:p>
                      <a:pPr algn="l" fontAlgn="t">
                        <a:buFont typeface="Arial" pitchFamily="34" charset="0"/>
                        <a:buChar char="•"/>
                      </a:pPr>
                      <a:r>
                        <a:rPr lang="en-AU" sz="1600" b="0" i="0" dirty="0" smtClean="0">
                          <a:solidFill>
                            <a:srgbClr val="666666"/>
                          </a:solidFill>
                          <a:latin typeface="Arial"/>
                        </a:rPr>
                        <a:t>   Alcohol consumption</a:t>
                      </a:r>
                    </a:p>
                    <a:p>
                      <a:pPr algn="l" fontAlgn="t">
                        <a:buFont typeface="Arial" pitchFamily="34" charset="0"/>
                        <a:buChar char="•"/>
                      </a:pPr>
                      <a:r>
                        <a:rPr lang="en-AU" sz="1600" b="0" i="0" dirty="0" smtClean="0">
                          <a:solidFill>
                            <a:srgbClr val="666666"/>
                          </a:solidFill>
                          <a:latin typeface="Arial"/>
                        </a:rPr>
                        <a:t>   Did </a:t>
                      </a:r>
                      <a:r>
                        <a:rPr lang="en-AU" sz="1600" b="0" i="0" dirty="0">
                          <a:solidFill>
                            <a:srgbClr val="666666"/>
                          </a:solidFill>
                          <a:latin typeface="Arial"/>
                        </a:rPr>
                        <a:t>not </a:t>
                      </a:r>
                      <a:r>
                        <a:rPr lang="en-AU" sz="1600" b="0" i="0" dirty="0" smtClean="0">
                          <a:solidFill>
                            <a:srgbClr val="666666"/>
                          </a:solidFill>
                          <a:latin typeface="Arial"/>
                        </a:rPr>
                        <a:t>breastfeed</a:t>
                      </a:r>
                    </a:p>
                    <a:p>
                      <a:pPr algn="l" fontAlgn="t">
                        <a:buFont typeface="Arial" pitchFamily="34" charset="0"/>
                        <a:buChar char="•"/>
                      </a:pPr>
                      <a:r>
                        <a:rPr lang="en-AU" sz="1600" b="0" i="0" dirty="0" smtClean="0">
                          <a:solidFill>
                            <a:srgbClr val="666666"/>
                          </a:solidFill>
                          <a:latin typeface="Arial"/>
                        </a:rPr>
                        <a:t>   Elevated </a:t>
                      </a:r>
                      <a:r>
                        <a:rPr lang="en-AU" sz="1600" b="0" i="0" dirty="0">
                          <a:solidFill>
                            <a:srgbClr val="666666"/>
                          </a:solidFill>
                          <a:latin typeface="Arial"/>
                        </a:rPr>
                        <a:t>endogenous </a:t>
                      </a:r>
                      <a:r>
                        <a:rPr lang="en-AU" sz="1600" b="0" i="0" dirty="0" err="1">
                          <a:solidFill>
                            <a:srgbClr val="666666"/>
                          </a:solidFill>
                          <a:latin typeface="Arial"/>
                        </a:rPr>
                        <a:t>estrogen</a:t>
                      </a:r>
                      <a:r>
                        <a:rPr lang="en-AU" sz="1600" b="0" i="0" dirty="0">
                          <a:solidFill>
                            <a:srgbClr val="666666"/>
                          </a:solidFill>
                          <a:latin typeface="Arial"/>
                        </a:rPr>
                        <a:t> </a:t>
                      </a:r>
                      <a:r>
                        <a:rPr lang="en-AU" sz="1600" b="0" i="0" dirty="0" smtClean="0">
                          <a:solidFill>
                            <a:srgbClr val="666666"/>
                          </a:solidFill>
                          <a:latin typeface="Arial"/>
                        </a:rPr>
                        <a:t>levels</a:t>
                      </a:r>
                    </a:p>
                    <a:p>
                      <a:pPr algn="l" fontAlgn="t">
                        <a:buFont typeface="Arial" pitchFamily="34" charset="0"/>
                        <a:buChar char="•"/>
                      </a:pPr>
                      <a:r>
                        <a:rPr lang="en-AU" sz="1600" b="0" i="0" dirty="0" smtClean="0">
                          <a:solidFill>
                            <a:srgbClr val="666666"/>
                          </a:solidFill>
                          <a:latin typeface="Arial"/>
                        </a:rPr>
                        <a:t>  High </a:t>
                      </a:r>
                      <a:r>
                        <a:rPr lang="en-AU" sz="1600" b="0" i="0" dirty="0">
                          <a:solidFill>
                            <a:srgbClr val="666666"/>
                          </a:solidFill>
                          <a:latin typeface="Arial"/>
                        </a:rPr>
                        <a:t>BMI*Hormonal contraception </a:t>
                      </a:r>
                      <a:r>
                        <a:rPr lang="en-AU" sz="1600" b="0" i="0" dirty="0" smtClean="0">
                          <a:solidFill>
                            <a:srgbClr val="666666"/>
                          </a:solidFill>
                          <a:latin typeface="Arial"/>
                        </a:rPr>
                        <a:t>therapy</a:t>
                      </a:r>
                    </a:p>
                    <a:p>
                      <a:pPr algn="l" fontAlgn="t">
                        <a:buFont typeface="Arial" pitchFamily="34" charset="0"/>
                        <a:buChar char="•"/>
                      </a:pPr>
                      <a:r>
                        <a:rPr lang="en-AU" sz="1600" b="0" i="0" dirty="0" smtClean="0">
                          <a:solidFill>
                            <a:srgbClr val="666666"/>
                          </a:solidFill>
                          <a:latin typeface="Arial"/>
                        </a:rPr>
                        <a:t>  Increased </a:t>
                      </a:r>
                      <a:r>
                        <a:rPr lang="en-AU" sz="1600" b="0" i="0" dirty="0">
                          <a:solidFill>
                            <a:srgbClr val="666666"/>
                          </a:solidFill>
                          <a:latin typeface="Arial"/>
                        </a:rPr>
                        <a:t>mammographic density of breast </a:t>
                      </a:r>
                      <a:r>
                        <a:rPr lang="en-AU" sz="1600" b="0" i="0" dirty="0" smtClean="0">
                          <a:solidFill>
                            <a:srgbClr val="666666"/>
                          </a:solidFill>
                          <a:latin typeface="Arial"/>
                        </a:rPr>
                        <a:t>tissue</a:t>
                      </a:r>
                    </a:p>
                    <a:p>
                      <a:pPr algn="l" fontAlgn="t">
                        <a:buFont typeface="Arial" pitchFamily="34" charset="0"/>
                        <a:buChar char="•"/>
                      </a:pPr>
                      <a:r>
                        <a:rPr lang="en-AU" sz="1600" b="0" i="0" dirty="0" smtClean="0">
                          <a:solidFill>
                            <a:srgbClr val="666666"/>
                          </a:solidFill>
                          <a:latin typeface="Arial"/>
                        </a:rPr>
                        <a:t>   Menarche </a:t>
                      </a:r>
                      <a:r>
                        <a:rPr lang="en-AU" sz="1600" b="0" i="0" dirty="0">
                          <a:solidFill>
                            <a:srgbClr val="666666"/>
                          </a:solidFill>
                          <a:latin typeface="Arial"/>
                        </a:rPr>
                        <a:t>before age </a:t>
                      </a:r>
                      <a:r>
                        <a:rPr lang="en-AU" sz="1600" b="0" i="0" dirty="0" smtClean="0">
                          <a:solidFill>
                            <a:srgbClr val="666666"/>
                          </a:solidFill>
                          <a:latin typeface="Arial"/>
                        </a:rPr>
                        <a:t>12</a:t>
                      </a:r>
                    </a:p>
                    <a:p>
                      <a:pPr algn="l" fontAlgn="t">
                        <a:buFont typeface="Arial" pitchFamily="34" charset="0"/>
                        <a:buChar char="•"/>
                      </a:pPr>
                      <a:r>
                        <a:rPr lang="en-AU" sz="1600" b="0" i="0" dirty="0" smtClean="0">
                          <a:solidFill>
                            <a:srgbClr val="666666"/>
                          </a:solidFill>
                          <a:latin typeface="Arial"/>
                        </a:rPr>
                        <a:t>   Menopause </a:t>
                      </a:r>
                      <a:r>
                        <a:rPr lang="en-AU" sz="1600" b="0" i="0" dirty="0">
                          <a:solidFill>
                            <a:srgbClr val="666666"/>
                          </a:solidFill>
                          <a:latin typeface="Arial"/>
                        </a:rPr>
                        <a:t>after age </a:t>
                      </a:r>
                      <a:r>
                        <a:rPr lang="en-AU" sz="1600" b="0" i="0" dirty="0" smtClean="0">
                          <a:solidFill>
                            <a:srgbClr val="666666"/>
                          </a:solidFill>
                          <a:latin typeface="Arial"/>
                        </a:rPr>
                        <a:t>45</a:t>
                      </a:r>
                    </a:p>
                    <a:p>
                      <a:pPr algn="l" fontAlgn="t">
                        <a:buFont typeface="Arial" pitchFamily="34" charset="0"/>
                        <a:buChar char="•"/>
                      </a:pPr>
                      <a:r>
                        <a:rPr lang="en-AU" sz="1600" b="0" i="0" dirty="0" smtClean="0">
                          <a:solidFill>
                            <a:srgbClr val="666666"/>
                          </a:solidFill>
                          <a:latin typeface="Arial"/>
                        </a:rPr>
                        <a:t>   Mutations </a:t>
                      </a:r>
                      <a:r>
                        <a:rPr lang="en-AU" sz="1600" b="0" i="0" dirty="0">
                          <a:solidFill>
                            <a:srgbClr val="666666"/>
                          </a:solidFill>
                          <a:latin typeface="Arial"/>
                        </a:rPr>
                        <a:t>in BRCA 1 and BRCA 2 genes</a:t>
                      </a:r>
                    </a:p>
                  </a:txBody>
                  <a:tcPr marL="81280" marR="81280" marT="40640" marB="40640">
                    <a:lnL>
                      <a:noFill/>
                    </a:lnL>
                    <a:lnR>
                      <a:noFill/>
                    </a:lnR>
                    <a:lnT w="9525" cap="flat" cmpd="sng" algn="ctr">
                      <a:solidFill>
                        <a:srgbClr val="FFFFFF"/>
                      </a:solidFill>
                      <a:prstDash val="dot"/>
                      <a:round/>
                      <a:headEnd type="none" w="med" len="med"/>
                      <a:tailEnd type="none" w="med" len="med"/>
                    </a:lnT>
                    <a:lnB w="9525" cap="flat" cmpd="sng" algn="ctr">
                      <a:solidFill>
                        <a:srgbClr val="FFFFFF"/>
                      </a:solidFill>
                      <a:prstDash val="dot"/>
                      <a:round/>
                      <a:headEnd type="none" w="med" len="med"/>
                      <a:tailEnd type="none" w="med" len="med"/>
                    </a:lnB>
                    <a:solidFill>
                      <a:srgbClr val="FFFFFF"/>
                    </a:solidFill>
                  </a:tcPr>
                </a:tc>
              </a:tr>
            </a:tbl>
          </a:graphicData>
        </a:graphic>
      </p:graphicFrame>
      <p:sp>
        <p:nvSpPr>
          <p:cNvPr id="84993" name="Rectangle 1"/>
          <p:cNvSpPr>
            <a:spLocks noChangeArrowheads="1"/>
          </p:cNvSpPr>
          <p:nvPr/>
        </p:nvSpPr>
        <p:spPr bwMode="auto">
          <a:xfrm>
            <a:off x="857224" y="500042"/>
            <a:ext cx="6786610" cy="707886"/>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333333"/>
                </a:solidFill>
                <a:effectLst/>
                <a:latin typeface="nimbus-sans"/>
                <a:cs typeface="Arial" pitchFamily="34" charset="0"/>
              </a:rPr>
              <a:t>Risk Factors for Breast Cancer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ttp://image.slidesharecdn.com/breastcancerppt-121008024558-phpapp01/95/breast-cancer-ppt-18-1024.jpg?cb=1349682452"/>
          <p:cNvPicPr>
            <a:picLocks noChangeAspect="1" noChangeArrowheads="1"/>
          </p:cNvPicPr>
          <p:nvPr/>
        </p:nvPicPr>
        <p:blipFill>
          <a:blip r:embed="rId3"/>
          <a:srcRect/>
          <a:stretch>
            <a:fillRect/>
          </a:stretch>
        </p:blipFill>
        <p:spPr bwMode="auto">
          <a:xfrm>
            <a:off x="785786" y="642918"/>
            <a:ext cx="7429552" cy="5643602"/>
          </a:xfrm>
          <a:prstGeom prst="rect">
            <a:avLst/>
          </a:prstGeom>
          <a:noFill/>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1058</TotalTime>
  <Words>2072</Words>
  <Application>Microsoft Office PowerPoint</Application>
  <PresentationFormat>On-screen Show (4:3)</PresentationFormat>
  <Paragraphs>350</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PowerPoint Presentation</vt:lpstr>
      <vt:lpstr>Facts about Breast cancer </vt:lpstr>
      <vt:lpstr>Australian facts &amp; figures   </vt:lpstr>
      <vt:lpstr>PowerPoint Presentation</vt:lpstr>
      <vt:lpstr>PowerPoint Presentation</vt:lpstr>
      <vt:lpstr>Triple assessment </vt:lpstr>
      <vt:lpstr>PowerPoint Presentation</vt:lpstr>
      <vt:lpstr>PowerPoint Presentation</vt:lpstr>
      <vt:lpstr>PowerPoint Presentation</vt:lpstr>
      <vt:lpstr>PowerPoint Presentation</vt:lpstr>
      <vt:lpstr>Breast imaging studies</vt:lpstr>
      <vt:lpstr>Ultrasound </vt:lpstr>
      <vt:lpstr>PowerPoint Presentation</vt:lpstr>
      <vt:lpstr>Ultrasound fcats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Mammogram</vt:lpstr>
      <vt:lpstr>PowerPoint Presentation</vt:lpstr>
      <vt:lpstr>Facts </vt:lpstr>
      <vt:lpstr>Mammography</vt:lpstr>
      <vt:lpstr>PowerPoint Presentation</vt:lpstr>
      <vt:lpstr>Digital vs film screen mammography  </vt:lpstr>
      <vt:lpstr>PowerPoint Presentation</vt:lpstr>
      <vt:lpstr>Mammographic view </vt:lpstr>
      <vt:lpstr>PowerPoint Presentation</vt:lpstr>
      <vt:lpstr>PowerPoint Presentation</vt:lpstr>
      <vt:lpstr>PowerPoint Presentation</vt:lpstr>
      <vt:lpstr>Mammographic 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Primary signs of cancer on Mammography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Mammographic features of benign lesions</vt:lpstr>
      <vt:lpstr>PowerPoint Presentation</vt:lpstr>
      <vt:lpstr>PowerPoint Presentation</vt:lpstr>
      <vt:lpstr>Magnetic resonance imaging (MRI)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Azra</dc:creator>
  <cp:lastModifiedBy>education</cp:lastModifiedBy>
  <cp:revision>104</cp:revision>
  <dcterms:created xsi:type="dcterms:W3CDTF">2015-03-07T23:24:55Z</dcterms:created>
  <dcterms:modified xsi:type="dcterms:W3CDTF">2015-03-08T20:53:53Z</dcterms:modified>
</cp:coreProperties>
</file>