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4" r:id="rId10"/>
    <p:sldId id="263" r:id="rId11"/>
    <p:sldId id="275" r:id="rId12"/>
    <p:sldId id="276" r:id="rId13"/>
    <p:sldId id="277" r:id="rId14"/>
    <p:sldId id="278" r:id="rId15"/>
    <p:sldId id="273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616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11/04/15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11/04/15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11/04/15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11/04/15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11/04/15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11/04/15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11/04/15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generalsurgeons.com.a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health.gov.au/internet/immunise/publishing.nsf/Content/Handbook10-hom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Liverpool Hospital </a:t>
            </a:r>
          </a:p>
          <a:p>
            <a:r>
              <a:rPr lang="en-US" dirty="0" smtClean="0"/>
              <a:t>Monday Morning Registrar Teaching Session </a:t>
            </a:r>
          </a:p>
          <a:p>
            <a:r>
              <a:rPr lang="en-US" dirty="0" err="1" smtClean="0"/>
              <a:t>Dr</a:t>
            </a:r>
            <a:r>
              <a:rPr lang="en-US" dirty="0" smtClean="0"/>
              <a:t> Gratian Punch</a:t>
            </a:r>
          </a:p>
          <a:p>
            <a:r>
              <a:rPr lang="en-US" dirty="0" smtClean="0"/>
              <a:t>13 April 2015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DO: </a:t>
            </a:r>
            <a:br>
              <a:rPr lang="en-US" dirty="0" smtClean="0"/>
            </a:br>
            <a:r>
              <a:rPr lang="en-US" dirty="0" smtClean="0"/>
              <a:t>LAPAROSCOPIC SPLENECTOMY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9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35" y="274638"/>
            <a:ext cx="7924800" cy="732183"/>
          </a:xfrm>
        </p:spPr>
        <p:txBody>
          <a:bodyPr/>
          <a:lstStyle/>
          <a:p>
            <a:r>
              <a:rPr lang="en-US" dirty="0" smtClean="0"/>
              <a:t>Lap Spleen steps (1A/4)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436" y="1027086"/>
            <a:ext cx="3448376" cy="4525963"/>
          </a:xfrm>
        </p:spPr>
        <p:txBody>
          <a:bodyPr vert="horz"/>
          <a:lstStyle/>
          <a:p>
            <a:r>
              <a:rPr lang="en-US" dirty="0" err="1" smtClean="0"/>
              <a:t>Gastrosplenic</a:t>
            </a:r>
            <a:r>
              <a:rPr lang="en-US" dirty="0" smtClean="0"/>
              <a:t> </a:t>
            </a:r>
            <a:r>
              <a:rPr lang="en-US" dirty="0"/>
              <a:t>ligament </a:t>
            </a:r>
            <a:r>
              <a:rPr lang="en-US" dirty="0" smtClean="0"/>
              <a:t>containing short </a:t>
            </a:r>
            <a:r>
              <a:rPr lang="en-US" dirty="0"/>
              <a:t>gastric </a:t>
            </a:r>
            <a:r>
              <a:rPr lang="en-US" dirty="0" smtClean="0"/>
              <a:t>vessels divided to access the </a:t>
            </a:r>
            <a:r>
              <a:rPr lang="en-US" dirty="0"/>
              <a:t>splenic </a:t>
            </a:r>
            <a:r>
              <a:rPr lang="en-US" dirty="0" smtClean="0"/>
              <a:t>vessels</a:t>
            </a:r>
          </a:p>
          <a:p>
            <a:endParaRPr lang="en-US" dirty="0"/>
          </a:p>
          <a:p>
            <a:r>
              <a:rPr lang="en-US" dirty="0" smtClean="0"/>
              <a:t>Note: Spleen Ligament anatomy: </a:t>
            </a:r>
          </a:p>
          <a:p>
            <a:pPr lvl="1"/>
            <a:r>
              <a:rPr lang="en-US" dirty="0" smtClean="0"/>
              <a:t>2 vascular ligaments</a:t>
            </a:r>
          </a:p>
          <a:p>
            <a:pPr lvl="2"/>
            <a:r>
              <a:rPr lang="en-US" dirty="0" err="1" smtClean="0"/>
              <a:t>Gastrosplenic</a:t>
            </a:r>
            <a:r>
              <a:rPr lang="en-US" dirty="0" smtClean="0"/>
              <a:t> = short </a:t>
            </a:r>
            <a:r>
              <a:rPr lang="en-US" dirty="0" err="1" smtClean="0"/>
              <a:t>gastrics</a:t>
            </a:r>
            <a:endParaRPr lang="en-US" dirty="0" smtClean="0"/>
          </a:p>
          <a:p>
            <a:pPr lvl="2"/>
            <a:r>
              <a:rPr lang="en-US" dirty="0" err="1" smtClean="0"/>
              <a:t>Lieonorenal</a:t>
            </a:r>
            <a:r>
              <a:rPr lang="en-US" dirty="0" smtClean="0"/>
              <a:t> = </a:t>
            </a:r>
            <a:r>
              <a:rPr lang="en-US" dirty="0" err="1" smtClean="0"/>
              <a:t>Spl</a:t>
            </a:r>
            <a:r>
              <a:rPr lang="en-US" dirty="0" smtClean="0"/>
              <a:t> A. + V. </a:t>
            </a:r>
          </a:p>
          <a:p>
            <a:pPr lvl="1"/>
            <a:r>
              <a:rPr lang="en-US" dirty="0" smtClean="0"/>
              <a:t>2 avascular ligaments</a:t>
            </a:r>
          </a:p>
          <a:p>
            <a:pPr lvl="2"/>
            <a:r>
              <a:rPr lang="en-US" dirty="0" err="1" smtClean="0"/>
              <a:t>Splenophrenic</a:t>
            </a:r>
            <a:endParaRPr lang="en-US" dirty="0" smtClean="0"/>
          </a:p>
          <a:p>
            <a:pPr lvl="2"/>
            <a:r>
              <a:rPr lang="en-US" dirty="0" err="1" smtClean="0"/>
              <a:t>Splenocolic</a:t>
            </a:r>
            <a:endParaRPr lang="en-US" dirty="0"/>
          </a:p>
        </p:txBody>
      </p:sp>
      <p:pic>
        <p:nvPicPr>
          <p:cNvPr id="4" name="Picture 3" descr="Screen Shot 2015-04-11 at 1.14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27" y="321108"/>
            <a:ext cx="4819673" cy="598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9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35" y="770304"/>
            <a:ext cx="7924800" cy="732183"/>
          </a:xfrm>
        </p:spPr>
        <p:txBody>
          <a:bodyPr/>
          <a:lstStyle/>
          <a:p>
            <a:r>
              <a:rPr lang="en-US" dirty="0" smtClean="0"/>
              <a:t>Lap Spleen steps (1b/4)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435" y="2447350"/>
            <a:ext cx="4005961" cy="3105699"/>
          </a:xfrm>
        </p:spPr>
        <p:txBody>
          <a:bodyPr vert="horz"/>
          <a:lstStyle/>
          <a:p>
            <a:r>
              <a:rPr lang="en-US" dirty="0"/>
              <a:t>The </a:t>
            </a:r>
            <a:r>
              <a:rPr lang="en-US" dirty="0" err="1"/>
              <a:t>gastrosplenic</a:t>
            </a:r>
            <a:r>
              <a:rPr lang="en-US" dirty="0"/>
              <a:t> ligament is transected using </a:t>
            </a:r>
            <a:r>
              <a:rPr lang="en-US" dirty="0" smtClean="0"/>
              <a:t>advanced energy device of choice</a:t>
            </a:r>
          </a:p>
          <a:p>
            <a:r>
              <a:rPr lang="en-US" dirty="0" smtClean="0"/>
              <a:t>So next on view are the </a:t>
            </a:r>
            <a:r>
              <a:rPr lang="en-US" dirty="0"/>
              <a:t>splenic vessels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But first the dissection will be focused to the other ligaments </a:t>
            </a:r>
            <a:endParaRPr lang="en-US" dirty="0"/>
          </a:p>
        </p:txBody>
      </p:sp>
      <p:pic>
        <p:nvPicPr>
          <p:cNvPr id="4" name="Picture 3" descr="Screen Shot 2015-04-11 at 1.38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00" y="522816"/>
            <a:ext cx="4081133" cy="503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2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35" y="274638"/>
            <a:ext cx="7924800" cy="732183"/>
          </a:xfrm>
        </p:spPr>
        <p:txBody>
          <a:bodyPr/>
          <a:lstStyle/>
          <a:p>
            <a:r>
              <a:rPr lang="en-US" dirty="0" smtClean="0"/>
              <a:t>Lap Spleen steps 2/4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435" y="1243939"/>
            <a:ext cx="4005961" cy="4525963"/>
          </a:xfrm>
        </p:spPr>
        <p:txBody>
          <a:bodyPr vert="horz"/>
          <a:lstStyle/>
          <a:p>
            <a:r>
              <a:rPr lang="en-US" dirty="0" smtClean="0"/>
              <a:t>The relatively </a:t>
            </a:r>
            <a:r>
              <a:rPr lang="en-US" dirty="0"/>
              <a:t>avascular </a:t>
            </a:r>
            <a:r>
              <a:rPr lang="en-US" dirty="0" err="1"/>
              <a:t>splenocolic</a:t>
            </a:r>
            <a:r>
              <a:rPr lang="en-US" dirty="0"/>
              <a:t> and </a:t>
            </a:r>
            <a:r>
              <a:rPr lang="en-US" dirty="0" err="1"/>
              <a:t>splenorenal</a:t>
            </a:r>
            <a:r>
              <a:rPr lang="en-US" dirty="0"/>
              <a:t> ligaments are divided along with the other attachments, freeing the spleen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creen Shot 2015-04-11 at 1.5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96" y="274638"/>
            <a:ext cx="4581500" cy="58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2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35" y="274638"/>
            <a:ext cx="7924800" cy="732183"/>
          </a:xfrm>
        </p:spPr>
        <p:txBody>
          <a:bodyPr/>
          <a:lstStyle/>
          <a:p>
            <a:r>
              <a:rPr lang="en-US" dirty="0" smtClean="0"/>
              <a:t>Lap Spleen steps 3/4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435" y="1027086"/>
            <a:ext cx="4005961" cy="4525963"/>
          </a:xfrm>
        </p:spPr>
        <p:txBody>
          <a:bodyPr vert="horz"/>
          <a:lstStyle/>
          <a:p>
            <a:r>
              <a:rPr lang="en-US" dirty="0" smtClean="0"/>
              <a:t>Taking the splenic artery and vein: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vascular stapler is used to divide the splenic artery and vein.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artery is always divided before the vein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creen Shot 2015-04-11 at 1.5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70" y="274638"/>
            <a:ext cx="4696649" cy="60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2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35" y="274638"/>
            <a:ext cx="7924800" cy="732183"/>
          </a:xfrm>
        </p:spPr>
        <p:txBody>
          <a:bodyPr/>
          <a:lstStyle/>
          <a:p>
            <a:r>
              <a:rPr lang="en-US" dirty="0" smtClean="0"/>
              <a:t>Lap Spleen steps 4/4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435" y="1027086"/>
            <a:ext cx="4005961" cy="4525963"/>
          </a:xfrm>
        </p:spPr>
        <p:txBody>
          <a:bodyPr vert="horz"/>
          <a:lstStyle/>
          <a:p>
            <a:r>
              <a:rPr lang="en-US" dirty="0" smtClean="0"/>
              <a:t>Retrieve the </a:t>
            </a:r>
            <a:r>
              <a:rPr lang="en-US" dirty="0"/>
              <a:t>specimen is placed into an endoscopic retrieval bag. </a:t>
            </a:r>
            <a:endParaRPr lang="en-US" dirty="0" smtClean="0"/>
          </a:p>
          <a:p>
            <a:r>
              <a:rPr lang="en-US" dirty="0" smtClean="0"/>
              <a:t>Depending </a:t>
            </a:r>
            <a:r>
              <a:rPr lang="en-US" dirty="0"/>
              <a:t>on its size, the spleen may require maceration with a ring forceps or finger before it can be removed from the </a:t>
            </a:r>
            <a:r>
              <a:rPr lang="en-US" dirty="0" smtClean="0"/>
              <a:t>body. </a:t>
            </a:r>
          </a:p>
          <a:p>
            <a:endParaRPr lang="en-US" dirty="0" smtClean="0"/>
          </a:p>
          <a:p>
            <a:r>
              <a:rPr lang="en-US" dirty="0" smtClean="0"/>
              <a:t>Decide Drain v. no drain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Then closure of the ports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5-04-11 at 1.5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55" y="280935"/>
            <a:ext cx="4198559" cy="527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2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866565" cy="1143000"/>
          </a:xfrm>
        </p:spPr>
        <p:txBody>
          <a:bodyPr/>
          <a:lstStyle/>
          <a:p>
            <a:r>
              <a:rPr lang="en-US" dirty="0" smtClean="0"/>
              <a:t>Post op management 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3866565" cy="4525963"/>
          </a:xfrm>
        </p:spPr>
        <p:txBody>
          <a:bodyPr vert="horz"/>
          <a:lstStyle/>
          <a:p>
            <a:r>
              <a:rPr lang="en-US" dirty="0" smtClean="0"/>
              <a:t>Nasogastric decompression – surgeon preference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12–36 hours after open </a:t>
            </a:r>
            <a:r>
              <a:rPr lang="en-US" dirty="0" err="1"/>
              <a:t>splenectomy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Optional for laparoscopic </a:t>
            </a:r>
            <a:r>
              <a:rPr lang="en-US" dirty="0" err="1"/>
              <a:t>splenectomy</a:t>
            </a:r>
            <a:r>
              <a:rPr lang="en-US" dirty="0"/>
              <a:t>.</a:t>
            </a:r>
          </a:p>
          <a:p>
            <a:r>
              <a:rPr lang="en-US" dirty="0"/>
              <a:t>Diet is advanced as tolerated after removal of the nasogastric tube.</a:t>
            </a:r>
          </a:p>
          <a:p>
            <a:r>
              <a:rPr lang="en-US" dirty="0"/>
              <a:t>If the patient has not been vaccinated preoperatively (</a:t>
            </a:r>
            <a:r>
              <a:rPr lang="en-US" dirty="0" err="1"/>
              <a:t>eg</a:t>
            </a:r>
            <a:r>
              <a:rPr lang="en-US" dirty="0"/>
              <a:t>, in cases of </a:t>
            </a:r>
            <a:r>
              <a:rPr lang="en-US" dirty="0" err="1"/>
              <a:t>splenectomy</a:t>
            </a:r>
            <a:r>
              <a:rPr lang="en-US" dirty="0"/>
              <a:t> for trauma or iatrogenic injury), this should be done promptly.</a:t>
            </a:r>
            <a:endParaRPr lang="en-US" dirty="0"/>
          </a:p>
        </p:txBody>
      </p:sp>
      <p:sp>
        <p:nvSpPr>
          <p:cNvPr id="4" name="Vertical Text Placeholder 2"/>
          <p:cNvSpPr txBox="1">
            <a:spLocks/>
          </p:cNvSpPr>
          <p:nvPr/>
        </p:nvSpPr>
        <p:spPr>
          <a:xfrm>
            <a:off x="4667835" y="1600200"/>
            <a:ext cx="38665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Postoperative bleeding or hemorrhage.</a:t>
            </a:r>
          </a:p>
          <a:p>
            <a:r>
              <a:rPr lang="en-US" dirty="0" smtClean="0"/>
              <a:t>Gastric </a:t>
            </a:r>
            <a:r>
              <a:rPr lang="en-US" dirty="0"/>
              <a:t>injury or leak.</a:t>
            </a:r>
          </a:p>
          <a:p>
            <a:r>
              <a:rPr lang="en-US" dirty="0"/>
              <a:t>Pancreatic injury resulting in pancreatitis or pancreatic leak or fistula.</a:t>
            </a:r>
          </a:p>
          <a:p>
            <a:r>
              <a:rPr lang="en-US" dirty="0" smtClean="0"/>
              <a:t>Thrombocytosis – </a:t>
            </a:r>
            <a:r>
              <a:rPr lang="en-US" dirty="0" err="1" smtClean="0"/>
              <a:t>Aspirinif</a:t>
            </a:r>
            <a:r>
              <a:rPr lang="en-US" dirty="0" smtClean="0"/>
              <a:t> PLT&gt;1000</a:t>
            </a:r>
          </a:p>
          <a:p>
            <a:r>
              <a:rPr lang="en-US" dirty="0" smtClean="0"/>
              <a:t>Splenic </a:t>
            </a:r>
            <a:r>
              <a:rPr lang="en-US" dirty="0"/>
              <a:t>vein thrombosis.</a:t>
            </a:r>
          </a:p>
          <a:p>
            <a:r>
              <a:rPr lang="en-US" dirty="0"/>
              <a:t>Left lower lobe atelectasis or pneumonia.</a:t>
            </a:r>
          </a:p>
          <a:p>
            <a:r>
              <a:rPr lang="en-US" dirty="0"/>
              <a:t>Superficial or deep space surgical site infection.</a:t>
            </a:r>
          </a:p>
          <a:p>
            <a:r>
              <a:rPr lang="en-US" dirty="0"/>
              <a:t>Recurrence of disease (if </a:t>
            </a:r>
            <a:r>
              <a:rPr lang="en-US" dirty="0" err="1"/>
              <a:t>splenectomy</a:t>
            </a:r>
            <a:r>
              <a:rPr lang="en-US" dirty="0"/>
              <a:t> is performed for hematologic disease).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67835" y="298948"/>
            <a:ext cx="386656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Potential complications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90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96862"/>
            <a:ext cx="7924800" cy="1143000"/>
          </a:xfrm>
        </p:spPr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46138"/>
            <a:ext cx="3913031" cy="5280025"/>
          </a:xfrm>
        </p:spPr>
        <p:txBody>
          <a:bodyPr vert="horz"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 op </a:t>
            </a:r>
            <a:r>
              <a:rPr lang="en-US" dirty="0" err="1" smtClean="0">
                <a:solidFill>
                  <a:srgbClr val="FF0000"/>
                </a:solidFill>
              </a:rPr>
              <a:t>embolise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en-US" dirty="0" smtClean="0"/>
              <a:t>patients </a:t>
            </a:r>
            <a:r>
              <a:rPr lang="en-US" dirty="0"/>
              <a:t>with severe </a:t>
            </a:r>
            <a:r>
              <a:rPr lang="en-US" dirty="0" err="1" smtClean="0"/>
              <a:t>hypersplenism</a:t>
            </a:r>
            <a:r>
              <a:rPr lang="en-US" dirty="0" smtClean="0"/>
              <a:t> - This </a:t>
            </a:r>
            <a:r>
              <a:rPr lang="en-US" dirty="0"/>
              <a:t>may reduce intraoperative blood loss.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? Drain: </a:t>
            </a:r>
          </a:p>
          <a:p>
            <a:pPr lvl="1"/>
            <a:r>
              <a:rPr lang="en-US" dirty="0" smtClean="0"/>
              <a:t>Difficult/traumatic dissection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Test the drain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Lipse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-? Pancreatic Leak)</a:t>
            </a:r>
          </a:p>
          <a:p>
            <a:pPr lvl="1"/>
            <a:r>
              <a:rPr lang="en-US" dirty="0" smtClean="0"/>
              <a:t>after </a:t>
            </a:r>
            <a:r>
              <a:rPr lang="en-US" dirty="0"/>
              <a:t>the patient resumes a normal diet and before removing the drain.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Educate patient + write to GP </a:t>
            </a:r>
          </a:p>
          <a:p>
            <a:pPr lvl="1"/>
            <a:r>
              <a:rPr lang="en-US" dirty="0" smtClean="0"/>
              <a:t>prompt </a:t>
            </a:r>
            <a:r>
              <a:rPr lang="en-US" dirty="0"/>
              <a:t>medical evaluation for signs of </a:t>
            </a:r>
            <a:r>
              <a:rPr lang="en-US" dirty="0" smtClean="0"/>
              <a:t>infection</a:t>
            </a:r>
            <a:endParaRPr lang="en-US" dirty="0"/>
          </a:p>
          <a:p>
            <a:pPr lvl="1"/>
            <a:r>
              <a:rPr lang="en-US" dirty="0" smtClean="0"/>
              <a:t>OPSI etc…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Beware:</a:t>
            </a:r>
          </a:p>
          <a:p>
            <a:pPr lvl="1"/>
            <a:r>
              <a:rPr lang="en-US" dirty="0" smtClean="0"/>
              <a:t>the wandering spleen /</a:t>
            </a:r>
            <a:r>
              <a:rPr lang="en-US" dirty="0" err="1" smtClean="0"/>
              <a:t>splenunculus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leave pieces of spleen  inside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Screen Shot 2015-04-11 at 2.0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70" y="0"/>
            <a:ext cx="40005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2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5937"/>
            <a:ext cx="7924800" cy="1143000"/>
          </a:xfrm>
        </p:spPr>
        <p:txBody>
          <a:bodyPr/>
          <a:lstStyle/>
          <a:p>
            <a:pPr algn="ctr"/>
            <a:r>
              <a:rPr lang="en-US" dirty="0" smtClean="0"/>
              <a:t>Final Questions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74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Aust. </a:t>
            </a:r>
            <a:r>
              <a:rPr lang="en-US" dirty="0" err="1" smtClean="0"/>
              <a:t>Imm</a:t>
            </a:r>
            <a:r>
              <a:rPr lang="en-US" dirty="0" smtClean="0"/>
              <a:t>. Handbook: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en-US" dirty="0" smtClean="0"/>
              <a:t>Pneumococcal</a:t>
            </a:r>
            <a:r>
              <a:rPr lang="en-US" dirty="0"/>
              <a:t>, meningococcal, </a:t>
            </a:r>
            <a:r>
              <a:rPr lang="en-US" dirty="0" err="1"/>
              <a:t>Hib</a:t>
            </a:r>
            <a:r>
              <a:rPr lang="en-US" dirty="0"/>
              <a:t> and influenza vaccination </a:t>
            </a:r>
            <a:r>
              <a:rPr lang="en-US" dirty="0" smtClean="0"/>
              <a:t>are particularly </a:t>
            </a:r>
            <a:r>
              <a:rPr lang="en-US" dirty="0"/>
              <a:t>recommended for all persons with </a:t>
            </a:r>
            <a:r>
              <a:rPr lang="en-US" dirty="0" err="1" smtClean="0"/>
              <a:t>asplenia</a:t>
            </a:r>
            <a:r>
              <a:rPr lang="en-US" dirty="0" smtClean="0"/>
              <a:t> (functional or anatomical)</a:t>
            </a:r>
          </a:p>
          <a:p>
            <a:r>
              <a:rPr lang="en-US" dirty="0" smtClean="0"/>
              <a:t>Other </a:t>
            </a:r>
            <a:r>
              <a:rPr lang="en-US" dirty="0"/>
              <a:t>vaccinations should be up </a:t>
            </a:r>
            <a:r>
              <a:rPr lang="en-US" dirty="0" err="1" smtClean="0"/>
              <a:t>todate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Elective </a:t>
            </a:r>
            <a:r>
              <a:rPr lang="en-US" dirty="0" err="1" smtClean="0"/>
              <a:t>splenectomy</a:t>
            </a:r>
            <a:r>
              <a:rPr lang="en-US" dirty="0" smtClean="0"/>
              <a:t> - vaccination </a:t>
            </a:r>
            <a:r>
              <a:rPr lang="en-US" dirty="0"/>
              <a:t>should be </a:t>
            </a:r>
            <a:r>
              <a:rPr lang="en-US" dirty="0" smtClean="0"/>
              <a:t>completed 2 </a:t>
            </a:r>
            <a:r>
              <a:rPr lang="en-US" dirty="0"/>
              <a:t>weeks before the scheduled operation date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Children </a:t>
            </a:r>
            <a:r>
              <a:rPr lang="en-US" dirty="0"/>
              <a:t>with splenic dysfunction should also be given antibiotic prophylaxis </a:t>
            </a:r>
            <a:r>
              <a:rPr lang="en-US" dirty="0" smtClean="0"/>
              <a:t>to prevent </a:t>
            </a:r>
            <a:r>
              <a:rPr lang="en-US" dirty="0"/>
              <a:t>bacterial infection, until at least 5 years of age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Asplenic</a:t>
            </a:r>
            <a:r>
              <a:rPr lang="en-US" dirty="0" smtClean="0"/>
              <a:t> persons + </a:t>
            </a:r>
            <a:r>
              <a:rPr lang="en-US" dirty="0" err="1" smtClean="0"/>
              <a:t>Carers</a:t>
            </a:r>
            <a:r>
              <a:rPr lang="en-US" dirty="0" smtClean="0"/>
              <a:t> should </a:t>
            </a:r>
            <a:r>
              <a:rPr lang="en-US" dirty="0"/>
              <a:t>also be </a:t>
            </a:r>
            <a:r>
              <a:rPr lang="en-US" dirty="0" smtClean="0"/>
              <a:t>educated about fever (</a:t>
            </a:r>
            <a:r>
              <a:rPr lang="en-US" dirty="0" err="1" smtClean="0"/>
              <a:t>emerg</a:t>
            </a:r>
            <a:r>
              <a:rPr lang="en-US" dirty="0" smtClean="0"/>
              <a:t> </a:t>
            </a:r>
            <a:r>
              <a:rPr lang="en-US" dirty="0" err="1" smtClean="0"/>
              <a:t>Abx</a:t>
            </a:r>
            <a:r>
              <a:rPr lang="en-US" dirty="0" smtClean="0"/>
              <a:t> + early review)</a:t>
            </a:r>
          </a:p>
          <a:p>
            <a:r>
              <a:rPr lang="en-US" dirty="0" smtClean="0"/>
              <a:t>Recommended to wear a medical alert.</a:t>
            </a:r>
          </a:p>
        </p:txBody>
      </p:sp>
    </p:spTree>
    <p:extLst>
      <p:ext uri="{BB962C8B-B14F-4D97-AF65-F5344CB8AC3E}">
        <p14:creationId xmlns:p14="http://schemas.microsoft.com/office/powerpoint/2010/main" val="132239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63162"/>
          </a:xfrm>
        </p:spPr>
        <p:txBody>
          <a:bodyPr/>
          <a:lstStyle/>
          <a:p>
            <a:r>
              <a:rPr lang="en-US" dirty="0" smtClean="0"/>
              <a:t>Scope of the Session 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91329"/>
            <a:ext cx="7924800" cy="2284365"/>
          </a:xfrm>
        </p:spPr>
        <p:txBody>
          <a:bodyPr vert="horz"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PLEASE NOTE:</a:t>
            </a:r>
          </a:p>
          <a:p>
            <a:pPr marL="0" indent="0" algn="ctr">
              <a:buNone/>
            </a:pPr>
            <a:r>
              <a:rPr lang="en-US" dirty="0" smtClean="0"/>
              <a:t>THIS SESSION IS FOR ELECTIVE LAPAROSCOPIC SPLENECTOMY ONLY.</a:t>
            </a:r>
          </a:p>
          <a:p>
            <a:pPr marL="0" indent="0" algn="ctr">
              <a:buNone/>
            </a:pPr>
            <a:r>
              <a:rPr lang="en-US" dirty="0" smtClean="0"/>
              <a:t>THERE IS LITTLE TO NO PLACE FOR LAP SPLEEN IN TRAUMA.  </a:t>
            </a:r>
          </a:p>
          <a:p>
            <a:pPr marL="0" indent="0" algn="ctr">
              <a:buNone/>
            </a:pPr>
            <a:r>
              <a:rPr lang="en-US" dirty="0" smtClean="0"/>
              <a:t>PLEASE REVIEW OPEN SPLENECTOMY IN YOUR OWN TIME.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REMEMBER</a:t>
            </a:r>
            <a:r>
              <a:rPr lang="en-US" dirty="0" smtClean="0"/>
              <a:t> – </a:t>
            </a:r>
            <a:r>
              <a:rPr lang="en-US" u="sng" dirty="0" smtClean="0"/>
              <a:t>ALWAYS MORE THAN ONE WAY TO SKIN A CAT</a:t>
            </a:r>
            <a:endParaRPr lang="en-US" u="sng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Vertical Text Placeholder 2"/>
          <p:cNvSpPr txBox="1">
            <a:spLocks/>
          </p:cNvSpPr>
          <p:nvPr/>
        </p:nvSpPr>
        <p:spPr>
          <a:xfrm>
            <a:off x="762000" y="3477058"/>
            <a:ext cx="7924800" cy="2284365"/>
          </a:xfrm>
          <a:prstGeom prst="rect">
            <a:avLst/>
          </a:prstGeom>
        </p:spPr>
        <p:txBody>
          <a:bodyPr vert="horz" lIns="91440" tIns="45720" rIns="91440" bIns="45720" numCol="2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LAP SPLENECTOMY </a:t>
            </a:r>
          </a:p>
          <a:p>
            <a:r>
              <a:rPr lang="en-US" dirty="0" smtClean="0"/>
              <a:t>Suggested reading and references</a:t>
            </a:r>
          </a:p>
          <a:p>
            <a:r>
              <a:rPr lang="en-US" dirty="0" smtClean="0"/>
              <a:t>Indications</a:t>
            </a:r>
          </a:p>
          <a:p>
            <a:r>
              <a:rPr lang="en-US" dirty="0" smtClean="0"/>
              <a:t>Contraindications</a:t>
            </a:r>
          </a:p>
          <a:p>
            <a:r>
              <a:rPr lang="en-US" dirty="0" smtClean="0"/>
              <a:t>Informed Consent </a:t>
            </a:r>
          </a:p>
          <a:p>
            <a:r>
              <a:rPr lang="en-US" dirty="0" smtClean="0"/>
              <a:t>Pre-operative Vaccination</a:t>
            </a:r>
          </a:p>
          <a:p>
            <a:r>
              <a:rPr lang="en-US" dirty="0" smtClean="0"/>
              <a:t>The Procedure in 4 steps</a:t>
            </a:r>
          </a:p>
          <a:p>
            <a:r>
              <a:rPr lang="en-US" dirty="0" smtClean="0"/>
              <a:t>Post Operative Care + </a:t>
            </a:r>
            <a:r>
              <a:rPr lang="en-US" dirty="0"/>
              <a:t>Potential </a:t>
            </a:r>
            <a:r>
              <a:rPr lang="en-US" dirty="0" smtClean="0"/>
              <a:t>Complications</a:t>
            </a:r>
          </a:p>
          <a:p>
            <a:r>
              <a:rPr lang="en-US" dirty="0" smtClean="0"/>
              <a:t>Tips</a:t>
            </a:r>
          </a:p>
          <a:p>
            <a:r>
              <a:rPr lang="en-US" dirty="0" smtClean="0"/>
              <a:t>Final Questions</a:t>
            </a:r>
            <a:endParaRPr lang="en-US" u="sng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4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reading and references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>
                <a:solidFill>
                  <a:srgbClr val="FFFF00"/>
                </a:solidFill>
              </a:rPr>
              <a:t>RACS – GSA NSW Presentation: </a:t>
            </a:r>
          </a:p>
          <a:p>
            <a:pPr marL="457200" lvl="1" indent="0">
              <a:buNone/>
            </a:pPr>
            <a:r>
              <a:rPr lang="en-US" sz="1400" dirty="0" smtClean="0"/>
              <a:t>Spleen</a:t>
            </a:r>
            <a:r>
              <a:rPr lang="en-US" sz="1400" dirty="0"/>
              <a:t>, Lymphatic and </a:t>
            </a:r>
            <a:r>
              <a:rPr lang="en-US" sz="1400" dirty="0" smtClean="0"/>
              <a:t>Hypertension</a:t>
            </a:r>
          </a:p>
          <a:p>
            <a:pPr marL="457200" lvl="1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Author</a:t>
            </a:r>
            <a:r>
              <a:rPr lang="en-US" sz="1400" dirty="0"/>
              <a:t>: </a:t>
            </a:r>
            <a:r>
              <a:rPr lang="en-US" sz="1400" dirty="0" err="1"/>
              <a:t>Dr</a:t>
            </a:r>
            <a:r>
              <a:rPr lang="en-US" sz="1400" dirty="0"/>
              <a:t> </a:t>
            </a:r>
            <a:r>
              <a:rPr lang="en-US" sz="1400" dirty="0" err="1"/>
              <a:t>Marthe</a:t>
            </a:r>
            <a:r>
              <a:rPr lang="en-US" sz="1400" dirty="0"/>
              <a:t> </a:t>
            </a:r>
            <a:r>
              <a:rPr lang="en-US" sz="1400" dirty="0" err="1"/>
              <a:t>Chehade</a:t>
            </a:r>
            <a:endParaRPr lang="en-US" sz="1400" dirty="0"/>
          </a:p>
          <a:p>
            <a:pPr marL="914400" lvl="2" indent="0">
              <a:buNone/>
            </a:pPr>
            <a:r>
              <a:rPr lang="en-US" sz="1400" dirty="0"/>
              <a:t>Date: 06 Sep 2014</a:t>
            </a:r>
          </a:p>
          <a:p>
            <a:pPr marL="457200" lvl="1" indent="0">
              <a:buNone/>
            </a:pPr>
            <a:r>
              <a:rPr lang="en-US" sz="1400" dirty="0" smtClean="0"/>
              <a:t>	Presented </a:t>
            </a:r>
            <a:r>
              <a:rPr lang="en-US" sz="1400" dirty="0"/>
              <a:t>at Johnson &amp; Johnson, Macquarie Park NSW, September 6 2014.</a:t>
            </a:r>
            <a:r>
              <a:rPr lang="en-US" sz="1800" dirty="0"/>
              <a:t>	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/>
              <a:t>	(found at </a:t>
            </a:r>
            <a:r>
              <a:rPr lang="en-US" sz="1800" dirty="0" smtClean="0">
                <a:hlinkClick r:id="rId2"/>
              </a:rPr>
              <a:t>www.generalsurgeons.com.au</a:t>
            </a:r>
            <a:r>
              <a:rPr lang="en-US" sz="1800" dirty="0" smtClean="0"/>
              <a:t>, educational webcast, 2014, NSW.</a:t>
            </a:r>
          </a:p>
          <a:p>
            <a:r>
              <a:rPr lang="en-US" sz="1800" dirty="0" err="1">
                <a:solidFill>
                  <a:srgbClr val="FFFF00"/>
                </a:solidFill>
              </a:rPr>
              <a:t>Sabiston</a:t>
            </a:r>
            <a:r>
              <a:rPr lang="en-US" sz="1800" dirty="0">
                <a:solidFill>
                  <a:srgbClr val="FFFF00"/>
                </a:solidFill>
              </a:rPr>
              <a:t> Textbook of </a:t>
            </a:r>
            <a:r>
              <a:rPr lang="en-US" sz="1800" dirty="0" smtClean="0">
                <a:solidFill>
                  <a:srgbClr val="FFFF00"/>
                </a:solidFill>
              </a:rPr>
              <a:t>Surgery</a:t>
            </a:r>
            <a:r>
              <a:rPr lang="en-US" sz="1800" dirty="0" smtClean="0"/>
              <a:t>, 19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Ed,  Townsend </a:t>
            </a:r>
            <a:r>
              <a:rPr lang="en-US" sz="1800" i="1" dirty="0" smtClean="0"/>
              <a:t>et al.</a:t>
            </a:r>
            <a:r>
              <a:rPr lang="en-US" sz="1800" dirty="0" smtClean="0"/>
              <a:t> Copyright </a:t>
            </a:r>
            <a:r>
              <a:rPr lang="en-US" sz="1800" dirty="0"/>
              <a:t>© 2012 </a:t>
            </a:r>
            <a:endParaRPr lang="en-US" sz="1800" dirty="0" smtClean="0"/>
          </a:p>
          <a:p>
            <a:r>
              <a:rPr lang="en-US" sz="1800" dirty="0">
                <a:solidFill>
                  <a:srgbClr val="FFFF00"/>
                </a:solidFill>
              </a:rPr>
              <a:t>Current Procedures: Surgery</a:t>
            </a:r>
            <a:r>
              <a:rPr lang="en-US" sz="1800" dirty="0"/>
              <a:t>. Rebecca M. Minter, Gerard M. </a:t>
            </a:r>
            <a:r>
              <a:rPr lang="en-US" sz="1800" dirty="0" smtClean="0"/>
              <a:t>Doherty.  Copyright </a:t>
            </a:r>
            <a:r>
              <a:rPr lang="en-US" sz="1800" dirty="0"/>
              <a:t>© 2010 by The McGraw-Hill Companies, Inc. All rights reserved. </a:t>
            </a:r>
            <a:endParaRPr lang="en-US" sz="1800" dirty="0" smtClean="0"/>
          </a:p>
          <a:p>
            <a:r>
              <a:rPr lang="en-US" sz="1800" dirty="0">
                <a:solidFill>
                  <a:srgbClr val="FFFF00"/>
                </a:solidFill>
              </a:rPr>
              <a:t>The </a:t>
            </a:r>
            <a:r>
              <a:rPr lang="en-US" sz="1800" dirty="0" smtClean="0">
                <a:solidFill>
                  <a:srgbClr val="FFFF00"/>
                </a:solidFill>
              </a:rPr>
              <a:t>Australian </a:t>
            </a:r>
            <a:r>
              <a:rPr lang="en-US" sz="1800" dirty="0" err="1" smtClean="0">
                <a:solidFill>
                  <a:srgbClr val="FFFF00"/>
                </a:solidFill>
              </a:rPr>
              <a:t>Immunisation</a:t>
            </a:r>
            <a:r>
              <a:rPr lang="en-US" sz="1800" dirty="0" smtClean="0">
                <a:solidFill>
                  <a:srgbClr val="FFFF00"/>
                </a:solidFill>
              </a:rPr>
              <a:t> Handbook </a:t>
            </a:r>
            <a:r>
              <a:rPr lang="en-US" sz="1800" dirty="0" smtClean="0"/>
              <a:t>10th </a:t>
            </a:r>
            <a:r>
              <a:rPr lang="en-US" sz="1800" dirty="0"/>
              <a:t>Edition 2013 (updated January 2014)</a:t>
            </a:r>
          </a:p>
          <a:p>
            <a:pPr marL="457200" lvl="1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4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 SPLEnectomy - Indications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en-US" dirty="0" smtClean="0"/>
              <a:t>Splenic </a:t>
            </a:r>
            <a:r>
              <a:rPr lang="en-US" dirty="0"/>
              <a:t>cysts or splenic </a:t>
            </a:r>
            <a:r>
              <a:rPr lang="en-US" dirty="0" smtClean="0"/>
              <a:t>mass</a:t>
            </a:r>
            <a:endParaRPr lang="en-US" dirty="0"/>
          </a:p>
          <a:p>
            <a:r>
              <a:rPr lang="en-US" dirty="0"/>
              <a:t>Splenic </a:t>
            </a:r>
            <a:r>
              <a:rPr lang="en-US" dirty="0" smtClean="0"/>
              <a:t>abscess</a:t>
            </a:r>
            <a:endParaRPr lang="en-US" dirty="0"/>
          </a:p>
          <a:p>
            <a:r>
              <a:rPr lang="en-US" dirty="0"/>
              <a:t>Hematologic </a:t>
            </a:r>
            <a:r>
              <a:rPr lang="en-US" dirty="0" smtClean="0"/>
              <a:t>disorders:</a:t>
            </a:r>
            <a:endParaRPr lang="en-US" dirty="0"/>
          </a:p>
          <a:p>
            <a:pPr lvl="1"/>
            <a:r>
              <a:rPr lang="en-US" dirty="0"/>
              <a:t>Idiopathic thrombocytopenic </a:t>
            </a:r>
            <a:r>
              <a:rPr lang="en-US" dirty="0" err="1"/>
              <a:t>purpura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Hemolytic anemia.</a:t>
            </a:r>
          </a:p>
          <a:p>
            <a:pPr lvl="1"/>
            <a:r>
              <a:rPr lang="en-US" dirty="0"/>
              <a:t>Hereditary spherocytosis.</a:t>
            </a:r>
          </a:p>
          <a:p>
            <a:pPr lvl="1"/>
            <a:r>
              <a:rPr lang="en-US" dirty="0"/>
              <a:t>Other hereditary or autoimmune </a:t>
            </a:r>
            <a:r>
              <a:rPr lang="en-US" dirty="0" err="1"/>
              <a:t>anemias</a:t>
            </a:r>
            <a:r>
              <a:rPr lang="en-US" dirty="0"/>
              <a:t>.</a:t>
            </a:r>
          </a:p>
          <a:p>
            <a:r>
              <a:rPr lang="en-US" dirty="0"/>
              <a:t>Severe </a:t>
            </a:r>
            <a:r>
              <a:rPr lang="en-US" dirty="0" err="1"/>
              <a:t>hypersplenism</a:t>
            </a:r>
            <a:r>
              <a:rPr lang="en-US" dirty="0"/>
              <a:t>.</a:t>
            </a:r>
          </a:p>
          <a:p>
            <a:r>
              <a:rPr lang="en-US" dirty="0" err="1"/>
              <a:t>Perisplenic</a:t>
            </a:r>
            <a:r>
              <a:rPr lang="en-US" dirty="0"/>
              <a:t> malignancy.</a:t>
            </a:r>
          </a:p>
          <a:p>
            <a:r>
              <a:rPr lang="en-US" dirty="0"/>
              <a:t>Splenic artery aneurysm.</a:t>
            </a:r>
          </a:p>
          <a:p>
            <a:r>
              <a:rPr lang="en-US" dirty="0"/>
              <a:t>Splenic vein thrombosis with left-sided portal hypertension.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8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Contraindications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/>
              <a:t>Portal hypertension due to liver disease.</a:t>
            </a:r>
          </a:p>
          <a:p>
            <a:r>
              <a:rPr lang="en-US" dirty="0"/>
              <a:t>Thrombocytopenia is not a contraindication of </a:t>
            </a:r>
            <a:r>
              <a:rPr lang="en-US" dirty="0" err="1"/>
              <a:t>splenectomy</a:t>
            </a:r>
            <a:r>
              <a:rPr lang="en-US" dirty="0"/>
              <a:t>. </a:t>
            </a:r>
            <a:endParaRPr lang="en-US" dirty="0"/>
          </a:p>
          <a:p>
            <a:pPr lvl="1"/>
            <a:r>
              <a:rPr lang="en-US" dirty="0" smtClean="0"/>
              <a:t>Although </a:t>
            </a:r>
            <a:r>
              <a:rPr lang="en-US" dirty="0"/>
              <a:t>preoperative transfusion is not recommended, intraoperative transfusion may be required should </a:t>
            </a:r>
            <a:r>
              <a:rPr lang="en-US" dirty="0" err="1"/>
              <a:t>coagulopathic</a:t>
            </a:r>
            <a:r>
              <a:rPr lang="en-US" dirty="0"/>
              <a:t> bleeding occur.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8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Informed consent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b="1" u="sng" dirty="0"/>
              <a:t>Expected Benefits</a:t>
            </a:r>
          </a:p>
          <a:p>
            <a:pPr lvl="1"/>
            <a:r>
              <a:rPr lang="en-US" dirty="0"/>
              <a:t>Cessation or prevention of life-threatening hemorrhage.</a:t>
            </a:r>
          </a:p>
          <a:p>
            <a:pPr lvl="1"/>
            <a:r>
              <a:rPr lang="en-US" dirty="0"/>
              <a:t>Treatment of hematologic disorders, malignancy, or symptomatic mass or </a:t>
            </a:r>
            <a:r>
              <a:rPr lang="en-US" dirty="0" err="1"/>
              <a:t>hypersplenism</a:t>
            </a:r>
            <a:r>
              <a:rPr lang="en-US" dirty="0"/>
              <a:t>.</a:t>
            </a:r>
          </a:p>
          <a:p>
            <a:r>
              <a:rPr lang="en-US" b="1" u="sng" dirty="0"/>
              <a:t>Potential Risks</a:t>
            </a:r>
          </a:p>
          <a:p>
            <a:pPr lvl="1"/>
            <a:r>
              <a:rPr lang="en-US" dirty="0"/>
              <a:t>Post-</a:t>
            </a:r>
            <a:r>
              <a:rPr lang="en-US" dirty="0" err="1"/>
              <a:t>splenectomy</a:t>
            </a:r>
            <a:r>
              <a:rPr lang="en-US" dirty="0"/>
              <a:t> sepsis.</a:t>
            </a:r>
          </a:p>
          <a:p>
            <a:pPr lvl="1"/>
            <a:r>
              <a:rPr lang="en-US" dirty="0"/>
              <a:t>Bleeding.</a:t>
            </a:r>
          </a:p>
          <a:p>
            <a:pPr lvl="1"/>
            <a:r>
              <a:rPr lang="en-US" dirty="0"/>
              <a:t>Infection (wound or intra-abdominal abscess).</a:t>
            </a:r>
          </a:p>
          <a:p>
            <a:pPr lvl="1"/>
            <a:r>
              <a:rPr lang="en-US" dirty="0"/>
              <a:t>Pancreatitis or pancreatic leak.</a:t>
            </a:r>
          </a:p>
          <a:p>
            <a:pPr lvl="1"/>
            <a:r>
              <a:rPr lang="en-US" dirty="0"/>
              <a:t>Damage to surrounding structures (stomach, diaphragm, colon,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Recurrence of primary disease (thrombocytopenia,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6769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898"/>
            <a:ext cx="7924800" cy="643160"/>
          </a:xfrm>
        </p:spPr>
        <p:txBody>
          <a:bodyPr/>
          <a:lstStyle/>
          <a:p>
            <a:r>
              <a:rPr lang="en-US" dirty="0" smtClean="0"/>
              <a:t>Pre operative vaccination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7059"/>
            <a:ext cx="7924800" cy="1683864"/>
          </a:xfrm>
        </p:spPr>
        <p:txBody>
          <a:bodyPr vert="horz">
            <a:normAutofit lnSpcReduction="1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Suggested reference :</a:t>
            </a:r>
          </a:p>
          <a:p>
            <a:r>
              <a:rPr lang="en-US" dirty="0" smtClean="0"/>
              <a:t>Australian </a:t>
            </a:r>
            <a:r>
              <a:rPr lang="en-US" dirty="0" err="1" smtClean="0"/>
              <a:t>Immunisation</a:t>
            </a:r>
            <a:r>
              <a:rPr lang="en-US" dirty="0" smtClean="0"/>
              <a:t> Handbook 10</a:t>
            </a:r>
            <a:r>
              <a:rPr lang="en-US" baseline="30000" dirty="0" smtClean="0"/>
              <a:t>th</a:t>
            </a:r>
            <a:r>
              <a:rPr lang="en-US" dirty="0" smtClean="0"/>
              <a:t> edition 2013 – can be </a:t>
            </a:r>
            <a:r>
              <a:rPr lang="en-US" dirty="0"/>
              <a:t>found </a:t>
            </a:r>
            <a:r>
              <a:rPr lang="en-US" dirty="0" smtClean="0"/>
              <a:t>free: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://www.health.gov.au/internet/immunise/publishing.nsf/Content/Handbook10-</a:t>
            </a:r>
            <a:r>
              <a:rPr lang="en-US" dirty="0" smtClean="0">
                <a:hlinkClick r:id="rId2"/>
              </a:rPr>
              <a:t>home</a:t>
            </a:r>
            <a:endParaRPr lang="en-US" dirty="0" smtClean="0"/>
          </a:p>
          <a:p>
            <a:pPr lvl="1"/>
            <a:r>
              <a:rPr lang="en-US" dirty="0" smtClean="0"/>
              <a:t>Pages 161-164 – Guidelines for </a:t>
            </a:r>
            <a:r>
              <a:rPr lang="en-US" dirty="0" err="1" smtClean="0"/>
              <a:t>Asplenic</a:t>
            </a:r>
            <a:r>
              <a:rPr lang="en-US" dirty="0" smtClean="0"/>
              <a:t> Patients </a:t>
            </a:r>
          </a:p>
          <a:p>
            <a:r>
              <a:rPr lang="en-US" u="sng" dirty="0" err="1" smtClean="0"/>
              <a:t>Sabistons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Picture 4" descr="Screen Shot 2015-04-11 at 12.56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87" y="3843016"/>
            <a:ext cx="6458413" cy="3014984"/>
          </a:xfrm>
          <a:prstGeom prst="rect">
            <a:avLst/>
          </a:prstGeom>
        </p:spPr>
      </p:pic>
      <p:pic>
        <p:nvPicPr>
          <p:cNvPr id="4" name="Picture 3" descr="Screen Shot 2015-04-11 at 12.56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8" y="2450923"/>
            <a:ext cx="3484903" cy="278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9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80" y="274638"/>
            <a:ext cx="7924800" cy="1143000"/>
          </a:xfrm>
        </p:spPr>
        <p:txBody>
          <a:bodyPr/>
          <a:lstStyle/>
          <a:p>
            <a:r>
              <a:rPr lang="en-US" dirty="0" smtClean="0"/>
              <a:t>Patient positioning (1/2) 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4331219" cy="4525963"/>
          </a:xfrm>
        </p:spPr>
        <p:txBody>
          <a:bodyPr vert="horz"/>
          <a:lstStyle/>
          <a:p>
            <a:r>
              <a:rPr lang="en-US" dirty="0"/>
              <a:t>Laparoscopic </a:t>
            </a:r>
            <a:r>
              <a:rPr lang="en-US" dirty="0" err="1" smtClean="0"/>
              <a:t>splenectomy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Preferentially </a:t>
            </a:r>
            <a:r>
              <a:rPr lang="en-US" dirty="0"/>
              <a:t>performed in the right lateral decubitus </a:t>
            </a:r>
            <a:r>
              <a:rPr lang="en-US" dirty="0" smtClean="0"/>
              <a:t>position</a:t>
            </a:r>
          </a:p>
          <a:p>
            <a:pPr lvl="2"/>
            <a:r>
              <a:rPr lang="en-US" dirty="0" smtClean="0"/>
              <a:t>Screen behind patient </a:t>
            </a:r>
          </a:p>
          <a:p>
            <a:pPr lvl="2"/>
            <a:r>
              <a:rPr lang="en-US" dirty="0" smtClean="0"/>
              <a:t>Faces towards surgeon</a:t>
            </a:r>
          </a:p>
          <a:p>
            <a:pPr lvl="2"/>
            <a:r>
              <a:rPr lang="en-US" dirty="0" smtClean="0"/>
              <a:t>Strapped + taped </a:t>
            </a:r>
          </a:p>
          <a:p>
            <a:pPr lvl="2"/>
            <a:r>
              <a:rPr lang="en-US" dirty="0" smtClean="0"/>
              <a:t>Pillow between legs to offload pressure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also be performed with the patient supine.</a:t>
            </a:r>
            <a:endParaRPr lang="en-US" dirty="0"/>
          </a:p>
        </p:txBody>
      </p:sp>
      <p:pic>
        <p:nvPicPr>
          <p:cNvPr id="4" name="Picture 3" descr="Screen Shot 2015-04-11 at 1.03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43" y="0"/>
            <a:ext cx="4299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90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74" y="-296862"/>
            <a:ext cx="7924800" cy="1143000"/>
          </a:xfrm>
        </p:spPr>
        <p:txBody>
          <a:bodyPr/>
          <a:lstStyle/>
          <a:p>
            <a:r>
              <a:rPr lang="en-US" dirty="0" smtClean="0"/>
              <a:t>Patient positioning (2/2) 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74" y="850914"/>
            <a:ext cx="3618750" cy="2866580"/>
          </a:xfrm>
        </p:spPr>
        <p:txBody>
          <a:bodyPr vert="horz">
            <a:normAutofit lnSpcReduction="10000"/>
          </a:bodyPr>
          <a:lstStyle/>
          <a:p>
            <a:r>
              <a:rPr lang="en-US" sz="1400" dirty="0"/>
              <a:t>Laparoscopic </a:t>
            </a:r>
            <a:r>
              <a:rPr lang="en-US" sz="1400" dirty="0" err="1" smtClean="0"/>
              <a:t>splenectomy</a:t>
            </a:r>
            <a:r>
              <a:rPr lang="en-US" sz="1400" dirty="0" smtClean="0"/>
              <a:t>:</a:t>
            </a:r>
          </a:p>
          <a:p>
            <a:pPr lvl="1"/>
            <a:r>
              <a:rPr lang="en-US" sz="1400" dirty="0" smtClean="0"/>
              <a:t>Preferentially </a:t>
            </a:r>
            <a:r>
              <a:rPr lang="en-US" sz="1400" dirty="0"/>
              <a:t>performed in the right lateral decubitus </a:t>
            </a:r>
            <a:r>
              <a:rPr lang="en-US" sz="1400" dirty="0" smtClean="0"/>
              <a:t>position</a:t>
            </a:r>
          </a:p>
          <a:p>
            <a:pPr lvl="2"/>
            <a:r>
              <a:rPr lang="en-US" sz="1400" dirty="0" smtClean="0"/>
              <a:t>Screen behind patient </a:t>
            </a:r>
          </a:p>
          <a:p>
            <a:pPr lvl="2"/>
            <a:r>
              <a:rPr lang="en-US" sz="1400" dirty="0" smtClean="0"/>
              <a:t>Faces towards surgeon</a:t>
            </a:r>
          </a:p>
          <a:p>
            <a:pPr lvl="2"/>
            <a:r>
              <a:rPr lang="en-US" sz="1400" dirty="0" smtClean="0"/>
              <a:t>Strapped + taped </a:t>
            </a:r>
          </a:p>
          <a:p>
            <a:pPr lvl="2"/>
            <a:r>
              <a:rPr lang="en-US" sz="1400" dirty="0" smtClean="0"/>
              <a:t>Pillow between legs to offload pressure</a:t>
            </a:r>
          </a:p>
          <a:p>
            <a:pPr lvl="1"/>
            <a:r>
              <a:rPr lang="en-US" sz="1400" dirty="0" smtClean="0"/>
              <a:t>May </a:t>
            </a:r>
            <a:r>
              <a:rPr lang="en-US" sz="1400" dirty="0"/>
              <a:t>also be performed with the patient supine.</a:t>
            </a:r>
            <a:endParaRPr lang="en-US" sz="1400" dirty="0"/>
          </a:p>
        </p:txBody>
      </p:sp>
      <p:pic>
        <p:nvPicPr>
          <p:cNvPr id="5" name="Picture 4" descr="Screen Shot 2015-04-11 at 1.0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06" y="0"/>
            <a:ext cx="2979593" cy="3352771"/>
          </a:xfrm>
          <a:prstGeom prst="rect">
            <a:avLst/>
          </a:prstGeom>
        </p:spPr>
      </p:pic>
      <p:pic>
        <p:nvPicPr>
          <p:cNvPr id="6" name="Picture 5" descr="Screen Shot 2015-04-11 at 1.06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83" y="3352771"/>
            <a:ext cx="6170216" cy="34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36299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158</TotalTime>
  <Words>890</Words>
  <Application>Microsoft Macintosh PowerPoint</Application>
  <PresentationFormat>On-screen Show (4:3)</PresentationFormat>
  <Paragraphs>143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Horizon</vt:lpstr>
      <vt:lpstr>How to DO:  LAPAROSCOPIC SPLENECTOMY </vt:lpstr>
      <vt:lpstr>Scope of the Session </vt:lpstr>
      <vt:lpstr>Suggested reading and references</vt:lpstr>
      <vt:lpstr>LAP SPLEnectomy - Indications</vt:lpstr>
      <vt:lpstr>Contraindications</vt:lpstr>
      <vt:lpstr>Informed consent</vt:lpstr>
      <vt:lpstr>Pre operative vaccination</vt:lpstr>
      <vt:lpstr>Patient positioning (1/2) </vt:lpstr>
      <vt:lpstr>Patient positioning (2/2) </vt:lpstr>
      <vt:lpstr>Lap Spleen steps (1A/4)</vt:lpstr>
      <vt:lpstr>Lap Spleen steps (1b/4)</vt:lpstr>
      <vt:lpstr>Lap Spleen steps 2/4</vt:lpstr>
      <vt:lpstr>Lap Spleen steps 3/4</vt:lpstr>
      <vt:lpstr>Lap Spleen steps 4/4</vt:lpstr>
      <vt:lpstr>Post op management </vt:lpstr>
      <vt:lpstr>tips</vt:lpstr>
      <vt:lpstr>Final Questions </vt:lpstr>
      <vt:lpstr>Aust. Imm. Handbook: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DO:  LAPAROSCOPIC SPLENECTOMY </dc:title>
  <dc:creator>Gratian  Punch</dc:creator>
  <cp:lastModifiedBy>Gratian  Punch</cp:lastModifiedBy>
  <cp:revision>18</cp:revision>
  <dcterms:created xsi:type="dcterms:W3CDTF">2015-04-11T01:49:09Z</dcterms:created>
  <dcterms:modified xsi:type="dcterms:W3CDTF">2015-04-11T04:28:06Z</dcterms:modified>
</cp:coreProperties>
</file>