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lvl1pPr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1pPr>
    <a:lvl2pPr indent="228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2pPr>
    <a:lvl3pPr indent="457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3pPr>
    <a:lvl4pPr indent="685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4pPr>
    <a:lvl5pPr indent="9144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5pPr>
    <a:lvl6pPr indent="11430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6pPr>
    <a:lvl7pPr indent="13716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7pPr>
    <a:lvl8pPr indent="16002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8pPr>
    <a:lvl9pPr indent="1828800" algn="ctr" defTabSz="584200">
      <a:defRPr sz="4200">
        <a:solidFill>
          <a:srgbClr val="FFFFFF"/>
        </a:solidFill>
        <a:effectLst>
          <a:outerShdw sx="100000" sy="100000" kx="0" ky="0" algn="b" rotWithShape="0" blurRad="50800" dist="38100" dir="5400000">
            <a:srgbClr val="000000"/>
          </a:outerShdw>
        </a:effectLst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981700" y="4508500"/>
            <a:ext cx="104295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Text</a:t>
            </a: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2286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4572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6858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91440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One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Two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Three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Four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indent="228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indent="457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indent="685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indent="9144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indent="11430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indent="13716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indent="16002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indent="1828800" defTabSz="584200">
        <a:defRPr sz="72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1pPr>
      <a:lvl2pPr marL="889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2pPr>
      <a:lvl3pPr marL="1333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3pPr>
      <a:lvl4pPr marL="1778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4pPr>
      <a:lvl5pPr marL="2222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5pPr>
      <a:lvl6pPr marL="2667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6pPr>
      <a:lvl7pPr marL="3111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7pPr>
      <a:lvl8pPr marL="35560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8pPr>
      <a:lvl9pPr marL="4000500" indent="-444500" defTabSz="584200">
        <a:spcBef>
          <a:spcPts val="3600"/>
        </a:spcBef>
        <a:buSzPct val="30000"/>
        <a:buBlip>
          <a:blip r:embed="rId3"/>
        </a:buBlip>
        <a:defRPr sz="3600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latin typeface="+mn-lt"/>
          <a:ea typeface="+mn-ea"/>
          <a:cs typeface="+mn-cs"/>
          <a:sym typeface="Helvetica Neue Light"/>
        </a:defRPr>
      </a:lvl9pPr>
    </p:bodyStyle>
    <p:otherStyle>
      <a:lvl1pPr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b="1"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Penetrating Neck Injuries	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Registrar Teaching</a:t>
            </a:r>
            <a:endParaRPr sz="4200">
              <a:solidFill>
                <a:srgbClr val="73B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73B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Nick Bull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Operative Management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104900" y="2768600"/>
            <a:ext cx="6062911" cy="5715000"/>
          </a:xfrm>
          <a:prstGeom prst="rect">
            <a:avLst/>
          </a:prstGeom>
        </p:spPr>
        <p:txBody>
          <a:bodyPr/>
          <a:lstStyle/>
          <a:p>
            <a:pPr lvl="0" marL="43560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Positioning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Supine + ETT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Neck extended and rotated opposite to the injury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1" marL="871219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Earlobe to umbilicus</a:t>
            </a:r>
            <a:endParaRPr sz="3528">
              <a:solidFill>
                <a:srgbClr val="FFFFFF"/>
              </a:solidFill>
              <a:effectLst>
                <a:outerShdw sx="100000" sy="100000" kx="0" ky="0" algn="b" rotWithShape="0" blurRad="49784" dist="37338" dir="5400000">
                  <a:srgbClr val="000000"/>
                </a:outerShdw>
              </a:effectLst>
            </a:endParaRPr>
          </a:p>
          <a:p>
            <a:pPr lvl="2" marL="1306830" indent="-435609" defTabSz="572516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28">
                <a:solidFill>
                  <a:srgbClr val="FFFFFF"/>
                </a:solidFill>
                <a:effectLst>
                  <a:outerShdw sx="100000" sy="100000" kx="0" ky="0" algn="b" rotWithShape="0" blurRad="49784" dist="37338" dir="5400000">
                    <a:srgbClr val="000000"/>
                  </a:outerShdw>
                </a:effectLst>
              </a:rPr>
              <a:t>+/- vein graft site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6798137" y="3236204"/>
            <a:ext cx="6062912" cy="4779792"/>
            <a:chOff x="-50799" y="-50800"/>
            <a:chExt cx="6062910" cy="4779791"/>
          </a:xfrm>
        </p:grpSpPr>
        <p:pic>
          <p:nvPicPr>
            <p:cNvPr id="71" name="DABA3D7F-83F6-489D-8A6A-66D2A3C3E14F-L0-001.png"/>
            <p:cNvPicPr/>
            <p:nvPr/>
          </p:nvPicPr>
          <p:blipFill>
            <a:blip r:embed="rId3">
              <a:extLst/>
            </a:blip>
            <a:srcRect l="7835" t="30876" r="0" b="14878"/>
            <a:stretch>
              <a:fillRect/>
            </a:stretch>
          </p:blipFill>
          <p:spPr>
            <a:xfrm>
              <a:off x="0" y="0"/>
              <a:ext cx="5961311" cy="46781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6062912" cy="47797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Approach/Exposure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xfrm>
            <a:off x="787400" y="2768600"/>
            <a:ext cx="11442809" cy="2694858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grpSp>
        <p:nvGrpSpPr>
          <p:cNvPr id="78" name="Group 78"/>
          <p:cNvGrpSpPr/>
          <p:nvPr/>
        </p:nvGrpSpPr>
        <p:grpSpPr>
          <a:xfrm>
            <a:off x="1617475" y="2678169"/>
            <a:ext cx="9782659" cy="5895861"/>
            <a:chOff x="-50799" y="-50800"/>
            <a:chExt cx="9782658" cy="5895860"/>
          </a:xfrm>
        </p:grpSpPr>
        <p:pic>
          <p:nvPicPr>
            <p:cNvPr id="77" name="F072D6B7-5777-4C87-9CB9-7F134C7625FE-L0-001.png"/>
            <p:cNvPicPr/>
            <p:nvPr/>
          </p:nvPicPr>
          <p:blipFill>
            <a:blip r:embed="rId3">
              <a:extLst/>
            </a:blip>
            <a:srcRect l="2573" t="41095" r="2573" b="16325"/>
            <a:stretch>
              <a:fillRect/>
            </a:stretch>
          </p:blipFill>
          <p:spPr>
            <a:xfrm>
              <a:off x="0" y="0"/>
              <a:ext cx="9681059" cy="57942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6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9782659" cy="589586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Approach/Exposure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Pitfalls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Anatomical distortion by expanding haematoma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2" marL="132016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Need to gain anterior border of SCM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Marginal mandibular branch of facial n. injury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2" marL="132016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Curve superior part of incision posteriorly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Post-operative haematoma prevention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Approach/Exposure</a:t>
            </a:r>
          </a:p>
        </p:txBody>
      </p:sp>
      <p:pic>
        <p:nvPicPr>
          <p:cNvPr id="8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4111" y="2442129"/>
            <a:ext cx="10896578" cy="7123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Specific Injuries - Carotids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787400" y="2333771"/>
            <a:ext cx="6683964" cy="7024784"/>
          </a:xfrm>
          <a:prstGeom prst="rect">
            <a:avLst/>
          </a:prstGeom>
        </p:spPr>
        <p:txBody>
          <a:bodyPr/>
          <a:lstStyle/>
          <a:p>
            <a:pPr lvl="0" marL="297815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Proximal control +/- distal control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Virgin territory if able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Common, internal and external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0" marL="297815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Enter carotid sheath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Protect vagus nerve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Identify periadventitial plane and bluntly dissect away other structures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0" marL="297815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Protect neurology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Maintain BP when clamping to optimise contralateral support</a:t>
            </a:r>
            <a:endParaRPr sz="2412">
              <a:solidFill>
                <a:srgbClr val="FFFFFF"/>
              </a:solidFill>
              <a:effectLst>
                <a:outerShdw sx="100000" sy="100000" kx="0" ky="0" algn="b" rotWithShape="0" blurRad="34036" dist="25527" dir="5400000">
                  <a:srgbClr val="000000"/>
                </a:outerShdw>
              </a:effectLst>
            </a:endParaRPr>
          </a:p>
          <a:p>
            <a:pPr lvl="1" marL="595630" indent="-297815" defTabSz="391414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12">
                <a:solidFill>
                  <a:srgbClr val="FFFFFF"/>
                </a:solidFill>
                <a:effectLst>
                  <a:outerShdw sx="100000" sy="100000" kx="0" ky="0" algn="b" rotWithShape="0" blurRad="34036" dist="25527" dir="5400000">
                    <a:srgbClr val="000000"/>
                  </a:outerShdw>
                </a:effectLst>
              </a:rPr>
              <a:t>Comatose or hemodynamically unstable - ?role for ligation vs repair</a:t>
            </a:r>
          </a:p>
        </p:txBody>
      </p:sp>
      <p:pic>
        <p:nvPicPr>
          <p:cNvPr id="8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75" y="2551185"/>
            <a:ext cx="4817136" cy="67547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Specific Injuries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787400" y="2486363"/>
            <a:ext cx="11430000" cy="6792656"/>
          </a:xfrm>
          <a:prstGeom prst="rect">
            <a:avLst/>
          </a:prstGeom>
        </p:spPr>
        <p:txBody>
          <a:bodyPr/>
          <a:lstStyle/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Venous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1" marL="684529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Ligation is the management of most venous injuries 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2" marL="102679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Unless primary repair is simple…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0" marL="34226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Esophageal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1" marL="684529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Approach via same incision or go lateral to carotid sheath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2" marL="102679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Easier on the left side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1" marL="684529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NGT used to identify esophagus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1" marL="684529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Primary repair/drainage/diversion</a:t>
            </a:r>
            <a:endParaRPr sz="2772">
              <a:solidFill>
                <a:srgbClr val="FFFFFF"/>
              </a:solidFill>
              <a:effectLst>
                <a:outerShdw sx="100000" sy="100000" kx="0" ky="0" algn="b" rotWithShape="0" blurRad="39116" dist="29337" dir="5400000">
                  <a:srgbClr val="000000"/>
                </a:outerShdw>
              </a:effectLst>
            </a:endParaRPr>
          </a:p>
          <a:p>
            <a:pPr lvl="2" marL="1026794" indent="-342264" defTabSz="449833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72">
                <a:solidFill>
                  <a:srgbClr val="FFFFFF"/>
                </a:solidFill>
                <a:effectLst>
                  <a:outerShdw sx="100000" sy="100000" kx="0" ky="0" algn="b" rotWithShape="0" blurRad="39116" dist="29337" dir="5400000">
                    <a:srgbClr val="000000"/>
                  </a:outerShdw>
                </a:effectLst>
              </a:rPr>
              <a:t>Often missed injuries, severe morbidity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Specific Injuries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787400" y="2768600"/>
            <a:ext cx="11430000" cy="635552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Laryngotracheal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Tracheostomy should not be placed through injured segment if able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Always absorbable sutures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Involve ENT early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Manage complications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Delayed reconstruction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Take Home Points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ATLS principles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Consider airway, vascular and neurological injury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Anatomical exposure to reduce iatrogenic injuries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Pre-operative assessment and planning where able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References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Top Knife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Trauma Manual - trauma and acute care surgery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Mastery of Surgery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Rohan’s colour atlas of anatomy</a:t>
            </a:r>
            <a:endParaRPr sz="3600">
              <a:solidFill>
                <a:srgbClr val="FFFFFF"/>
              </a:solidFill>
              <a:effectLst>
                <a:outerShdw sx="100000" sy="100000" kx="0" ky="0" algn="b" rotWithShape="0" blurRad="50800" dist="38100" dir="5400000">
                  <a:srgbClr val="000000"/>
                </a:outerShdw>
              </a:effectLst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Google images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8"/>
          <p:cNvGrpSpPr/>
          <p:nvPr/>
        </p:nvGrpSpPr>
        <p:grpSpPr>
          <a:xfrm>
            <a:off x="7016750" y="2108200"/>
            <a:ext cx="5397500" cy="6121400"/>
            <a:chOff x="-190500" y="-190500"/>
            <a:chExt cx="5397500" cy="6121400"/>
          </a:xfrm>
        </p:grpSpPr>
        <p:pic>
          <p:nvPicPr>
            <p:cNvPr id="37" name="pasted-image.png"/>
            <p:cNvPicPr/>
            <p:nvPr/>
          </p:nvPicPr>
          <p:blipFill>
            <a:blip r:embed="rId2">
              <a:extLst/>
            </a:blip>
            <a:srcRect l="0" t="7187" r="0" b="7187"/>
            <a:stretch>
              <a:fillRect/>
            </a:stretch>
          </p:blipFill>
          <p:spPr>
            <a:xfrm>
              <a:off x="0" y="0"/>
              <a:ext cx="5016500" cy="57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397500" cy="6121400"/>
            </a:xfrm>
            <a:prstGeom prst="rect">
              <a:avLst/>
            </a:prstGeom>
            <a:effectLst/>
          </p:spPr>
        </p:pic>
      </p:grpSp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Structure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787400" y="2500610"/>
            <a:ext cx="5422900" cy="5982990"/>
          </a:xfrm>
          <a:prstGeom prst="rect">
            <a:avLst/>
          </a:prstGeom>
        </p:spPr>
        <p:txBody>
          <a:bodyPr/>
          <a:lstStyle/>
          <a:p>
            <a:pPr lvl="0" marL="39115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Penetrating Neck Injuries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Background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Anatomy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Initial Approach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Diagnostic Testing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Operative Management</a:t>
            </a:r>
            <a:endParaRPr sz="3168">
              <a:solidFill>
                <a:srgbClr val="FFFFFF"/>
              </a:solidFill>
              <a:effectLst>
                <a:outerShdw sx="100000" sy="100000" kx="0" ky="0" algn="b" rotWithShape="0" blurRad="44704" dist="33528" dir="5400000">
                  <a:srgbClr val="000000"/>
                </a:outerShdw>
              </a:effectLst>
            </a:endParaRPr>
          </a:p>
          <a:p>
            <a:pPr lvl="1" marL="782319" indent="-391159" defTabSz="514095">
              <a:spcBef>
                <a:spcPts val="31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168">
                <a:solidFill>
                  <a:srgbClr val="FFFFFF"/>
                </a:solidFill>
                <a:effectLst>
                  <a:outerShdw sx="100000" sy="100000" kx="0" ky="0" algn="b" rotWithShape="0" blurRad="44704" dist="33528" dir="5400000">
                    <a:srgbClr val="000000"/>
                  </a:outerShdw>
                </a:effectLst>
              </a:rPr>
              <a:t>Take Home Points</a:t>
            </a:r>
          </a:p>
        </p:txBody>
      </p:sp>
      <p:sp>
        <p:nvSpPr>
          <p:cNvPr id="41" name="Shape 41"/>
          <p:cNvSpPr/>
          <p:nvPr/>
        </p:nvSpPr>
        <p:spPr>
          <a:xfrm>
            <a:off x="8521700" y="4038600"/>
            <a:ext cx="1736974" cy="362496"/>
          </a:xfrm>
          <a:prstGeom prst="rect">
            <a:avLst/>
          </a:pr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787400" y="2768600"/>
            <a:ext cx="11430000" cy="6270953"/>
          </a:xfrm>
          <a:prstGeom prst="rect">
            <a:avLst/>
          </a:prstGeom>
        </p:spPr>
        <p:txBody>
          <a:bodyPr/>
          <a:lstStyle/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‘Tiger Country’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High density of vital organs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Unprotected anatomical region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Mortality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Airway compromise - laryngotracheal injuries or external compression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Sustained haemorrhage - major vessel injury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Anatomy - Structures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xfrm>
            <a:off x="787400" y="2768600"/>
            <a:ext cx="5172949" cy="5715000"/>
          </a:xfrm>
          <a:prstGeom prst="rect">
            <a:avLst/>
          </a:prstGeom>
        </p:spPr>
        <p:txBody>
          <a:bodyPr/>
          <a:lstStyle/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Respiratory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Vascular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Neurological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Gastrointestinal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Endocrine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Cervical Spine</a:t>
            </a:r>
          </a:p>
        </p:txBody>
      </p:sp>
      <p:pic>
        <p:nvPicPr>
          <p:cNvPr id="4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8352" y="2332180"/>
            <a:ext cx="5699073" cy="6826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7154037" y="2532350"/>
            <a:ext cx="5260214" cy="5729953"/>
            <a:chOff x="-190499" y="-190499"/>
            <a:chExt cx="5260213" cy="5729951"/>
          </a:xfrm>
        </p:grpSpPr>
        <p:pic>
          <p:nvPicPr>
            <p:cNvPr id="51" name="pasted-image.png"/>
            <p:cNvPicPr/>
            <p:nvPr/>
          </p:nvPicPr>
          <p:blipFill>
            <a:blip r:embed="rId2">
              <a:extLst/>
            </a:blip>
            <a:srcRect l="8098" t="6849" r="5672" b="0"/>
            <a:stretch>
              <a:fillRect/>
            </a:stretch>
          </p:blipFill>
          <p:spPr>
            <a:xfrm>
              <a:off x="0" y="0"/>
              <a:ext cx="4879214" cy="53235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90500" y="-190500"/>
              <a:ext cx="5260214" cy="5729952"/>
            </a:xfrm>
            <a:prstGeom prst="rect">
              <a:avLst/>
            </a:prstGeom>
            <a:effectLst/>
          </p:spPr>
        </p:pic>
      </p:grp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Anatomy - Zones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787400" y="2768600"/>
            <a:ext cx="6158796" cy="6571601"/>
          </a:xfrm>
          <a:prstGeom prst="rect">
            <a:avLst/>
          </a:prstGeom>
        </p:spPr>
        <p:txBody>
          <a:bodyPr/>
          <a:lstStyle/>
          <a:p>
            <a:pPr lvl="0" marL="42671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Zone 1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1" marL="85343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Clavicles to cricoid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Zone 2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1" marL="85343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Cricoid to angle of mandible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0" marL="42671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Zone 3</a:t>
            </a:r>
            <a:endParaRPr sz="3455">
              <a:solidFill>
                <a:srgbClr val="FFFFFF"/>
              </a:solidFill>
              <a:effectLst>
                <a:outerShdw sx="100000" sy="100000" kx="0" ky="0" algn="b" rotWithShape="0" blurRad="48768" dist="36576" dir="5400000">
                  <a:srgbClr val="000000"/>
                </a:outerShdw>
              </a:effectLst>
            </a:endParaRPr>
          </a:p>
          <a:p>
            <a:pPr lvl="1" marL="853439" indent="-426719" defTabSz="560831">
              <a:spcBef>
                <a:spcPts val="3400"/>
              </a:spcBef>
              <a:buBlip>
                <a:blip r:embed="rId4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455">
                <a:solidFill>
                  <a:srgbClr val="FFFFFF"/>
                </a:solidFill>
                <a:effectLst>
                  <a:outerShdw sx="100000" sy="100000" kx="0" ky="0" algn="b" rotWithShape="0" blurRad="48768" dist="36576" dir="5400000">
                    <a:srgbClr val="000000"/>
                  </a:outerShdw>
                </a:effectLst>
              </a:rPr>
              <a:t>Angle of mandible to base of skull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Initial Approach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787400" y="2398662"/>
            <a:ext cx="11430000" cy="6776291"/>
          </a:xfrm>
          <a:prstGeom prst="rect">
            <a:avLst/>
          </a:prstGeom>
        </p:spPr>
        <p:txBody>
          <a:bodyPr/>
          <a:lstStyle/>
          <a:p>
            <a:pPr lvl="0" marL="337820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 Primary Survey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A - Voice, air exchange, patency, ?C-Spine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3" marL="1351280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ETT vs Surgical airway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B - Breath sounds, chest wall movement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C - Mentation, skin colour, HR, BP, neck veins, haemorrhage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D - Pupils, extremity movement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E - Exposure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3" marL="1351280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Includes initial management and resuscitation </a:t>
            </a:r>
            <a:endParaRPr sz="2736">
              <a:solidFill>
                <a:srgbClr val="FFFFFF"/>
              </a:solidFill>
              <a:effectLst>
                <a:outerShdw sx="100000" sy="100000" kx="0" ky="0" algn="b" rotWithShape="0" blurRad="38608" dist="28956" dir="5400000">
                  <a:srgbClr val="000000"/>
                </a:outerShdw>
              </a:effectLst>
            </a:endParaRPr>
          </a:p>
          <a:p>
            <a:pPr lvl="2" marL="1013459" indent="-337820" defTabSz="44399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736">
                <a:solidFill>
                  <a:srgbClr val="FFFFFF"/>
                </a:solidFill>
                <a:effectLst>
                  <a:outerShdw sx="100000" sy="100000" kx="0" ky="0" algn="b" rotWithShape="0" blurRad="38608" dist="28956" dir="5400000">
                    <a:srgbClr val="000000"/>
                  </a:outerShdw>
                </a:effectLst>
              </a:rPr>
              <a:t>Adjuncts - CXR, EFAST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Initial Approach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40055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Indications for Urgent OT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Severe active bleeding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Hemodynamic instability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Expanding or pulsatile neck hematoma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Massive subcutaneous air</a:t>
            </a:r>
            <a:endParaRPr sz="3564">
              <a:solidFill>
                <a:srgbClr val="FFFFFF"/>
              </a:solidFill>
              <a:effectLst>
                <a:outerShdw sx="100000" sy="100000" kx="0" ky="0" algn="b" rotWithShape="0" blurRad="50292" dist="37719" dir="5400000">
                  <a:srgbClr val="000000"/>
                </a:outerShdw>
              </a:effectLst>
            </a:endParaRPr>
          </a:p>
          <a:p>
            <a:pPr lvl="1" marL="880110" indent="-440055" defTabSz="578358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564">
                <a:solidFill>
                  <a:srgbClr val="FFFFFF"/>
                </a:solidFill>
                <a:effectLst>
                  <a:outerShdw sx="100000" sy="100000" kx="0" ky="0" algn="b" rotWithShape="0" blurRad="50292" dist="37719" dir="5400000">
                    <a:srgbClr val="000000"/>
                  </a:outerShdw>
                </a:effectLst>
              </a:rPr>
              <a:t>Air bubbling from wound</a:t>
            </a:r>
          </a:p>
        </p:txBody>
      </p:sp>
    </p:spTree>
  </p:cSld>
  <p:clrMapOvr>
    <a:masterClrMapping/>
  </p:clrMapOvr>
  <p:transition spd="slow" advClick="1">
    <p:cover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Initial Approach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787400" y="2168773"/>
            <a:ext cx="11430000" cy="6314827"/>
          </a:xfrm>
          <a:prstGeom prst="rect">
            <a:avLst/>
          </a:prstGeom>
        </p:spPr>
        <p:txBody>
          <a:bodyPr numCol="2" spcCol="571500"/>
          <a:lstStyle/>
          <a:p>
            <a:pPr lvl="0" marL="413384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Secondary Survey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1" marL="826769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History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Mechanism and time of injury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LOC/neurology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Blood loss on scene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1" marL="826769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1" marL="826769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1" marL="826769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Examination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Platysmal penetration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Emphysema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Stridor/hoarseness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Bruit/thrill</a:t>
            </a:r>
            <a:endParaRPr sz="3348">
              <a:solidFill>
                <a:srgbClr val="FFFFFF"/>
              </a:solidFill>
              <a:effectLst>
                <a:outerShdw sx="100000" sy="100000" kx="0" ky="0" algn="b" rotWithShape="0" blurRad="47244" dist="35433" dir="5400000">
                  <a:srgbClr val="000000"/>
                </a:outerShdw>
              </a:effectLst>
            </a:endParaRPr>
          </a:p>
          <a:p>
            <a:pPr lvl="2" marL="1240155" indent="-413384" defTabSz="543305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48">
                <a:solidFill>
                  <a:srgbClr val="FFFFFF"/>
                </a:solidFill>
                <a:effectLst>
                  <a:outerShdw sx="100000" sy="100000" kx="0" ky="0" algn="b" rotWithShape="0" blurRad="47244" dist="35433" dir="5400000">
                    <a:srgbClr val="000000"/>
                  </a:outerShdw>
                </a:effectLst>
              </a:rPr>
              <a:t>Neurology inc. CNs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/>
                  </a:outerShdw>
                </a:effectLst>
              </a:rPr>
              <a:t>Diagnostic Testing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787400" y="2768600"/>
            <a:ext cx="11430000" cy="6513106"/>
          </a:xfrm>
          <a:prstGeom prst="rect">
            <a:avLst/>
          </a:prstGeom>
        </p:spPr>
        <p:txBody>
          <a:bodyPr/>
          <a:lstStyle/>
          <a:p>
            <a:pPr lvl="0" marL="34670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Indications for imaging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Stable with platysmal penetration - DO NOT PROBE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Dysphonia, dysphagia, odynophagia, hemoptysis, hematemesis, unequal pulses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C-Spine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0" marL="34670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Options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CT Angiogram +/- oral contrast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Observation</a:t>
            </a:r>
            <a:endParaRPr sz="2807">
              <a:solidFill>
                <a:srgbClr val="FFFFFF"/>
              </a:solidFill>
              <a:effectLst>
                <a:outerShdw sx="100000" sy="100000" kx="0" ky="0" algn="b" rotWithShape="0" blurRad="39624" dist="29717" dir="5400000">
                  <a:srgbClr val="000000"/>
                </a:outerShdw>
              </a:effectLst>
            </a:endParaRPr>
          </a:p>
          <a:p>
            <a:pPr lvl="1" marL="693419" indent="-346709" defTabSz="455675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7">
                <a:solidFill>
                  <a:srgbClr val="FFFFFF"/>
                </a:solidFill>
                <a:effectLst>
                  <a:outerShdw sx="100000" sy="100000" kx="0" ky="0" algn="b" rotWithShape="0" blurRad="39624" dist="29717" dir="5400000">
                    <a:srgbClr val="000000"/>
                  </a:outerShdw>
                </a:effectLst>
              </a:rPr>
              <a:t>Bronchoscopy/Oesophagoscopy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50800" dist="38100" dir="540000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