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55" autoAdjust="0"/>
  </p:normalViewPr>
  <p:slideViewPr>
    <p:cSldViewPr snapToGrid="0" snapToObjects="1">
      <p:cViewPr>
        <p:scale>
          <a:sx n="72" d="100"/>
          <a:sy n="72" d="100"/>
        </p:scale>
        <p:origin x="-244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AU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AU" smtClean="0"/>
              <a:t>Click to edit Master text styles</a:t>
            </a:r>
          </a:p>
          <a:p>
            <a:pPr lvl="1" eaLnBrk="1" latinLnBrk="0" hangingPunct="1"/>
            <a:r>
              <a:rPr lang="en-AU" smtClean="0"/>
              <a:t>Second level</a:t>
            </a:r>
          </a:p>
          <a:p>
            <a:pPr lvl="2" eaLnBrk="1" latinLnBrk="0" hangingPunct="1"/>
            <a:r>
              <a:rPr lang="en-AU" smtClean="0"/>
              <a:t>Third level</a:t>
            </a:r>
          </a:p>
          <a:p>
            <a:pPr lvl="3" eaLnBrk="1" latinLnBrk="0" hangingPunct="1"/>
            <a:r>
              <a:rPr lang="en-AU" smtClean="0"/>
              <a:t>Fourth level</a:t>
            </a:r>
          </a:p>
          <a:p>
            <a:pPr lvl="4" eaLnBrk="1" latinLnBrk="0" hangingPunct="1"/>
            <a:r>
              <a:rPr lang="en-AU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AU" smtClean="0"/>
              <a:t>Drag picture to placeholder or click icon to add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AU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AU" smtClean="0"/>
              <a:t>Click to edit Master text styles</a:t>
            </a:r>
          </a:p>
          <a:p>
            <a:pPr lvl="1" eaLnBrk="1" latinLnBrk="0" hangingPunct="1"/>
            <a:r>
              <a:rPr kumimoji="0" lang="en-AU" smtClean="0"/>
              <a:t>Second level</a:t>
            </a:r>
          </a:p>
          <a:p>
            <a:pPr lvl="2" eaLnBrk="1" latinLnBrk="0" hangingPunct="1"/>
            <a:r>
              <a:rPr kumimoji="0" lang="en-AU" smtClean="0"/>
              <a:t>Third level</a:t>
            </a:r>
          </a:p>
          <a:p>
            <a:pPr lvl="3" eaLnBrk="1" latinLnBrk="0" hangingPunct="1"/>
            <a:r>
              <a:rPr kumimoji="0" lang="en-AU" smtClean="0"/>
              <a:t>Fourth level</a:t>
            </a:r>
          </a:p>
          <a:p>
            <a:pPr lvl="4" eaLnBrk="1" latinLnBrk="0" hangingPunct="1"/>
            <a:r>
              <a:rPr kumimoji="0" lang="en-AU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B41ABA4E-CD72-497B-97AA-7213B3980F60}" type="datetimeFigureOut">
              <a:rPr lang="en-US" smtClean="0"/>
              <a:pPr eaLnBrk="1" latinLnBrk="0" hangingPunct="1"/>
              <a:t>7/06/16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2E57653-3E58-4892-A7ED-712530ACC680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AU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Gallbladder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655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29 at 7.42.5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r="550"/>
          <a:stretch/>
        </p:blipFill>
        <p:spPr>
          <a:xfrm>
            <a:off x="317515" y="1532057"/>
            <a:ext cx="8492763" cy="36995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7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Surgery only potentially curative therapy</a:t>
            </a:r>
          </a:p>
          <a:p>
            <a:r>
              <a:rPr lang="en-US" dirty="0" smtClean="0"/>
              <a:t>Stage O, I, II – potentially </a:t>
            </a:r>
            <a:r>
              <a:rPr lang="en-US" dirty="0" err="1" smtClean="0"/>
              <a:t>resectable</a:t>
            </a:r>
            <a:endParaRPr lang="en-US" dirty="0" smtClean="0"/>
          </a:p>
          <a:p>
            <a:r>
              <a:rPr lang="en-US" dirty="0" smtClean="0"/>
              <a:t>Stage III – usually have vascular involvement or involvement multiple adjacent organs – resection may be possible</a:t>
            </a:r>
          </a:p>
          <a:p>
            <a:r>
              <a:rPr lang="en-US" dirty="0" smtClean="0"/>
              <a:t>Stage IV - </a:t>
            </a:r>
            <a:r>
              <a:rPr lang="en-US" dirty="0" err="1" smtClean="0"/>
              <a:t>unresectable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1977084" cy="7472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Surgery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58430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70264"/>
            <a:ext cx="8229600" cy="5125736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Diagnostic lap  - exclude intra-abdominal disease</a:t>
            </a:r>
          </a:p>
          <a:p>
            <a:r>
              <a:rPr lang="en-US" sz="2400" dirty="0" smtClean="0"/>
              <a:t>Laparotomy – cholecystectomy, resection of adherent involved adjacent organs may be necessary</a:t>
            </a:r>
          </a:p>
          <a:p>
            <a:r>
              <a:rPr lang="en-US" sz="2400" dirty="0" smtClean="0"/>
              <a:t>Specimen sent for frozen section – to achieve negative margins</a:t>
            </a:r>
          </a:p>
          <a:p>
            <a:r>
              <a:rPr lang="en-US" sz="2400" dirty="0" smtClean="0"/>
              <a:t>Cholecystectomy V extended cholecystectomy</a:t>
            </a:r>
            <a:br>
              <a:rPr lang="en-US" sz="2400" dirty="0" smtClean="0"/>
            </a:br>
            <a:r>
              <a:rPr lang="en-US" sz="2400" dirty="0" smtClean="0"/>
              <a:t>- decision based on </a:t>
            </a:r>
            <a:r>
              <a:rPr lang="en-US" sz="2400" dirty="0" err="1" smtClean="0"/>
              <a:t>tumour</a:t>
            </a:r>
            <a:r>
              <a:rPr lang="en-US" sz="2400" dirty="0" smtClean="0"/>
              <a:t> staging</a:t>
            </a:r>
          </a:p>
          <a:p>
            <a:r>
              <a:rPr lang="en-US" sz="2400" dirty="0" smtClean="0"/>
              <a:t>T1 – cholecystectomy</a:t>
            </a:r>
          </a:p>
          <a:p>
            <a:r>
              <a:rPr lang="en-US" sz="2400" dirty="0" smtClean="0"/>
              <a:t>T1b – extended cholecystectomy</a:t>
            </a:r>
            <a:br>
              <a:rPr lang="en-US" sz="2400" dirty="0" smtClean="0"/>
            </a:br>
            <a:r>
              <a:rPr lang="en-US" sz="2400" dirty="0" smtClean="0"/>
              <a:t>- controversial – 2 retrospective studies no significant difference overall survival between </a:t>
            </a:r>
            <a:r>
              <a:rPr lang="en-US" sz="2400" dirty="0" err="1" smtClean="0"/>
              <a:t>chole</a:t>
            </a:r>
            <a:r>
              <a:rPr lang="en-US" sz="2400" dirty="0" smtClean="0"/>
              <a:t> v extended </a:t>
            </a:r>
            <a:br>
              <a:rPr lang="en-US" sz="2400" dirty="0" smtClean="0"/>
            </a:br>
            <a:r>
              <a:rPr lang="en-US" sz="2400" dirty="0" smtClean="0"/>
              <a:t>– 87% 10 year survival</a:t>
            </a:r>
            <a:br>
              <a:rPr lang="en-US" sz="2400" dirty="0" smtClean="0"/>
            </a:br>
            <a:r>
              <a:rPr lang="en-US" sz="2400" dirty="0" smtClean="0"/>
              <a:t>- 2 reports – 50-60% </a:t>
            </a:r>
            <a:r>
              <a:rPr lang="en-US" sz="2400" dirty="0" err="1" smtClean="0"/>
              <a:t>locoregional</a:t>
            </a:r>
            <a:r>
              <a:rPr lang="en-US" sz="2400" dirty="0" smtClean="0"/>
              <a:t> recurrence after </a:t>
            </a:r>
            <a:r>
              <a:rPr lang="en-US" sz="2400" dirty="0" err="1" smtClean="0"/>
              <a:t>chole</a:t>
            </a:r>
            <a:r>
              <a:rPr lang="en-US" sz="2400" dirty="0" smtClean="0"/>
              <a:t> alone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846896" cy="64145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General Approach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318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cholecystectomy</a:t>
            </a:r>
          </a:p>
          <a:p>
            <a:r>
              <a:rPr lang="en-US" dirty="0" smtClean="0"/>
              <a:t>Study 6 major </a:t>
            </a:r>
            <a:r>
              <a:rPr lang="en-US" dirty="0" err="1" smtClean="0"/>
              <a:t>hepatobiliary</a:t>
            </a:r>
            <a:r>
              <a:rPr lang="en-US" dirty="0" smtClean="0"/>
              <a:t> centers - residual disease found 57% patients at any site post extended cholecystectomy</a:t>
            </a:r>
          </a:p>
          <a:p>
            <a:r>
              <a:rPr lang="en-US" dirty="0" smtClean="0"/>
              <a:t>Recommended to re-explore and further resections once detected</a:t>
            </a:r>
          </a:p>
          <a:p>
            <a:r>
              <a:rPr lang="en-US" dirty="0" smtClean="0"/>
              <a:t>1 reports suggests that for GBC to be considered node negative – at least 6 nodes need to be removed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1589010" cy="782581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443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past reluctance to operate due to poor prognosis</a:t>
            </a:r>
          </a:p>
          <a:p>
            <a:r>
              <a:rPr lang="en-US" sz="2400" dirty="0" smtClean="0"/>
              <a:t>Support for radical surgery increasing</a:t>
            </a:r>
          </a:p>
          <a:p>
            <a:r>
              <a:rPr lang="en-US" sz="2400" dirty="0" smtClean="0"/>
              <a:t>Extensive resection involves </a:t>
            </a:r>
            <a:r>
              <a:rPr lang="en-US" sz="2400" dirty="0" err="1" smtClean="0"/>
              <a:t>hepatectomy</a:t>
            </a:r>
            <a:r>
              <a:rPr lang="en-US" sz="2400" dirty="0" smtClean="0"/>
              <a:t>, </a:t>
            </a:r>
            <a:r>
              <a:rPr lang="en-US" sz="2400" dirty="0" err="1" smtClean="0"/>
              <a:t>pancreaticoduodenectomy</a:t>
            </a:r>
            <a:r>
              <a:rPr lang="en-US" sz="2400" dirty="0" smtClean="0"/>
              <a:t>, colectomy +- nephrectomy</a:t>
            </a:r>
          </a:p>
          <a:p>
            <a:r>
              <a:rPr lang="en-US" sz="2400" dirty="0" smtClean="0"/>
              <a:t>Median survival = 17 months</a:t>
            </a:r>
          </a:p>
          <a:p>
            <a:r>
              <a:rPr lang="en-US" sz="2400" dirty="0" smtClean="0"/>
              <a:t>15-18% mortality</a:t>
            </a:r>
          </a:p>
          <a:p>
            <a:r>
              <a:rPr lang="en-US" sz="2400" dirty="0" smtClean="0"/>
              <a:t>48-54% morbidity</a:t>
            </a:r>
          </a:p>
          <a:p>
            <a:pPr marL="0" indent="0">
              <a:buNone/>
            </a:pPr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6669255" cy="747299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Resectable</a:t>
            </a:r>
            <a:r>
              <a:rPr lang="en-US" sz="3200" dirty="0" smtClean="0"/>
              <a:t> T3/4 or node positive GBC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88607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Pts</a:t>
            </a:r>
            <a:r>
              <a:rPr lang="en-US" sz="2400" dirty="0" smtClean="0"/>
              <a:t> with </a:t>
            </a:r>
            <a:r>
              <a:rPr lang="en-US" sz="2400" dirty="0" err="1" smtClean="0"/>
              <a:t>unresectable</a:t>
            </a:r>
            <a:r>
              <a:rPr lang="en-US" sz="2400" dirty="0"/>
              <a:t> </a:t>
            </a:r>
            <a:r>
              <a:rPr lang="en-US" sz="2400" dirty="0" smtClean="0"/>
              <a:t>GBC may develop jaundice, abdominal pain, symptoms of biliary obstruction</a:t>
            </a:r>
          </a:p>
          <a:p>
            <a:r>
              <a:rPr lang="en-US" sz="2400" dirty="0" smtClean="0"/>
              <a:t>Choice of palliation depends on nature of obstructive symptoms</a:t>
            </a:r>
            <a:br>
              <a:rPr lang="en-US" sz="2400" dirty="0" smtClean="0"/>
            </a:br>
            <a:r>
              <a:rPr lang="en-US" sz="2400" dirty="0" smtClean="0"/>
              <a:t>- simple cholecystectomy</a:t>
            </a:r>
            <a:br>
              <a:rPr lang="en-US" sz="2400" dirty="0" smtClean="0"/>
            </a:br>
            <a:r>
              <a:rPr lang="en-US" sz="2400" dirty="0" smtClean="0"/>
              <a:t>- endoscopic or percutaneous biliary drainage</a:t>
            </a:r>
            <a:br>
              <a:rPr lang="en-US" sz="2400" dirty="0" smtClean="0"/>
            </a:br>
            <a:r>
              <a:rPr lang="en-US" sz="2400" dirty="0" smtClean="0"/>
              <a:t>- Endoscopic stenting or intestinal bypass</a:t>
            </a:r>
            <a:br>
              <a:rPr lang="en-US" sz="2400" dirty="0" smtClean="0"/>
            </a:br>
            <a:r>
              <a:rPr lang="en-US" sz="2400" dirty="0" smtClean="0"/>
              <a:t>- biliary bypass – many </a:t>
            </a:r>
            <a:r>
              <a:rPr lang="en-US" sz="2400" dirty="0" err="1" smtClean="0"/>
              <a:t>pts</a:t>
            </a:r>
            <a:r>
              <a:rPr lang="en-US" sz="2400" dirty="0" smtClean="0"/>
              <a:t> fail this procedure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376089" cy="76494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Palliative procedures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96185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Resection morbidity range 5-54%</a:t>
            </a:r>
          </a:p>
          <a:p>
            <a:r>
              <a:rPr lang="en-US" sz="2400" dirty="0" smtClean="0"/>
              <a:t>Resection mortality range 0-21%</a:t>
            </a:r>
          </a:p>
          <a:p>
            <a:r>
              <a:rPr lang="en-US" sz="2400" dirty="0" smtClean="0"/>
              <a:t>Most common complication – bleeding, bile leak , abscess</a:t>
            </a:r>
          </a:p>
          <a:p>
            <a:r>
              <a:rPr lang="en-US" sz="2400" dirty="0" smtClean="0"/>
              <a:t>Nonspecific symptoms and advanced stage of disease at presentation = poor outcomes</a:t>
            </a:r>
          </a:p>
          <a:p>
            <a:r>
              <a:rPr lang="en-US" sz="2400" dirty="0" smtClean="0"/>
              <a:t>Fewer then 10% of </a:t>
            </a:r>
            <a:r>
              <a:rPr lang="en-US" sz="2400" dirty="0" err="1" smtClean="0"/>
              <a:t>pts</a:t>
            </a:r>
            <a:r>
              <a:rPr lang="en-US" sz="2400" dirty="0" smtClean="0"/>
              <a:t> who present have T1 </a:t>
            </a:r>
            <a:r>
              <a:rPr lang="en-US" sz="2400" dirty="0" err="1" smtClean="0"/>
              <a:t>tumours</a:t>
            </a:r>
            <a:endParaRPr lang="en-US" sz="2400" dirty="0" smtClean="0"/>
          </a:p>
          <a:p>
            <a:r>
              <a:rPr lang="en-US" sz="2400" dirty="0" smtClean="0"/>
              <a:t>5 year survival – 5-12%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741058" cy="7472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Overall outcomes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1500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29 at 7.38.54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5" b="11301"/>
          <a:stretch/>
        </p:blipFill>
        <p:spPr>
          <a:xfrm>
            <a:off x="169136" y="688006"/>
            <a:ext cx="8517663" cy="5506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1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Uncommon but fatal</a:t>
            </a:r>
          </a:p>
          <a:p>
            <a:r>
              <a:rPr lang="en-US" dirty="0" smtClean="0"/>
              <a:t>Majority found incidentally</a:t>
            </a:r>
          </a:p>
          <a:p>
            <a:r>
              <a:rPr lang="en-US" dirty="0" smtClean="0"/>
              <a:t>Vague non specific symptoms</a:t>
            </a:r>
          </a:p>
          <a:p>
            <a:r>
              <a:rPr lang="en-US" dirty="0" smtClean="0"/>
              <a:t>More common in south </a:t>
            </a:r>
            <a:r>
              <a:rPr lang="en-US" dirty="0" err="1" smtClean="0"/>
              <a:t>america</a:t>
            </a:r>
            <a:endParaRPr lang="en-US" dirty="0" smtClean="0"/>
          </a:p>
          <a:p>
            <a:r>
              <a:rPr lang="en-US" dirty="0" smtClean="0"/>
              <a:t>Female gender bias</a:t>
            </a:r>
          </a:p>
          <a:p>
            <a:r>
              <a:rPr lang="en-US" dirty="0" smtClean="0"/>
              <a:t>Age over 65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40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88962"/>
            <a:ext cx="8229600" cy="50994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Gallstone disease: </a:t>
            </a:r>
            <a:br>
              <a:rPr lang="en-US" sz="2400" dirty="0" smtClean="0"/>
            </a:br>
            <a:r>
              <a:rPr lang="en-US" sz="2400" dirty="0" smtClean="0"/>
              <a:t>- present in 70 – 90% patients with GBC</a:t>
            </a:r>
            <a:br>
              <a:rPr lang="en-US" sz="2400" dirty="0" smtClean="0"/>
            </a:br>
            <a:r>
              <a:rPr lang="en-US" sz="2400" dirty="0" smtClean="0"/>
              <a:t>- history GS strongest risk factors</a:t>
            </a:r>
            <a:br>
              <a:rPr lang="en-US" sz="2400" dirty="0" smtClean="0"/>
            </a:br>
            <a:r>
              <a:rPr lang="en-US" sz="2400" dirty="0" smtClean="0"/>
              <a:t>- despite risk – overall GBC in </a:t>
            </a:r>
            <a:r>
              <a:rPr lang="en-US" sz="2400" dirty="0" err="1" smtClean="0"/>
              <a:t>pts</a:t>
            </a:r>
            <a:r>
              <a:rPr lang="en-US" sz="2400" dirty="0" smtClean="0"/>
              <a:t> with stones – 0.5 – 3 %</a:t>
            </a:r>
          </a:p>
          <a:p>
            <a:r>
              <a:rPr lang="en-US" sz="2400" dirty="0" smtClean="0"/>
              <a:t>Porcelain gallbladder – intramural calcification of GB wall</a:t>
            </a:r>
            <a:br>
              <a:rPr lang="en-US" sz="2400" dirty="0" smtClean="0"/>
            </a:br>
            <a:r>
              <a:rPr lang="en-US" sz="2400" dirty="0" smtClean="0"/>
              <a:t>- associated with </a:t>
            </a:r>
            <a:r>
              <a:rPr lang="en-US" sz="2400" dirty="0" err="1" smtClean="0"/>
              <a:t>cholelithiasis</a:t>
            </a:r>
            <a:r>
              <a:rPr lang="en-US" sz="2400" dirty="0" smtClean="0"/>
              <a:t> in 95%</a:t>
            </a:r>
            <a:br>
              <a:rPr lang="en-US" sz="2400" dirty="0" smtClean="0"/>
            </a:br>
            <a:r>
              <a:rPr lang="en-US" sz="2400" dirty="0" smtClean="0"/>
              <a:t>- GBC reported between 0-60%</a:t>
            </a:r>
          </a:p>
          <a:p>
            <a:r>
              <a:rPr lang="en-US" sz="2400" dirty="0" smtClean="0"/>
              <a:t>GB polyps</a:t>
            </a:r>
            <a:br>
              <a:rPr lang="en-US" sz="2400" dirty="0" smtClean="0"/>
            </a:br>
            <a:r>
              <a:rPr lang="en-US" sz="2400" dirty="0" smtClean="0"/>
              <a:t>- outgrowths of GB mucosa, found incidentally</a:t>
            </a:r>
            <a:br>
              <a:rPr lang="en-US" sz="2400" dirty="0" smtClean="0"/>
            </a:br>
            <a:r>
              <a:rPr lang="en-US" sz="2400" dirty="0" smtClean="0"/>
              <a:t>- classified as benign or malignant</a:t>
            </a:r>
            <a:endParaRPr lang="en-US" sz="2400" dirty="0"/>
          </a:p>
          <a:p>
            <a:r>
              <a:rPr lang="en-US" sz="2400" dirty="0" smtClean="0"/>
              <a:t>Primary </a:t>
            </a:r>
            <a:r>
              <a:rPr lang="en-US" sz="2400" dirty="0" err="1" smtClean="0"/>
              <a:t>sclerosing</a:t>
            </a:r>
            <a:r>
              <a:rPr lang="en-US" sz="2400" dirty="0" smtClean="0"/>
              <a:t> cholangitis</a:t>
            </a:r>
            <a:br>
              <a:rPr lang="en-US" sz="2400" dirty="0" smtClean="0"/>
            </a:br>
            <a:r>
              <a:rPr lang="en-US" sz="2400" dirty="0" smtClean="0"/>
              <a:t>- Gb mass reported in chronic inflammatory state</a:t>
            </a:r>
            <a:br>
              <a:rPr lang="en-US" sz="2400" dirty="0" smtClean="0"/>
            </a:br>
            <a:r>
              <a:rPr lang="en-US" sz="2400" dirty="0" smtClean="0"/>
              <a:t>- study – 286 </a:t>
            </a:r>
            <a:r>
              <a:rPr lang="en-US" sz="2400" dirty="0" err="1"/>
              <a:t>p</a:t>
            </a:r>
            <a:r>
              <a:rPr lang="en-US" sz="2400" dirty="0" err="1" smtClean="0"/>
              <a:t>ts</a:t>
            </a:r>
            <a:r>
              <a:rPr lang="en-US" sz="2400" dirty="0" smtClean="0"/>
              <a:t> – 6% GB masses of which 56% BGC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2916604" cy="87977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Risk Factors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923" y="152401"/>
            <a:ext cx="2713182" cy="21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960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78000"/>
            <a:ext cx="8229600" cy="53128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Salmonella – association between chronic carriage and GBC</a:t>
            </a:r>
          </a:p>
          <a:p>
            <a:r>
              <a:rPr lang="en-US" sz="2400" dirty="0" smtClean="0"/>
              <a:t>Helicobacter – implicated based on H derived </a:t>
            </a:r>
            <a:r>
              <a:rPr lang="en-US" sz="2400" dirty="0" err="1" smtClean="0"/>
              <a:t>cytotoxins</a:t>
            </a:r>
            <a:r>
              <a:rPr lang="en-US" sz="2400" dirty="0" smtClean="0"/>
              <a:t> – further clarification needed</a:t>
            </a:r>
          </a:p>
          <a:p>
            <a:r>
              <a:rPr lang="en-US" sz="2400" dirty="0" smtClean="0"/>
              <a:t>Congenital biliary cysts – associated more with </a:t>
            </a:r>
            <a:r>
              <a:rPr lang="en-US" sz="2400" dirty="0" err="1" smtClean="0"/>
              <a:t>cholangiocarcinoma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- incidence of malignancy increases with age</a:t>
            </a:r>
          </a:p>
          <a:p>
            <a:r>
              <a:rPr lang="en-US" sz="2400" dirty="0" smtClean="0"/>
              <a:t>Abnormal </a:t>
            </a:r>
            <a:r>
              <a:rPr lang="en-US" sz="2400" dirty="0" err="1" smtClean="0"/>
              <a:t>pncreaticobilary</a:t>
            </a:r>
            <a:r>
              <a:rPr lang="en-US" sz="2400" dirty="0" smtClean="0"/>
              <a:t> duct junction</a:t>
            </a:r>
            <a:br>
              <a:rPr lang="en-US" sz="2400" dirty="0" smtClean="0"/>
            </a:br>
            <a:r>
              <a:rPr lang="en-US" sz="2400" dirty="0" smtClean="0"/>
              <a:t>- pancreatic duct drains in CBD, predisposes to reflux of pancreatic juice</a:t>
            </a:r>
            <a:br>
              <a:rPr lang="en-US" sz="2400" dirty="0" smtClean="0"/>
            </a:br>
            <a:r>
              <a:rPr lang="en-US" sz="2400" dirty="0" smtClean="0"/>
              <a:t>- GBC common therefore cholecystectomy recommended</a:t>
            </a:r>
            <a:br>
              <a:rPr lang="en-US" sz="2400" dirty="0" smtClean="0"/>
            </a:br>
            <a:r>
              <a:rPr lang="en-US" sz="2400" dirty="0" smtClean="0"/>
              <a:t>- younger age, less female gender, lower association with stones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91467" cy="8212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Risk Factors </a:t>
            </a:r>
            <a:r>
              <a:rPr lang="en-US" sz="3600" dirty="0" err="1" smtClean="0"/>
              <a:t>cont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734" y="46567"/>
            <a:ext cx="2175933" cy="180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25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Hypothesized chronic irritation of GB mucosa predispose to malignant transformation</a:t>
            </a:r>
          </a:p>
          <a:p>
            <a:r>
              <a:rPr lang="en-US" dirty="0" smtClean="0"/>
              <a:t>Histologic and molecular differences:</a:t>
            </a:r>
            <a:br>
              <a:rPr lang="en-US" dirty="0" smtClean="0"/>
            </a:br>
            <a:r>
              <a:rPr lang="en-US" dirty="0" smtClean="0"/>
              <a:t>- Japan – K-</a:t>
            </a:r>
            <a:r>
              <a:rPr lang="en-US" dirty="0" err="1" smtClean="0"/>
              <a:t>ras</a:t>
            </a:r>
            <a:r>
              <a:rPr lang="en-US" dirty="0" smtClean="0"/>
              <a:t> mutations and late onset p53 mutation</a:t>
            </a:r>
            <a:br>
              <a:rPr lang="en-US" dirty="0" smtClean="0"/>
            </a:br>
            <a:r>
              <a:rPr lang="en-US" dirty="0" smtClean="0"/>
              <a:t>- Chile – K-</a:t>
            </a:r>
            <a:r>
              <a:rPr lang="en-US" dirty="0" err="1" smtClean="0"/>
              <a:t>ras</a:t>
            </a:r>
            <a:r>
              <a:rPr lang="en-US" dirty="0" smtClean="0"/>
              <a:t> rare, p53 mutations arise early</a:t>
            </a:r>
          </a:p>
          <a:p>
            <a:r>
              <a:rPr lang="en-US" dirty="0" smtClean="0"/>
              <a:t>Adenocarcinoma – progress from dysplasia, carcinoma in situ then invasive cancer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622800" cy="8212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Molecular pathology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039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7905"/>
            <a:ext cx="8229600" cy="5108095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Present 4 ways</a:t>
            </a:r>
          </a:p>
          <a:p>
            <a:r>
              <a:rPr lang="en-US" sz="2400" dirty="0" smtClean="0"/>
              <a:t>1- malignancy suspected pre-operatively because of symptoms: - pain, anorexia, nausea, vomiting, malaise, weight loss, jaundice</a:t>
            </a:r>
          </a:p>
          <a:p>
            <a:r>
              <a:rPr lang="en-US" sz="2400" dirty="0" smtClean="0"/>
              <a:t>2- malignancy found incidentally on radiologic examination</a:t>
            </a:r>
          </a:p>
          <a:p>
            <a:r>
              <a:rPr lang="en-US" sz="2400" dirty="0" smtClean="0"/>
              <a:t>3- malignancy found intra-operatively at the time of cholecystectomy for presumed benign disease</a:t>
            </a:r>
          </a:p>
          <a:p>
            <a:r>
              <a:rPr lang="en-US" sz="2400" dirty="0" smtClean="0"/>
              <a:t>4- malignancy diagnosed incidentally on pathology examination after simple cholecystectomy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358449" cy="69437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Clinical Presentation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31755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29134"/>
            <a:ext cx="8229600" cy="526686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Ultrasound </a:t>
            </a:r>
            <a:br>
              <a:rPr lang="en-US" sz="2000" dirty="0" smtClean="0"/>
            </a:br>
            <a:r>
              <a:rPr lang="en-US" sz="2000" dirty="0" smtClean="0"/>
              <a:t>– mural thickening or calcification</a:t>
            </a:r>
            <a:br>
              <a:rPr lang="en-US" sz="2000" dirty="0" smtClean="0"/>
            </a:br>
            <a:r>
              <a:rPr lang="en-US" sz="2000" dirty="0" smtClean="0"/>
              <a:t>-  mass protruding into the lumen</a:t>
            </a:r>
            <a:br>
              <a:rPr lang="en-US" sz="2000" dirty="0" smtClean="0"/>
            </a:br>
            <a:r>
              <a:rPr lang="en-US" sz="2000" dirty="0" smtClean="0"/>
              <a:t>- fixed mass in GB</a:t>
            </a:r>
            <a:br>
              <a:rPr lang="en-US" sz="2000" dirty="0" smtClean="0"/>
            </a:br>
            <a:r>
              <a:rPr lang="en-US" sz="2000" dirty="0" smtClean="0"/>
              <a:t>- loss of interface between GB and liver</a:t>
            </a:r>
            <a:br>
              <a:rPr lang="en-US" sz="2000" dirty="0" smtClean="0"/>
            </a:br>
            <a:r>
              <a:rPr lang="en-US" sz="2000" dirty="0" smtClean="0"/>
              <a:t>- polyps &gt; 1cm more likely contain invasive cancer</a:t>
            </a:r>
          </a:p>
          <a:p>
            <a:r>
              <a:rPr lang="en-US" sz="2000" dirty="0" smtClean="0"/>
              <a:t>EUS </a:t>
            </a:r>
            <a:br>
              <a:rPr lang="en-US" sz="2000" dirty="0" smtClean="0"/>
            </a:br>
            <a:r>
              <a:rPr lang="en-US" sz="2000" dirty="0" smtClean="0"/>
              <a:t>- useful differential diagnosis GB polyp and in staging</a:t>
            </a:r>
            <a:br>
              <a:rPr lang="en-US" sz="2000" dirty="0" smtClean="0"/>
            </a:br>
            <a:r>
              <a:rPr lang="en-US" sz="2000" dirty="0" smtClean="0"/>
              <a:t>- EUC v US – 97 v 76% more correct in predicting diagnosis</a:t>
            </a:r>
          </a:p>
          <a:p>
            <a:r>
              <a:rPr lang="en-US" sz="2000" dirty="0" smtClean="0"/>
              <a:t>CT- GBC appear as </a:t>
            </a:r>
            <a:r>
              <a:rPr lang="en-US" sz="2000" dirty="0" err="1" smtClean="0"/>
              <a:t>polypoid</a:t>
            </a:r>
            <a:r>
              <a:rPr lang="en-US" sz="2000" dirty="0" smtClean="0"/>
              <a:t> mass, focal or diffuse thickening of GB wall, liver invasion, </a:t>
            </a:r>
            <a:r>
              <a:rPr lang="en-US" sz="2000" dirty="0" err="1" smtClean="0"/>
              <a:t>mets</a:t>
            </a:r>
            <a:endParaRPr lang="en-US" sz="2000" dirty="0" smtClean="0"/>
          </a:p>
          <a:p>
            <a:r>
              <a:rPr lang="en-US" sz="2000" dirty="0" smtClean="0"/>
              <a:t>MRI – differentiate benign and malignant, </a:t>
            </a:r>
            <a:r>
              <a:rPr lang="en-US" sz="2000" dirty="0" err="1" smtClean="0"/>
              <a:t>visualise</a:t>
            </a:r>
            <a:r>
              <a:rPr lang="en-US" sz="2000" dirty="0" smtClean="0"/>
              <a:t> invasion , portal vein encasement, lymph node involvement </a:t>
            </a:r>
          </a:p>
          <a:p>
            <a:r>
              <a:rPr lang="en-US" sz="2000" dirty="0" smtClean="0"/>
              <a:t>PET – main utility to identify advanced disease to avoid unnecessary surgery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4728883" cy="67673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Diagnostic Evaluation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331" y="152400"/>
            <a:ext cx="3533039" cy="229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457200" y="1869961"/>
            <a:ext cx="3698561" cy="314012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68" y="1869961"/>
            <a:ext cx="4811049" cy="316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95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6-05-29 at 7.40.43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" b="-2583"/>
          <a:stretch/>
        </p:blipFill>
        <p:spPr>
          <a:xfrm>
            <a:off x="457200" y="152400"/>
            <a:ext cx="8554146" cy="65095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3300065" cy="764940"/>
          </a:xfrm>
        </p:spPr>
        <p:txBody>
          <a:bodyPr>
            <a:norm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7399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ヒラギノ角ゴ Pro W3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Paper.thmx</Template>
  <TotalTime>3510</TotalTime>
  <Words>404</Words>
  <Application>Microsoft Macintosh PowerPoint</Application>
  <PresentationFormat>On-screen Show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Paper</vt:lpstr>
      <vt:lpstr>Gallbladder Cancer</vt:lpstr>
      <vt:lpstr>Introduction</vt:lpstr>
      <vt:lpstr>Risk Factors</vt:lpstr>
      <vt:lpstr>Risk Factors cont</vt:lpstr>
      <vt:lpstr>Molecular pathology</vt:lpstr>
      <vt:lpstr>Clinical Presentation</vt:lpstr>
      <vt:lpstr>Diagnostic Evaluation</vt:lpstr>
      <vt:lpstr>PowerPoint Presentation</vt:lpstr>
      <vt:lpstr>PowerPoint Presentation</vt:lpstr>
      <vt:lpstr>Surgery</vt:lpstr>
      <vt:lpstr>Surgery</vt:lpstr>
      <vt:lpstr>General Approach</vt:lpstr>
      <vt:lpstr>T2</vt:lpstr>
      <vt:lpstr>Resectable T3/4 or node positive GBC</vt:lpstr>
      <vt:lpstr>Palliative procedures</vt:lpstr>
      <vt:lpstr>Overall outcomes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Gallbladder Cancer</dc:title>
  <dc:creator>Rafael Gaszynski</dc:creator>
  <cp:lastModifiedBy>Gratian  Punch</cp:lastModifiedBy>
  <cp:revision>22</cp:revision>
  <dcterms:created xsi:type="dcterms:W3CDTF">2016-05-27T10:35:54Z</dcterms:created>
  <dcterms:modified xsi:type="dcterms:W3CDTF">2016-06-06T21:53:18Z</dcterms:modified>
</cp:coreProperties>
</file>